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9.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31.xml" ContentType="application/vnd.openxmlformats-officedocument.presentationml.notesSlide+xml"/>
  <Override PartName="/ppt/tags/tag8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4"/>
    <p:sldMasterId id="2147483662" r:id="rId5"/>
  </p:sldMasterIdLst>
  <p:notesMasterIdLst>
    <p:notesMasterId r:id="rId70"/>
  </p:notesMasterIdLst>
  <p:sldIdLst>
    <p:sldId id="271" r:id="rId6"/>
    <p:sldId id="272" r:id="rId7"/>
    <p:sldId id="344" r:id="rId8"/>
    <p:sldId id="345" r:id="rId9"/>
    <p:sldId id="287" r:id="rId10"/>
    <p:sldId id="288" r:id="rId11"/>
    <p:sldId id="292" r:id="rId12"/>
    <p:sldId id="290" r:id="rId13"/>
    <p:sldId id="291" r:id="rId14"/>
    <p:sldId id="346" r:id="rId15"/>
    <p:sldId id="286" r:id="rId16"/>
    <p:sldId id="347" r:id="rId17"/>
    <p:sldId id="352" r:id="rId18"/>
    <p:sldId id="296" r:id="rId19"/>
    <p:sldId id="297" r:id="rId20"/>
    <p:sldId id="298" r:id="rId21"/>
    <p:sldId id="353" r:id="rId22"/>
    <p:sldId id="299" r:id="rId23"/>
    <p:sldId id="300" r:id="rId24"/>
    <p:sldId id="295" r:id="rId25"/>
    <p:sldId id="301" r:id="rId26"/>
    <p:sldId id="302" r:id="rId27"/>
    <p:sldId id="303" r:id="rId28"/>
    <p:sldId id="304" r:id="rId29"/>
    <p:sldId id="354" r:id="rId30"/>
    <p:sldId id="305" r:id="rId31"/>
    <p:sldId id="306" r:id="rId32"/>
    <p:sldId id="326" r:id="rId33"/>
    <p:sldId id="327" r:id="rId34"/>
    <p:sldId id="328" r:id="rId35"/>
    <p:sldId id="331" r:id="rId36"/>
    <p:sldId id="333" r:id="rId37"/>
    <p:sldId id="335" r:id="rId38"/>
    <p:sldId id="336" r:id="rId39"/>
    <p:sldId id="337" r:id="rId40"/>
    <p:sldId id="338" r:id="rId41"/>
    <p:sldId id="339" r:id="rId42"/>
    <p:sldId id="341" r:id="rId43"/>
    <p:sldId id="309" r:id="rId44"/>
    <p:sldId id="355" r:id="rId45"/>
    <p:sldId id="357" r:id="rId46"/>
    <p:sldId id="358" r:id="rId47"/>
    <p:sldId id="359" r:id="rId48"/>
    <p:sldId id="361" r:id="rId49"/>
    <p:sldId id="362" r:id="rId50"/>
    <p:sldId id="360" r:id="rId51"/>
    <p:sldId id="285" r:id="rId52"/>
    <p:sldId id="273" r:id="rId53"/>
    <p:sldId id="325" r:id="rId54"/>
    <p:sldId id="275" r:id="rId55"/>
    <p:sldId id="276" r:id="rId56"/>
    <p:sldId id="277" r:id="rId57"/>
    <p:sldId id="278" r:id="rId58"/>
    <p:sldId id="280" r:id="rId59"/>
    <p:sldId id="363" r:id="rId60"/>
    <p:sldId id="364" r:id="rId61"/>
    <p:sldId id="365" r:id="rId62"/>
    <p:sldId id="281" r:id="rId63"/>
    <p:sldId id="284" r:id="rId64"/>
    <p:sldId id="283" r:id="rId65"/>
    <p:sldId id="340" r:id="rId66"/>
    <p:sldId id="308" r:id="rId67"/>
    <p:sldId id="351" r:id="rId68"/>
    <p:sldId id="36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lapértelmezett szakasz" id="{1349B185-8872-44B4-A267-122930C4C88E}">
          <p14:sldIdLst>
            <p14:sldId id="271"/>
            <p14:sldId id="272"/>
          </p14:sldIdLst>
        </p14:section>
        <p14:section name="Big data" id="{E61BA96C-4859-4628-B5D6-79F8AAE99E55}">
          <p14:sldIdLst>
            <p14:sldId id="344"/>
            <p14:sldId id="345"/>
            <p14:sldId id="287"/>
            <p14:sldId id="288"/>
            <p14:sldId id="292"/>
            <p14:sldId id="290"/>
            <p14:sldId id="291"/>
            <p14:sldId id="346"/>
          </p14:sldIdLst>
        </p14:section>
        <p14:section name="HDInsight" id="{8F208693-E80E-4B1D-8425-8C7F406473B8}">
          <p14:sldIdLst>
            <p14:sldId id="286"/>
            <p14:sldId id="347"/>
            <p14:sldId id="352"/>
            <p14:sldId id="296"/>
            <p14:sldId id="297"/>
            <p14:sldId id="298"/>
            <p14:sldId id="353"/>
            <p14:sldId id="299"/>
            <p14:sldId id="300"/>
            <p14:sldId id="295"/>
            <p14:sldId id="301"/>
            <p14:sldId id="302"/>
            <p14:sldId id="303"/>
            <p14:sldId id="304"/>
            <p14:sldId id="354"/>
            <p14:sldId id="305"/>
            <p14:sldId id="306"/>
          </p14:sldIdLst>
        </p14:section>
        <p14:section name="Cortana Analytics" id="{54B61005-3A2F-4852-B074-C9ABA2D156AA}">
          <p14:sldIdLst>
            <p14:sldId id="326"/>
            <p14:sldId id="327"/>
            <p14:sldId id="328"/>
            <p14:sldId id="331"/>
            <p14:sldId id="333"/>
            <p14:sldId id="335"/>
            <p14:sldId id="336"/>
            <p14:sldId id="337"/>
            <p14:sldId id="338"/>
            <p14:sldId id="339"/>
            <p14:sldId id="341"/>
          </p14:sldIdLst>
        </p14:section>
        <p14:section name="PowerBI" id="{945819AE-E91E-4EA2-8B58-6A0575052712}">
          <p14:sldIdLst>
            <p14:sldId id="309"/>
            <p14:sldId id="355"/>
            <p14:sldId id="357"/>
            <p14:sldId id="358"/>
            <p14:sldId id="359"/>
            <p14:sldId id="361"/>
            <p14:sldId id="362"/>
            <p14:sldId id="360"/>
          </p14:sldIdLst>
        </p14:section>
        <p14:section name="Gépi tanulás" id="{EF7DA0C5-4747-45E8-933C-3CDD4B673C2C}">
          <p14:sldIdLst>
            <p14:sldId id="285"/>
            <p14:sldId id="273"/>
            <p14:sldId id="325"/>
            <p14:sldId id="275"/>
            <p14:sldId id="276"/>
            <p14:sldId id="277"/>
            <p14:sldId id="278"/>
            <p14:sldId id="280"/>
            <p14:sldId id="363"/>
            <p14:sldId id="364"/>
            <p14:sldId id="365"/>
            <p14:sldId id="281"/>
            <p14:sldId id="284"/>
            <p14:sldId id="283"/>
            <p14:sldId id="340"/>
            <p14:sldId id="308"/>
            <p14:sldId id="351"/>
            <p14:sldId id="36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nce Kővári" initials="BK" lastIdx="16" clrIdx="0">
    <p:extLst>
      <p:ext uri="{19B8F6BF-5375-455C-9EA6-DF929625EA0E}">
        <p15:presenceInfo xmlns:p15="http://schemas.microsoft.com/office/powerpoint/2012/main" userId="Bence Kővári" providerId="None"/>
      </p:ext>
    </p:extLst>
  </p:cmAuthor>
  <p:cmAuthor id="2" name="Attila Érsek" initials="AÉ" lastIdx="7" clrIdx="1">
    <p:extLst>
      <p:ext uri="{19B8F6BF-5375-455C-9EA6-DF929625EA0E}">
        <p15:presenceInfo xmlns:p15="http://schemas.microsoft.com/office/powerpoint/2012/main" userId="S0033FFF9666B027@LIVE.COM" providerId="AD"/>
      </p:ext>
    </p:extLst>
  </p:cmAuthor>
  <p:cmAuthor id="3" name="Kővári Bence" initials="KB" lastIdx="5" clrIdx="2">
    <p:extLst>
      <p:ext uri="{19B8F6BF-5375-455C-9EA6-DF929625EA0E}">
        <p15:presenceInfo xmlns:p15="http://schemas.microsoft.com/office/powerpoint/2012/main" userId="5be86d7ee7dc602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E1"/>
    <a:srgbClr val="E5E9EE"/>
    <a:srgbClr val="B4131D"/>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69273" autoAdjust="0"/>
  </p:normalViewPr>
  <p:slideViewPr>
    <p:cSldViewPr snapToGrid="0">
      <p:cViewPr varScale="1">
        <p:scale>
          <a:sx n="80" d="100"/>
          <a:sy n="80" d="100"/>
        </p:scale>
        <p:origin x="11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84946-40AE-4EEB-856C-F398A9D4BFB4}" type="datetimeFigureOut">
              <a:rPr lang="hu-HU" smtClean="0"/>
              <a:t>2016. 08. 17.</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56C89-99C0-454C-82AE-066B0984B9E0}" type="slidenum">
              <a:rPr lang="hu-HU" smtClean="0"/>
              <a:t>‹#›</a:t>
            </a:fld>
            <a:endParaRPr lang="hu-HU"/>
          </a:p>
        </p:txBody>
      </p:sp>
    </p:spTree>
    <p:extLst>
      <p:ext uri="{BB962C8B-B14F-4D97-AF65-F5344CB8AC3E}">
        <p14:creationId xmlns:p14="http://schemas.microsoft.com/office/powerpoint/2010/main" val="1442928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előadás </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a:t>
            </a:fld>
            <a:endParaRPr lang="hu-HU"/>
          </a:p>
        </p:txBody>
      </p:sp>
    </p:spTree>
    <p:extLst>
      <p:ext uri="{BB962C8B-B14F-4D97-AF65-F5344CB8AC3E}">
        <p14:creationId xmlns:p14="http://schemas.microsoft.com/office/powerpoint/2010/main" val="1758419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Hogy mi számít</a:t>
            </a:r>
            <a:r>
              <a:rPr lang="hu-HU" baseline="0" dirty="0"/>
              <a:t> extrém nagynak az relatív. A </a:t>
            </a:r>
            <a:r>
              <a:rPr lang="hu-HU" baseline="0" dirty="0" err="1"/>
              <a:t>Netflix</a:t>
            </a:r>
            <a:r>
              <a:rPr lang="hu-HU" baseline="0" dirty="0"/>
              <a:t> díj adatbázisa 700MB körül volt (rendkívül alacsony komplexitás mellett). De a mai adatbázisok már több nagyságrenddel feljebb szoktak lenni. </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10</a:t>
            </a:fld>
            <a:endParaRPr lang="hu-HU"/>
          </a:p>
        </p:txBody>
      </p:sp>
    </p:spTree>
    <p:extLst>
      <p:ext uri="{BB962C8B-B14F-4D97-AF65-F5344CB8AC3E}">
        <p14:creationId xmlns:p14="http://schemas.microsoft.com/office/powerpoint/2010/main" val="3084342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a:t>
            </a:r>
            <a:r>
              <a:rPr lang="hu-HU" baseline="0" dirty="0" smtClean="0"/>
              <a:t> Azure </a:t>
            </a:r>
            <a:r>
              <a:rPr lang="hu-HU" baseline="0" dirty="0" err="1" smtClean="0"/>
              <a:t>HDInsight</a:t>
            </a:r>
            <a:r>
              <a:rPr lang="hu-HU" baseline="0" dirty="0" smtClean="0"/>
              <a:t> nem lesz más, mint egy nyílt forráskódú, elosztott adatfeldolgozó keretrendszer (a </a:t>
            </a:r>
            <a:r>
              <a:rPr lang="hu-HU" baseline="0" dirty="0" err="1" smtClean="0"/>
              <a:t>Hadoop</a:t>
            </a:r>
            <a:r>
              <a:rPr lang="hu-HU" baseline="0" dirty="0" smtClean="0"/>
              <a:t>) Azure alapú megvalósítása. A fejezetben először áttekintjük a </a:t>
            </a:r>
            <a:r>
              <a:rPr lang="hu-HU" baseline="0" dirty="0" err="1" smtClean="0"/>
              <a:t>Hadoop</a:t>
            </a:r>
            <a:r>
              <a:rPr lang="hu-HU" baseline="0" dirty="0" smtClean="0"/>
              <a:t> és a </a:t>
            </a:r>
            <a:r>
              <a:rPr lang="hu-HU" baseline="0" dirty="0" err="1" smtClean="0"/>
              <a:t>MapReduce</a:t>
            </a:r>
            <a:r>
              <a:rPr lang="hu-HU" baseline="0" dirty="0" smtClean="0"/>
              <a:t> algoritmikus hátterét, majd kitérünk </a:t>
            </a:r>
            <a:r>
              <a:rPr lang="hu-HU" baseline="0" dirty="0" err="1" smtClean="0"/>
              <a:t>HDInsight-ra</a:t>
            </a:r>
            <a:r>
              <a:rPr lang="hu-HU" baseline="0" dirty="0" smtClean="0"/>
              <a:t> és a kapcsolódó szoftveres megoldásokra.</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11</a:t>
            </a:fld>
            <a:endParaRPr lang="hu-HU"/>
          </a:p>
        </p:txBody>
      </p:sp>
    </p:spTree>
    <p:extLst>
      <p:ext uri="{BB962C8B-B14F-4D97-AF65-F5344CB8AC3E}">
        <p14:creationId xmlns:p14="http://schemas.microsoft.com/office/powerpoint/2010/main" val="366329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Hadoop</a:t>
            </a:r>
            <a:r>
              <a:rPr lang="hu-HU" dirty="0"/>
              <a:t> algoritmus lényege, hogy a feldolgozandó adatokat szétosztja a feldolgozó egységek ( = fürtök</a:t>
            </a:r>
            <a:r>
              <a:rPr lang="hu-HU" baseline="0" dirty="0"/>
              <a:t> = </a:t>
            </a:r>
            <a:r>
              <a:rPr lang="hu-HU" baseline="0" dirty="0" err="1"/>
              <a:t>cluster-ek</a:t>
            </a:r>
            <a:r>
              <a:rPr lang="hu-HU" baseline="0" dirty="0"/>
              <a:t>) között, majd a feldolgozás azon feladatait rendeli a fürtökhöz, melyet a lokális adatok ismeretében hatékonyan el tud végezni. </a:t>
            </a:r>
          </a:p>
          <a:p>
            <a:endParaRPr lang="hu-HU" baseline="0" dirty="0"/>
          </a:p>
          <a:p>
            <a:r>
              <a:rPr lang="hu-HU" baseline="0" dirty="0"/>
              <a:t>A </a:t>
            </a:r>
            <a:r>
              <a:rPr lang="hu-HU" baseline="0" dirty="0" err="1"/>
              <a:t>Hadoop</a:t>
            </a:r>
            <a:r>
              <a:rPr lang="hu-HU" baseline="0" dirty="0"/>
              <a:t> algoritmus ilyen módon szakít a klasszikus, szuperszámítógép alapú megközelítéssel, ahogy egy nagy átbocsátóképességű közös tárnak kell kiszolgálnia az összes feldolgozó egységet.</a:t>
            </a:r>
          </a:p>
          <a:p>
            <a:endParaRPr lang="hu-HU" baseline="0" dirty="0"/>
          </a:p>
          <a:p>
            <a:r>
              <a:rPr lang="hu-HU" baseline="0" dirty="0"/>
              <a:t>Az ilyen elvek mentén elkészített algoritmusok gyakorlatilag korlátlanul </a:t>
            </a:r>
            <a:r>
              <a:rPr lang="hu-HU" baseline="0" dirty="0" err="1"/>
              <a:t>skálázhatóak</a:t>
            </a:r>
            <a:r>
              <a:rPr lang="hu-HU" baseline="0" dirty="0"/>
              <a:t> vízszintesen, így kiválóan alkalmasak nagy adatmennyiség </a:t>
            </a:r>
            <a:r>
              <a:rPr lang="hu-HU" baseline="0" dirty="0" smtClean="0"/>
              <a:t>feldolgozására</a:t>
            </a:r>
          </a:p>
          <a:p>
            <a:endParaRPr lang="hu-HU" baseline="0" dirty="0" smtClean="0"/>
          </a:p>
          <a:p>
            <a:r>
              <a:rPr lang="hu-HU" baseline="0" dirty="0" smtClean="0"/>
              <a:t>Az algoritmus pontos alapelveinek megismerésében a Google mérnökök eredeti publikációja sokat segíthet:</a:t>
            </a:r>
          </a:p>
          <a:p>
            <a:r>
              <a:rPr lang="hu-HU" baseline="0" dirty="0" smtClean="0"/>
              <a:t>http://static.googleusercontent.com/media/research.google.com/en//archive/mapreduce-osdi04.pdf</a:t>
            </a:r>
          </a:p>
          <a:p>
            <a:endParaRPr lang="hu-HU" baseline="0" dirty="0"/>
          </a:p>
        </p:txBody>
      </p:sp>
      <p:sp>
        <p:nvSpPr>
          <p:cNvPr id="4" name="Dia számának helye 3"/>
          <p:cNvSpPr>
            <a:spLocks noGrp="1"/>
          </p:cNvSpPr>
          <p:nvPr>
            <p:ph type="sldNum" sz="quarter" idx="10"/>
          </p:nvPr>
        </p:nvSpPr>
        <p:spPr/>
        <p:txBody>
          <a:bodyPr/>
          <a:lstStyle/>
          <a:p>
            <a:fld id="{4C856C89-99C0-454C-82AE-066B0984B9E0}" type="slidenum">
              <a:rPr lang="hu-HU" smtClean="0"/>
              <a:t>12</a:t>
            </a:fld>
            <a:endParaRPr lang="hu-HU"/>
          </a:p>
        </p:txBody>
      </p:sp>
    </p:spTree>
    <p:extLst>
      <p:ext uri="{BB962C8B-B14F-4D97-AF65-F5344CB8AC3E}">
        <p14:creationId xmlns:p14="http://schemas.microsoft.com/office/powerpoint/2010/main" val="2268315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Bár</a:t>
            </a:r>
            <a:r>
              <a:rPr lang="hu-HU" baseline="0" dirty="0" smtClean="0"/>
              <a:t> a rendszer eredetileg a Google belső használatú, levédett megoldása volt az elosztott adatfeldolgozáshoz, a 2004-től megjelenő publikációkkal kezdve fokozatosan átkerült a nyílt forráskódú tartományba. Innentől kezdve rengeteg további szereplő szállt be a fejlesztésébe, így mára a </a:t>
            </a:r>
            <a:r>
              <a:rPr lang="hu-HU" baseline="0" dirty="0" err="1" smtClean="0"/>
              <a:t>Haddoop</a:t>
            </a:r>
            <a:r>
              <a:rPr lang="hu-HU" baseline="0" dirty="0" smtClean="0"/>
              <a:t> már nem csak az alaptechnológiát jelenti, hanem egy komplex, jelentős momentummal rendelkező alaptechnológiára épülő ökoszisztémát is.</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13</a:t>
            </a:fld>
            <a:endParaRPr lang="hu-HU"/>
          </a:p>
        </p:txBody>
      </p:sp>
    </p:spTree>
    <p:extLst>
      <p:ext uri="{BB962C8B-B14F-4D97-AF65-F5344CB8AC3E}">
        <p14:creationId xmlns:p14="http://schemas.microsoft.com/office/powerpoint/2010/main" val="123683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itchFamily="34" charset="0"/>
              <a:buChar char="•"/>
            </a:pPr>
            <a:r>
              <a:rPr lang="hu-HU" sz="1600" kern="1200" dirty="0" smtClean="0">
                <a:solidFill>
                  <a:schemeClr val="tx1"/>
                </a:solidFill>
                <a:effectLst/>
                <a:latin typeface="Segoe UI" pitchFamily="34" charset="0"/>
                <a:ea typeface="+mn-ea"/>
                <a:cs typeface="+mn-cs"/>
              </a:rPr>
              <a:t>A </a:t>
            </a:r>
            <a:r>
              <a:rPr lang="hu-HU" sz="1600" kern="1200" dirty="0" err="1" smtClean="0">
                <a:solidFill>
                  <a:schemeClr val="tx1"/>
                </a:solidFill>
                <a:effectLst/>
                <a:latin typeface="Segoe UI" pitchFamily="34" charset="0"/>
                <a:ea typeface="+mn-ea"/>
                <a:cs typeface="+mn-cs"/>
              </a:rPr>
              <a:t>Hadoop</a:t>
            </a:r>
            <a:r>
              <a:rPr lang="hu-HU" sz="1600" kern="1200" dirty="0" smtClean="0">
                <a:solidFill>
                  <a:schemeClr val="tx1"/>
                </a:solidFill>
                <a:effectLst/>
                <a:latin typeface="Segoe UI" pitchFamily="34" charset="0"/>
                <a:ea typeface="+mn-ea"/>
                <a:cs typeface="+mn-cs"/>
              </a:rPr>
              <a:t> feldolgozás</a:t>
            </a:r>
            <a:r>
              <a:rPr lang="hu-HU" sz="1600" kern="1200" baseline="0" dirty="0" smtClean="0">
                <a:solidFill>
                  <a:schemeClr val="tx1"/>
                </a:solidFill>
                <a:effectLst/>
                <a:latin typeface="Segoe UI" pitchFamily="34" charset="0"/>
                <a:ea typeface="+mn-ea"/>
                <a:cs typeface="+mn-cs"/>
              </a:rPr>
              <a:t> első része, hogy az adatokat valamilyen rendszer szerint feldaraboljuk és szétosztjuk a szervereink közt</a:t>
            </a:r>
          </a:p>
          <a:p>
            <a:pPr marL="171450" lvl="0" indent="-171450">
              <a:buFont typeface="Arial" pitchFamily="34" charset="0"/>
              <a:buChar char="•"/>
            </a:pPr>
            <a:r>
              <a:rPr lang="hu-HU" sz="1600" kern="1200" baseline="0" dirty="0" smtClean="0">
                <a:solidFill>
                  <a:schemeClr val="tx1"/>
                </a:solidFill>
                <a:effectLst/>
                <a:latin typeface="Segoe UI" pitchFamily="34" charset="0"/>
                <a:ea typeface="+mn-ea"/>
                <a:cs typeface="+mn-cs"/>
              </a:rPr>
              <a:t>Az adat tárolása HDFS-</a:t>
            </a:r>
            <a:r>
              <a:rPr lang="hu-HU" sz="1600" kern="1200" baseline="0" dirty="0" err="1" smtClean="0">
                <a:solidFill>
                  <a:schemeClr val="tx1"/>
                </a:solidFill>
                <a:effectLst/>
                <a:latin typeface="Segoe UI" pitchFamily="34" charset="0"/>
                <a:ea typeface="+mn-ea"/>
                <a:cs typeface="+mn-cs"/>
              </a:rPr>
              <a:t>ben</a:t>
            </a:r>
            <a:r>
              <a:rPr lang="hu-HU" sz="1600" kern="1200" baseline="0" dirty="0" smtClean="0">
                <a:solidFill>
                  <a:schemeClr val="tx1"/>
                </a:solidFill>
                <a:effectLst/>
                <a:latin typeface="Segoe UI" pitchFamily="34" charset="0"/>
                <a:ea typeface="+mn-ea"/>
                <a:cs typeface="+mn-cs"/>
              </a:rPr>
              <a:t> történik, ami kifejezetten a nagymennyiségű (és méretű) információ tárolására és elérésére optimalizált rendszer</a:t>
            </a:r>
          </a:p>
          <a:p>
            <a:pPr marL="171450" lvl="0" indent="-171450">
              <a:buFont typeface="Arial" pitchFamily="34" charset="0"/>
              <a:buChar char="•"/>
            </a:pPr>
            <a:endParaRPr lang="hu-HU"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r>
              <a:rPr lang="hu-HU" sz="1600" kern="1200" baseline="0" dirty="0" smtClean="0">
                <a:solidFill>
                  <a:schemeClr val="tx1"/>
                </a:solidFill>
                <a:effectLst/>
                <a:latin typeface="Segoe UI" pitchFamily="34" charset="0"/>
                <a:ea typeface="+mn-ea"/>
                <a:cs typeface="+mn-cs"/>
              </a:rPr>
              <a:t>Az adattárolás költségének leszorítása érdekében olcsóbb hardvereket alkalmazunk és inkább kezeljük automatizáltan a meghibásodásokat</a:t>
            </a:r>
          </a:p>
          <a:p>
            <a:pPr marL="171450" lvl="0" indent="-171450">
              <a:buFont typeface="Arial" pitchFamily="34" charset="0"/>
              <a:buChar char="•"/>
            </a:pPr>
            <a:r>
              <a:rPr lang="hu-HU" sz="1600" kern="1200" baseline="0" dirty="0" smtClean="0">
                <a:solidFill>
                  <a:schemeClr val="tx1"/>
                </a:solidFill>
                <a:effectLst/>
                <a:latin typeface="Segoe UI" pitchFamily="34" charset="0"/>
                <a:ea typeface="+mn-ea"/>
                <a:cs typeface="+mn-cs"/>
              </a:rPr>
              <a:t>Ez nem egy hagyományos fájlrendszer, ami azt feltételezi, hogy bármely fájl, bármely részét bármikor olvashatják, vagy írhatják. Helyette kifejezetten arra optimalizál, hogy a fájlokat egyszer létrehozzák, majd általában elejétől végéig </a:t>
            </a:r>
            <a:r>
              <a:rPr lang="hu-HU" sz="1600" kern="1200" baseline="0" dirty="0" err="1" smtClean="0">
                <a:solidFill>
                  <a:schemeClr val="tx1"/>
                </a:solidFill>
                <a:effectLst/>
                <a:latin typeface="Segoe UI" pitchFamily="34" charset="0"/>
                <a:ea typeface="+mn-ea"/>
                <a:cs typeface="+mn-cs"/>
              </a:rPr>
              <a:t>végigolvasva</a:t>
            </a:r>
            <a:r>
              <a:rPr lang="hu-HU" sz="1600" kern="1200" baseline="0" dirty="0" smtClean="0">
                <a:solidFill>
                  <a:schemeClr val="tx1"/>
                </a:solidFill>
                <a:effectLst/>
                <a:latin typeface="Segoe UI" pitchFamily="34" charset="0"/>
                <a:ea typeface="+mn-ea"/>
                <a:cs typeface="+mn-cs"/>
              </a:rPr>
              <a:t> fogják a tartalmát kiolvasni</a:t>
            </a:r>
          </a:p>
          <a:p>
            <a:pPr marL="628650" lvl="1" indent="-171450">
              <a:buFont typeface="Arial" pitchFamily="34" charset="0"/>
              <a:buChar char="•"/>
            </a:pPr>
            <a:endParaRPr lang="hu-HU" sz="1600" kern="1200" baseline="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hu-HU" sz="1600" kern="1200" dirty="0" smtClean="0">
              <a:solidFill>
                <a:schemeClr val="tx1"/>
              </a:solidFill>
              <a:effectLst/>
              <a:latin typeface="Segoe UI" pitchFamily="34" charset="0"/>
              <a:ea typeface="+mn-ea"/>
              <a:cs typeface="+mn-cs"/>
            </a:endParaRPr>
          </a:p>
          <a:p>
            <a:pPr marL="171450" lvl="0" indent="-171450">
              <a:buFont typeface="Arial" pitchFamily="34" charset="0"/>
              <a:buChar char="•"/>
            </a:pPr>
            <a:endParaRPr lang="en-US" sz="1600" kern="1200" dirty="0">
              <a:solidFill>
                <a:schemeClr val="tx1"/>
              </a:solidFill>
              <a:effectLst/>
              <a:latin typeface="Segoe UI" pitchFamily="34" charset="0"/>
              <a:ea typeface="+mn-ea"/>
              <a:cs typeface="+mn-cs"/>
            </a:endParaRPr>
          </a:p>
          <a:p>
            <a:r>
              <a:rPr lang="en-US" dirty="0" smtClean="0"/>
              <a:t>https://hadoop.apache.org/docs/r1.2.1/hdfs_design.html</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14</a:t>
            </a:fld>
            <a:endParaRPr lang="en-US" dirty="0"/>
          </a:p>
        </p:txBody>
      </p:sp>
    </p:spTree>
    <p:extLst>
      <p:ext uri="{BB962C8B-B14F-4D97-AF65-F5344CB8AC3E}">
        <p14:creationId xmlns:p14="http://schemas.microsoft.com/office/powerpoint/2010/main" val="935870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itchFamily="34" charset="0"/>
              <a:buNone/>
            </a:pPr>
            <a:r>
              <a:rPr lang="hu-HU" sz="1200" kern="1200" dirty="0" smtClean="0">
                <a:solidFill>
                  <a:schemeClr val="tx1"/>
                </a:solidFill>
                <a:effectLst/>
                <a:latin typeface="Segoe UI" pitchFamily="34" charset="0"/>
                <a:ea typeface="+mn-ea"/>
                <a:cs typeface="+mn-cs"/>
              </a:rPr>
              <a:t>A tárolt nagy adatmennyiség magával vonja,</a:t>
            </a:r>
            <a:r>
              <a:rPr lang="hu-HU" sz="1200" kern="1200" baseline="0" dirty="0" smtClean="0">
                <a:solidFill>
                  <a:schemeClr val="tx1"/>
                </a:solidFill>
                <a:effectLst/>
                <a:latin typeface="Segoe UI" pitchFamily="34" charset="0"/>
                <a:ea typeface="+mn-ea"/>
                <a:cs typeface="+mn-cs"/>
              </a:rPr>
              <a:t> hogy amennyiben az adatokból valamilyen információt szeretnénk leszűrni, „olcsóbb” az adathoz „mozgatni” az algoritmust, mint az adatot az algoritmust végrehajtó gépre </a:t>
            </a:r>
            <a:endParaRPr lang="hu-HU"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15</a:t>
            </a:fld>
            <a:endParaRPr lang="en-US" dirty="0"/>
          </a:p>
        </p:txBody>
      </p:sp>
    </p:spTree>
    <p:extLst>
      <p:ext uri="{BB962C8B-B14F-4D97-AF65-F5344CB8AC3E}">
        <p14:creationId xmlns:p14="http://schemas.microsoft.com/office/powerpoint/2010/main" val="3879934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084866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Ezt az analógiát</a:t>
            </a:r>
            <a:r>
              <a:rPr lang="hu-HU" baseline="0" dirty="0" smtClean="0"/>
              <a:t> mutatjuk be, vagyis egy szavazást, ahol több választókörzetben ugyanannak a 3 jelöltnek valamelyikére lehet szavazni.</a:t>
            </a:r>
          </a:p>
          <a:p>
            <a:r>
              <a:rPr lang="hu-HU" sz="1200" b="0" i="0" kern="1200" dirty="0" smtClean="0">
                <a:solidFill>
                  <a:schemeClr val="tx1"/>
                </a:solidFill>
                <a:effectLst/>
                <a:latin typeface="+mn-lt"/>
                <a:ea typeface="+mn-ea"/>
                <a:cs typeface="+mn-cs"/>
              </a:rPr>
              <a:t>https://youtu.be/fHWXRxB3UqU?t=103</a:t>
            </a:r>
          </a:p>
          <a:p>
            <a:endParaRPr lang="hu-HU" dirty="0" smtClean="0"/>
          </a:p>
          <a:p>
            <a:pPr marL="228600" indent="-228600">
              <a:buFont typeface="+mj-lt"/>
              <a:buAutoNum type="arabicPeriod"/>
            </a:pPr>
            <a:r>
              <a:rPr lang="hu-HU" dirty="0" smtClean="0"/>
              <a:t>A szavazáson a map függvény minden</a:t>
            </a:r>
            <a:r>
              <a:rPr lang="hu-HU" baseline="0" dirty="0" smtClean="0"/>
              <a:t> szavazólapot leképez egy értékre, például a jelölt sorszámára. Mindezt erősen párhuzamosítva, pl. választókörzetekre bontva. </a:t>
            </a:r>
          </a:p>
          <a:p>
            <a:pPr marL="228600" indent="-228600">
              <a:buFont typeface="+mj-lt"/>
              <a:buAutoNum type="arabicPeriod"/>
            </a:pPr>
            <a:r>
              <a:rPr lang="hu-HU" baseline="0" dirty="0" smtClean="0"/>
              <a:t>A </a:t>
            </a:r>
            <a:r>
              <a:rPr lang="hu-HU" baseline="0" dirty="0" err="1" smtClean="0"/>
              <a:t>shuffle</a:t>
            </a:r>
            <a:r>
              <a:rPr lang="hu-HU" baseline="0" dirty="0" smtClean="0"/>
              <a:t> fázist korábban nem nevesítettük, ez ugyanis egy automatizált lépés és egyben az algoritmus szíve. Itt a keretrendszer összegyűjti és rendezi az eredményeket.</a:t>
            </a:r>
          </a:p>
          <a:p>
            <a:pPr marL="228600" indent="-228600">
              <a:buFont typeface="+mj-lt"/>
              <a:buAutoNum type="arabicPeriod"/>
            </a:pPr>
            <a:r>
              <a:rPr lang="hu-HU" baseline="0" dirty="0" smtClean="0"/>
              <a:t>A rendezett eredményhalmazon a </a:t>
            </a:r>
            <a:r>
              <a:rPr lang="hu-HU" baseline="0" dirty="0" err="1" smtClean="0"/>
              <a:t>reduce</a:t>
            </a:r>
            <a:r>
              <a:rPr lang="hu-HU" baseline="0" dirty="0" smtClean="0"/>
              <a:t> az eredményeket egy szűkebb adatkörre </a:t>
            </a:r>
            <a:r>
              <a:rPr lang="hu-HU" baseline="0" dirty="0" err="1" smtClean="0"/>
              <a:t>képzi</a:t>
            </a:r>
            <a:r>
              <a:rPr lang="hu-HU" baseline="0" dirty="0" smtClean="0"/>
              <a:t> le, például jelöltenként megszámolja a szavazatok számát, így előáll az összegzett eredmény</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17</a:t>
            </a:fld>
            <a:endParaRPr lang="hu-HU"/>
          </a:p>
        </p:txBody>
      </p:sp>
    </p:spTree>
    <p:extLst>
      <p:ext uri="{BB962C8B-B14F-4D97-AF65-F5344CB8AC3E}">
        <p14:creationId xmlns:p14="http://schemas.microsoft.com/office/powerpoint/2010/main" val="2359173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a:t>
            </a:r>
            <a:r>
              <a:rPr lang="hu-HU" baseline="0" dirty="0" smtClean="0"/>
              <a:t> </a:t>
            </a:r>
            <a:r>
              <a:rPr lang="hu-HU" baseline="0" dirty="0" err="1" smtClean="0"/>
              <a:t>HDInsight</a:t>
            </a:r>
            <a:r>
              <a:rPr lang="hu-HU" baseline="0" dirty="0" smtClean="0"/>
              <a:t> egy komplett </a:t>
            </a:r>
            <a:r>
              <a:rPr lang="hu-HU" baseline="0" dirty="0" err="1" smtClean="0"/>
              <a:t>Hadoop</a:t>
            </a:r>
            <a:r>
              <a:rPr lang="hu-HU" baseline="0" dirty="0" smtClean="0"/>
              <a:t> keretrendszer, Azure alapú infrastruktúra fölött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18</a:t>
            </a:fld>
            <a:endParaRPr lang="hu-HU"/>
          </a:p>
        </p:txBody>
      </p:sp>
    </p:spTree>
    <p:extLst>
      <p:ext uri="{BB962C8B-B14F-4D97-AF65-F5344CB8AC3E}">
        <p14:creationId xmlns:p14="http://schemas.microsoft.com/office/powerpoint/2010/main" val="2341775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itchFamily="34" charset="0"/>
              <a:buNone/>
            </a:pPr>
            <a:r>
              <a:rPr lang="hu-HU" sz="1600" kern="1200" dirty="0">
                <a:solidFill>
                  <a:schemeClr val="tx1"/>
                </a:solidFill>
                <a:effectLst/>
                <a:latin typeface="Segoe UI" pitchFamily="34" charset="0"/>
                <a:ea typeface="+mn-ea"/>
                <a:cs typeface="+mn-cs"/>
              </a:rPr>
              <a:t>A HD </a:t>
            </a:r>
            <a:r>
              <a:rPr lang="hu-HU" sz="1600" kern="1200" dirty="0" err="1">
                <a:solidFill>
                  <a:schemeClr val="tx1"/>
                </a:solidFill>
                <a:effectLst/>
                <a:latin typeface="Segoe UI" pitchFamily="34" charset="0"/>
                <a:ea typeface="+mn-ea"/>
                <a:cs typeface="+mn-cs"/>
              </a:rPr>
              <a:t>Insight</a:t>
            </a:r>
            <a:r>
              <a:rPr lang="hu-HU" sz="1600" kern="1200" baseline="0" dirty="0">
                <a:solidFill>
                  <a:schemeClr val="tx1"/>
                </a:solidFill>
                <a:effectLst/>
                <a:latin typeface="Segoe UI" pitchFamily="34" charset="0"/>
                <a:ea typeface="+mn-ea"/>
                <a:cs typeface="+mn-cs"/>
              </a:rPr>
              <a:t> szolgáltatásai általában egy nagyobb feldolgozási sor részeként működnek</a:t>
            </a:r>
            <a:endParaRPr lang="hu-HU" sz="1600" kern="1200" dirty="0">
              <a:solidFill>
                <a:schemeClr val="tx1"/>
              </a:solidFill>
              <a:effectLst/>
              <a:latin typeface="Segoe UI" pitchFamily="34" charset="0"/>
              <a:ea typeface="+mn-ea"/>
              <a:cs typeface="+mn-cs"/>
            </a:endParaRPr>
          </a:p>
          <a:p>
            <a:pPr marL="0" lvl="0" indent="0">
              <a:buFont typeface="Arial" pitchFamily="34" charset="0"/>
              <a:buNone/>
            </a:pPr>
            <a:endParaRPr lang="hu-HU" sz="1600" kern="1200" dirty="0">
              <a:solidFill>
                <a:schemeClr val="tx1"/>
              </a:solidFill>
              <a:effectLst/>
              <a:latin typeface="Segoe UI" pitchFamily="34" charset="0"/>
              <a:ea typeface="+mn-ea"/>
              <a:cs typeface="+mn-cs"/>
            </a:endParaRPr>
          </a:p>
          <a:p>
            <a:pPr marL="0" lvl="0" indent="0">
              <a:buFont typeface="Arial" pitchFamily="34" charset="0"/>
              <a:buNone/>
            </a:pPr>
            <a:r>
              <a:rPr lang="hu-HU" sz="1600" kern="1200" dirty="0">
                <a:solidFill>
                  <a:schemeClr val="tx1"/>
                </a:solidFill>
                <a:effectLst/>
                <a:latin typeface="Segoe UI" pitchFamily="34" charset="0"/>
                <a:ea typeface="+mn-ea"/>
                <a:cs typeface="+mn-cs"/>
              </a:rPr>
              <a:t>BI:</a:t>
            </a:r>
            <a:r>
              <a:rPr lang="hu-HU" sz="1600" kern="1200" baseline="0" dirty="0">
                <a:solidFill>
                  <a:schemeClr val="tx1"/>
                </a:solidFill>
                <a:effectLst/>
                <a:latin typeface="Segoe UI" pitchFamily="34" charset="0"/>
                <a:ea typeface="+mn-ea"/>
                <a:cs typeface="+mn-cs"/>
              </a:rPr>
              <a:t> Business </a:t>
            </a:r>
            <a:r>
              <a:rPr lang="hu-HU" sz="1600" kern="1200" baseline="0" dirty="0" err="1">
                <a:solidFill>
                  <a:schemeClr val="tx1"/>
                </a:solidFill>
                <a:effectLst/>
                <a:latin typeface="Segoe UI" pitchFamily="34" charset="0"/>
                <a:ea typeface="+mn-ea"/>
                <a:cs typeface="+mn-cs"/>
              </a:rPr>
              <a:t>Intelligence</a:t>
            </a:r>
            <a:endParaRPr lang="hu-HU" sz="1600" kern="1200" baseline="0" dirty="0">
              <a:solidFill>
                <a:schemeClr val="tx1"/>
              </a:solidFill>
              <a:effectLst/>
              <a:latin typeface="Segoe UI" pitchFamily="34" charset="0"/>
              <a:ea typeface="+mn-ea"/>
              <a:cs typeface="+mn-cs"/>
            </a:endParaRPr>
          </a:p>
          <a:p>
            <a:pPr marL="0" lvl="0" indent="0">
              <a:buFont typeface="Arial" pitchFamily="34" charset="0"/>
              <a:buNone/>
            </a:pPr>
            <a:r>
              <a:rPr lang="hu-HU" sz="1600" kern="1200" baseline="0" dirty="0">
                <a:solidFill>
                  <a:schemeClr val="tx1"/>
                </a:solidFill>
                <a:effectLst/>
                <a:latin typeface="Segoe UI" pitchFamily="34" charset="0"/>
                <a:ea typeface="+mn-ea"/>
                <a:cs typeface="+mn-cs"/>
              </a:rPr>
              <a:t>PDW: Parallel Data </a:t>
            </a:r>
            <a:r>
              <a:rPr lang="hu-HU" sz="1600" kern="1200" baseline="0" dirty="0" err="1">
                <a:solidFill>
                  <a:schemeClr val="tx1"/>
                </a:solidFill>
                <a:effectLst/>
                <a:latin typeface="Segoe UI" pitchFamily="34" charset="0"/>
                <a:ea typeface="+mn-ea"/>
                <a:cs typeface="+mn-cs"/>
              </a:rPr>
              <a:t>Warehouse</a:t>
            </a:r>
            <a:endParaRPr lang="hu-HU" sz="1600" kern="1200" dirty="0">
              <a:solidFill>
                <a:schemeClr val="tx1"/>
              </a:solidFill>
              <a:effectLst/>
              <a:latin typeface="Segoe UI" pitchFamily="34" charset="0"/>
              <a:ea typeface="+mn-ea"/>
              <a:cs typeface="+mn-cs"/>
            </a:endParaRPr>
          </a:p>
          <a:p>
            <a:pPr marL="0" lvl="0" indent="0">
              <a:buFont typeface="Arial" pitchFamily="34" charset="0"/>
              <a:buNone/>
            </a:pPr>
            <a:r>
              <a:rPr lang="hu-HU" sz="1600" kern="1200" dirty="0">
                <a:solidFill>
                  <a:schemeClr val="tx1"/>
                </a:solidFill>
                <a:effectLst/>
                <a:latin typeface="Segoe UI" pitchFamily="34" charset="0"/>
                <a:ea typeface="+mn-ea"/>
                <a:cs typeface="+mn-cs"/>
              </a:rPr>
              <a:t>SSAS: </a:t>
            </a:r>
            <a:r>
              <a:rPr lang="hu-HU" sz="1600" kern="1200" dirty="0" err="1">
                <a:solidFill>
                  <a:schemeClr val="tx1"/>
                </a:solidFill>
                <a:effectLst/>
                <a:latin typeface="Segoe UI" pitchFamily="34" charset="0"/>
                <a:ea typeface="+mn-ea"/>
                <a:cs typeface="+mn-cs"/>
              </a:rPr>
              <a:t>Sql</a:t>
            </a:r>
            <a:r>
              <a:rPr lang="hu-HU" sz="1600" kern="1200" dirty="0">
                <a:solidFill>
                  <a:schemeClr val="tx1"/>
                </a:solidFill>
                <a:effectLst/>
                <a:latin typeface="Segoe UI" pitchFamily="34" charset="0"/>
                <a:ea typeface="+mn-ea"/>
                <a:cs typeface="+mn-cs"/>
              </a:rPr>
              <a:t> Server </a:t>
            </a:r>
            <a:r>
              <a:rPr lang="hu-HU" sz="1600" kern="1200" dirty="0" err="1">
                <a:solidFill>
                  <a:schemeClr val="tx1"/>
                </a:solidFill>
                <a:effectLst/>
                <a:latin typeface="Segoe UI" pitchFamily="34" charset="0"/>
                <a:ea typeface="+mn-ea"/>
                <a:cs typeface="+mn-cs"/>
              </a:rPr>
              <a:t>Analysis</a:t>
            </a:r>
            <a:r>
              <a:rPr lang="hu-HU" sz="1600" kern="1200" baseline="0" dirty="0">
                <a:solidFill>
                  <a:schemeClr val="tx1"/>
                </a:solidFill>
                <a:effectLst/>
                <a:latin typeface="Segoe UI" pitchFamily="34" charset="0"/>
                <a:ea typeface="+mn-ea"/>
                <a:cs typeface="+mn-cs"/>
              </a:rPr>
              <a:t> </a:t>
            </a:r>
            <a:r>
              <a:rPr lang="hu-HU" sz="1600" kern="1200" baseline="0" dirty="0" err="1">
                <a:solidFill>
                  <a:schemeClr val="tx1"/>
                </a:solidFill>
                <a:effectLst/>
                <a:latin typeface="Segoe UI" pitchFamily="34" charset="0"/>
                <a:ea typeface="+mn-ea"/>
                <a:cs typeface="+mn-cs"/>
              </a:rPr>
              <a:t>Services</a:t>
            </a:r>
            <a:endParaRPr lang="hu-HU" sz="1600" kern="1200" baseline="0" dirty="0">
              <a:solidFill>
                <a:schemeClr val="tx1"/>
              </a:solidFill>
              <a:effectLst/>
              <a:latin typeface="Segoe UI" pitchFamily="34" charset="0"/>
              <a:ea typeface="+mn-ea"/>
              <a:cs typeface="+mn-cs"/>
            </a:endParaRPr>
          </a:p>
          <a:p>
            <a:pPr marL="0" lvl="0" indent="0">
              <a:buFont typeface="Arial" pitchFamily="34" charset="0"/>
              <a:buNone/>
            </a:pPr>
            <a:r>
              <a:rPr lang="hu-HU" sz="1600" kern="1200" baseline="0" dirty="0">
                <a:solidFill>
                  <a:schemeClr val="tx1"/>
                </a:solidFill>
                <a:effectLst/>
                <a:latin typeface="Segoe UI" pitchFamily="34" charset="0"/>
                <a:ea typeface="+mn-ea"/>
                <a:cs typeface="+mn-cs"/>
              </a:rPr>
              <a:t>SSRS: </a:t>
            </a:r>
            <a:r>
              <a:rPr lang="hu-HU" sz="1600" kern="1200" baseline="0" dirty="0" err="1">
                <a:solidFill>
                  <a:schemeClr val="tx1"/>
                </a:solidFill>
                <a:effectLst/>
                <a:latin typeface="Segoe UI" pitchFamily="34" charset="0"/>
                <a:ea typeface="+mn-ea"/>
                <a:cs typeface="+mn-cs"/>
              </a:rPr>
              <a:t>Sql</a:t>
            </a:r>
            <a:r>
              <a:rPr lang="hu-HU" sz="1600" kern="1200" baseline="0" dirty="0">
                <a:solidFill>
                  <a:schemeClr val="tx1"/>
                </a:solidFill>
                <a:effectLst/>
                <a:latin typeface="Segoe UI" pitchFamily="34" charset="0"/>
                <a:ea typeface="+mn-ea"/>
                <a:cs typeface="+mn-cs"/>
              </a:rPr>
              <a:t> Server </a:t>
            </a:r>
            <a:r>
              <a:rPr lang="hu-HU" sz="1600" kern="1200" baseline="0" dirty="0" err="1">
                <a:solidFill>
                  <a:schemeClr val="tx1"/>
                </a:solidFill>
                <a:effectLst/>
                <a:latin typeface="Segoe UI" pitchFamily="34" charset="0"/>
                <a:ea typeface="+mn-ea"/>
                <a:cs typeface="+mn-cs"/>
              </a:rPr>
              <a:t>Reporting</a:t>
            </a:r>
            <a:r>
              <a:rPr lang="hu-HU" sz="1600" kern="1200" baseline="0" dirty="0">
                <a:solidFill>
                  <a:schemeClr val="tx1"/>
                </a:solidFill>
                <a:effectLst/>
                <a:latin typeface="Segoe UI" pitchFamily="34" charset="0"/>
                <a:ea typeface="+mn-ea"/>
                <a:cs typeface="+mn-cs"/>
              </a:rPr>
              <a:t> </a:t>
            </a:r>
            <a:r>
              <a:rPr lang="hu-HU" sz="1600" kern="1200" baseline="0" dirty="0" err="1">
                <a:solidFill>
                  <a:schemeClr val="tx1"/>
                </a:solidFill>
                <a:effectLst/>
                <a:latin typeface="Segoe UI" pitchFamily="34" charset="0"/>
                <a:ea typeface="+mn-ea"/>
                <a:cs typeface="+mn-cs"/>
              </a:rPr>
              <a:t>Services</a:t>
            </a:r>
            <a:endParaRPr lang="hu-HU" sz="1600" kern="1200" baseline="0" dirty="0">
              <a:solidFill>
                <a:schemeClr val="tx1"/>
              </a:solidFill>
              <a:effectLst/>
              <a:latin typeface="Segoe UI" pitchFamily="34" charset="0"/>
              <a:ea typeface="+mn-ea"/>
              <a:cs typeface="+mn-cs"/>
            </a:endParaRPr>
          </a:p>
          <a:p>
            <a:pPr marL="0" lvl="0" indent="0">
              <a:buFont typeface="Arial" pitchFamily="34" charset="0"/>
              <a:buNone/>
            </a:pPr>
            <a:r>
              <a:rPr lang="hu-HU" sz="1600" kern="1200" baseline="0" dirty="0">
                <a:solidFill>
                  <a:schemeClr val="tx1"/>
                </a:solidFill>
                <a:effectLst/>
                <a:latin typeface="Segoe UI" pitchFamily="34" charset="0"/>
                <a:ea typeface="+mn-ea"/>
                <a:cs typeface="+mn-cs"/>
              </a:rPr>
              <a:t>ERP: Enterprise </a:t>
            </a:r>
            <a:r>
              <a:rPr lang="hu-HU" sz="1600" kern="1200" baseline="0" dirty="0" err="1">
                <a:solidFill>
                  <a:schemeClr val="tx1"/>
                </a:solidFill>
                <a:effectLst/>
                <a:latin typeface="Segoe UI" pitchFamily="34" charset="0"/>
                <a:ea typeface="+mn-ea"/>
                <a:cs typeface="+mn-cs"/>
              </a:rPr>
              <a:t>Resource</a:t>
            </a:r>
            <a:r>
              <a:rPr lang="hu-HU" sz="1600" kern="1200" baseline="0" dirty="0">
                <a:solidFill>
                  <a:schemeClr val="tx1"/>
                </a:solidFill>
                <a:effectLst/>
                <a:latin typeface="Segoe UI" pitchFamily="34" charset="0"/>
                <a:ea typeface="+mn-ea"/>
                <a:cs typeface="+mn-cs"/>
              </a:rPr>
              <a:t> </a:t>
            </a:r>
            <a:r>
              <a:rPr lang="hu-HU" sz="1600" kern="1200" baseline="0" dirty="0" err="1">
                <a:solidFill>
                  <a:schemeClr val="tx1"/>
                </a:solidFill>
                <a:effectLst/>
                <a:latin typeface="Segoe UI" pitchFamily="34" charset="0"/>
                <a:ea typeface="+mn-ea"/>
                <a:cs typeface="+mn-cs"/>
              </a:rPr>
              <a:t>Planning</a:t>
            </a:r>
            <a:endParaRPr lang="hu-HU" sz="1600" kern="1200" baseline="0" dirty="0">
              <a:solidFill>
                <a:schemeClr val="tx1"/>
              </a:solidFill>
              <a:effectLst/>
              <a:latin typeface="Segoe UI" pitchFamily="34" charset="0"/>
              <a:ea typeface="+mn-ea"/>
              <a:cs typeface="+mn-cs"/>
            </a:endParaRPr>
          </a:p>
          <a:p>
            <a:pPr marL="0" lvl="0" indent="0">
              <a:buFont typeface="Arial" pitchFamily="34" charset="0"/>
              <a:buNone/>
            </a:pPr>
            <a:r>
              <a:rPr lang="hu-HU" sz="1600" kern="1200" baseline="0" dirty="0">
                <a:solidFill>
                  <a:schemeClr val="tx1"/>
                </a:solidFill>
                <a:effectLst/>
                <a:latin typeface="Segoe UI" pitchFamily="34" charset="0"/>
                <a:ea typeface="+mn-ea"/>
                <a:cs typeface="+mn-cs"/>
              </a:rPr>
              <a:t>CRM: Customer </a:t>
            </a:r>
            <a:r>
              <a:rPr lang="hu-HU" sz="1600" kern="1200" baseline="0" dirty="0" err="1">
                <a:solidFill>
                  <a:schemeClr val="tx1"/>
                </a:solidFill>
                <a:effectLst/>
                <a:latin typeface="Segoe UI" pitchFamily="34" charset="0"/>
                <a:ea typeface="+mn-ea"/>
                <a:cs typeface="+mn-cs"/>
              </a:rPr>
              <a:t>Relationship</a:t>
            </a:r>
            <a:r>
              <a:rPr lang="hu-HU" sz="1600" kern="1200" baseline="0" dirty="0">
                <a:solidFill>
                  <a:schemeClr val="tx1"/>
                </a:solidFill>
                <a:effectLst/>
                <a:latin typeface="Segoe UI" pitchFamily="34" charset="0"/>
                <a:ea typeface="+mn-ea"/>
                <a:cs typeface="+mn-cs"/>
              </a:rPr>
              <a:t> Management</a:t>
            </a:r>
          </a:p>
          <a:p>
            <a:pPr marL="0" lvl="0" indent="0">
              <a:buFont typeface="Arial" pitchFamily="34" charset="0"/>
              <a:buNone/>
            </a:pPr>
            <a:r>
              <a:rPr lang="hu-HU" sz="1600" kern="1200" baseline="0" dirty="0">
                <a:solidFill>
                  <a:schemeClr val="tx1"/>
                </a:solidFill>
                <a:effectLst/>
                <a:latin typeface="Segoe UI" pitchFamily="34" charset="0"/>
                <a:ea typeface="+mn-ea"/>
                <a:cs typeface="+mn-cs"/>
              </a:rPr>
              <a:t>LOB: Line of Business</a:t>
            </a:r>
          </a:p>
        </p:txBody>
      </p:sp>
      <p:sp>
        <p:nvSpPr>
          <p:cNvPr id="4" name="Slide Number Placeholder 3"/>
          <p:cNvSpPr>
            <a:spLocks noGrp="1"/>
          </p:cNvSpPr>
          <p:nvPr>
            <p:ph type="sldNum" sz="quarter" idx="10"/>
          </p:nvPr>
        </p:nvSpPr>
        <p:spPr/>
        <p:txBody>
          <a:bodyPr/>
          <a:lstStyle/>
          <a:p>
            <a:fld id="{82AABF77-E2E4-44CA-BA5C-65E132CF08D8}" type="slidenum">
              <a:rPr lang="en-US" smtClean="0"/>
              <a:pPr/>
              <a:t>19</a:t>
            </a:fld>
            <a:endParaRPr lang="en-US" dirty="0"/>
          </a:p>
        </p:txBody>
      </p:sp>
    </p:spTree>
    <p:extLst>
      <p:ext uri="{BB962C8B-B14F-4D97-AF65-F5344CB8AC3E}">
        <p14:creationId xmlns:p14="http://schemas.microsoft.com/office/powerpoint/2010/main" val="151771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big</a:t>
            </a:r>
            <a:r>
              <a:rPr lang="hu-HU" dirty="0"/>
              <a:t> </a:t>
            </a:r>
            <a:r>
              <a:rPr lang="hu-HU" dirty="0" err="1"/>
              <a:t>data</a:t>
            </a:r>
            <a:r>
              <a:rPr lang="hu-HU" dirty="0"/>
              <a:t>” nem jelent többet, mint óriási adatbázisokat. A lecke során áttekintjük</a:t>
            </a:r>
            <a:r>
              <a:rPr lang="hu-HU" baseline="0" dirty="0"/>
              <a:t> azt a korszerű </a:t>
            </a:r>
            <a:r>
              <a:rPr lang="hu-HU" baseline="0" dirty="0" err="1"/>
              <a:t>eszköztárat</a:t>
            </a:r>
            <a:r>
              <a:rPr lang="hu-HU" baseline="0" dirty="0"/>
              <a:t> ami lehetővé teszi az adatokkal való bánást, az elemzésüket és következtetések </a:t>
            </a:r>
            <a:r>
              <a:rPr lang="hu-HU" baseline="0" dirty="0" smtClean="0"/>
              <a:t>levonását. </a:t>
            </a:r>
          </a:p>
          <a:p>
            <a:r>
              <a:rPr lang="hu-HU" baseline="0" dirty="0" smtClean="0"/>
              <a:t>Sajnos, az ezek mögött álló technológiák, illetve néha a matematika önmagukban teljes kurzusokat tennének ki, így nem célunk a technológiák mélyre menő ismertetése, inkább csak magas szintű áttekintést adunk, az egyes metodológiák alapgondolatait és alapfogalmait mutatjuk be.</a:t>
            </a:r>
          </a:p>
          <a:p>
            <a:endParaRPr lang="hu-HU" baseline="0" dirty="0" smtClean="0"/>
          </a:p>
          <a:p>
            <a:r>
              <a:rPr lang="hu-HU" baseline="0" dirty="0" smtClean="0"/>
              <a:t>Ha még korábban nem volt tapasztalatunk ilyen rendszerekkel, az előadás előkészületeként a kapcsolódó gyakorlatot is érdemes végigcsinálni</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a:t>
            </a:fld>
            <a:endParaRPr lang="hu-HU"/>
          </a:p>
        </p:txBody>
      </p:sp>
    </p:spTree>
    <p:extLst>
      <p:ext uri="{BB962C8B-B14F-4D97-AF65-F5344CB8AC3E}">
        <p14:creationId xmlns:p14="http://schemas.microsoft.com/office/powerpoint/2010/main" val="1444291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kern="1200" dirty="0">
                <a:solidFill>
                  <a:schemeClr val="tx1"/>
                </a:solidFill>
                <a:effectLst/>
                <a:latin typeface="Segoe UI" pitchFamily="34" charset="0"/>
                <a:ea typeface="+mn-ea"/>
                <a:cs typeface="+mn-cs"/>
              </a:rPr>
              <a:t>Speaking Points:</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r>
              <a:rPr lang="hu-HU" sz="1600" kern="1200" dirty="0">
                <a:solidFill>
                  <a:schemeClr val="tx1"/>
                </a:solidFill>
                <a:effectLst/>
                <a:latin typeface="Segoe UI" pitchFamily="34" charset="0"/>
                <a:ea typeface="+mn-ea"/>
                <a:cs typeface="+mn-cs"/>
              </a:rPr>
              <a:t>A </a:t>
            </a:r>
            <a:r>
              <a:rPr lang="hu-HU" sz="1600" kern="1200" dirty="0" err="1">
                <a:solidFill>
                  <a:schemeClr val="tx1"/>
                </a:solidFill>
                <a:effectLst/>
                <a:latin typeface="Segoe UI" pitchFamily="34" charset="0"/>
                <a:ea typeface="+mn-ea"/>
                <a:cs typeface="+mn-cs"/>
              </a:rPr>
              <a:t>MapReduce</a:t>
            </a:r>
            <a:r>
              <a:rPr lang="hu-HU" sz="1600" kern="1200" baseline="0" dirty="0">
                <a:solidFill>
                  <a:schemeClr val="tx1"/>
                </a:solidFill>
                <a:effectLst/>
                <a:latin typeface="Segoe UI" pitchFamily="34" charset="0"/>
                <a:ea typeface="+mn-ea"/>
                <a:cs typeface="+mn-cs"/>
              </a:rPr>
              <a:t> egy programozási keretrendszer, aminek az elemei hasonlítanak a párhuzamos programozás primitívjeire</a:t>
            </a:r>
            <a:endParaRPr lang="en-US" sz="1600" kern="1200" dirty="0">
              <a:solidFill>
                <a:schemeClr val="tx1"/>
              </a:solidFill>
              <a:effectLst/>
              <a:latin typeface="Segoe UI" pitchFamily="34" charset="0"/>
              <a:ea typeface="+mn-ea"/>
              <a:cs typeface="+mn-cs"/>
            </a:endParaRPr>
          </a:p>
          <a:p>
            <a:pPr marL="171450" lvl="0" indent="-171450">
              <a:buFont typeface="Arial" pitchFamily="34" charset="0"/>
              <a:buChar char="•"/>
            </a:pPr>
            <a:r>
              <a:rPr lang="hu-HU" sz="1600" kern="1200" dirty="0">
                <a:solidFill>
                  <a:schemeClr val="tx1"/>
                </a:solidFill>
                <a:effectLst/>
                <a:latin typeface="Segoe UI" pitchFamily="34" charset="0"/>
                <a:ea typeface="+mn-ea"/>
                <a:cs typeface="+mn-cs"/>
              </a:rPr>
              <a:t>A </a:t>
            </a:r>
            <a:r>
              <a:rPr lang="hu-HU" sz="1600" kern="1200" dirty="0" err="1">
                <a:solidFill>
                  <a:schemeClr val="tx1"/>
                </a:solidFill>
                <a:effectLst/>
                <a:latin typeface="Segoe UI" pitchFamily="34" charset="0"/>
                <a:ea typeface="+mn-ea"/>
                <a:cs typeface="+mn-cs"/>
              </a:rPr>
              <a:t>Hadoop</a:t>
            </a:r>
            <a:r>
              <a:rPr lang="hu-HU" sz="1600" kern="1200" baseline="0" dirty="0">
                <a:solidFill>
                  <a:schemeClr val="tx1"/>
                </a:solidFill>
                <a:effectLst/>
                <a:latin typeface="Segoe UI" pitchFamily="34" charset="0"/>
                <a:ea typeface="+mn-ea"/>
                <a:cs typeface="+mn-cs"/>
              </a:rPr>
              <a:t> File System (HDFS) gondoskodik fájl rendszer szinten a redundanciáról és a megbízhatóságról</a:t>
            </a:r>
            <a:endParaRPr lang="en-US" sz="1600" kern="1200" baseline="0" dirty="0">
              <a:solidFill>
                <a:schemeClr val="tx1"/>
              </a:solidFill>
              <a:effectLst/>
              <a:latin typeface="Segoe UI" pitchFamily="34" charset="0"/>
              <a:ea typeface="+mn-ea"/>
              <a:cs typeface="+mn-cs"/>
            </a:endParaRPr>
          </a:p>
          <a:p>
            <a:pPr marL="0" lvl="0" indent="0">
              <a:buFont typeface="Arial" pitchFamily="34" charset="0"/>
              <a:buNone/>
            </a:pPr>
            <a:endParaRPr lang="en-US" sz="1600" kern="1200" dirty="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20</a:t>
            </a:fld>
            <a:endParaRPr lang="en-US" dirty="0"/>
          </a:p>
        </p:txBody>
      </p:sp>
    </p:spTree>
    <p:extLst>
      <p:ext uri="{BB962C8B-B14F-4D97-AF65-F5344CB8AC3E}">
        <p14:creationId xmlns:p14="http://schemas.microsoft.com/office/powerpoint/2010/main" val="2174942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DDD65AC4-17B0-4E19-8496-B264E70A18D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58305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Hadoop</a:t>
            </a:r>
            <a:r>
              <a:rPr lang="hu-HU" baseline="0" dirty="0"/>
              <a:t> (s ennek megfelelően a HD </a:t>
            </a:r>
            <a:r>
              <a:rPr lang="hu-HU" baseline="0" dirty="0" err="1"/>
              <a:t>Insight</a:t>
            </a:r>
            <a:r>
              <a:rPr lang="hu-HU" baseline="0" dirty="0"/>
              <a:t>) nem csupán a HDFS és </a:t>
            </a:r>
            <a:r>
              <a:rPr lang="hu-HU" baseline="0" dirty="0" err="1"/>
              <a:t>MapReduce</a:t>
            </a:r>
            <a:r>
              <a:rPr lang="hu-HU" baseline="0" dirty="0"/>
              <a:t> folyamatokból áll, hanem számos ezekre épülő, illetve ezeket kiegészítő szoftver vált a rendszer részévé az elmúlt 10 év során. </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22</a:t>
            </a:fld>
            <a:endParaRPr lang="hu-HU"/>
          </a:p>
        </p:txBody>
      </p:sp>
    </p:spTree>
    <p:extLst>
      <p:ext uri="{BB962C8B-B14F-4D97-AF65-F5344CB8AC3E}">
        <p14:creationId xmlns:p14="http://schemas.microsoft.com/office/powerpoint/2010/main" val="3528813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a:t>
            </a:r>
            <a:r>
              <a:rPr lang="hu-HU" baseline="0" dirty="0" smtClean="0"/>
              <a:t> </a:t>
            </a:r>
            <a:r>
              <a:rPr lang="hu-HU" baseline="0" dirty="0" err="1" smtClean="0"/>
              <a:t>hive</a:t>
            </a:r>
            <a:r>
              <a:rPr lang="hu-HU" baseline="0" dirty="0" smtClean="0"/>
              <a:t> gyakorlatilag egy adattárház rendszer, ami </a:t>
            </a:r>
            <a:r>
              <a:rPr lang="hu-HU" baseline="0" dirty="0" err="1" smtClean="0"/>
              <a:t>Hadoop</a:t>
            </a:r>
            <a:r>
              <a:rPr lang="hu-HU" baseline="0" dirty="0" smtClean="0"/>
              <a:t> fölött fut. Az adatok adattáblákban vannak tárolva, melyek </a:t>
            </a:r>
            <a:r>
              <a:rPr lang="hu-HU" baseline="0" dirty="0" err="1" smtClean="0"/>
              <a:t>sémálya</a:t>
            </a:r>
            <a:r>
              <a:rPr lang="hu-HU" baseline="0" dirty="0" smtClean="0"/>
              <a:t> (oszlopainak neve, sorrendje, típusa) kötött. Az eszköz különlegessége SQL szerű nyelven tudunk lekérdezéseket megfogalmazni, melyeket a HIVE automatikusan lefordít map és </a:t>
            </a:r>
            <a:r>
              <a:rPr lang="hu-HU" baseline="0" dirty="0" err="1" smtClean="0"/>
              <a:t>reduce</a:t>
            </a:r>
            <a:r>
              <a:rPr lang="hu-HU" baseline="0" dirty="0" smtClean="0"/>
              <a:t> lépésekre a hatékony végrehajtás érdekében.</a:t>
            </a:r>
          </a:p>
          <a:p>
            <a:endParaRPr lang="hu-HU" baseline="0" dirty="0" smtClean="0"/>
          </a:p>
          <a:p>
            <a:r>
              <a:rPr lang="hu-HU" baseline="0" dirty="0" smtClean="0"/>
              <a:t>Három érdekesség:</a:t>
            </a:r>
          </a:p>
          <a:p>
            <a:pPr marL="171450" indent="-171450">
              <a:buFontTx/>
              <a:buChar char="-"/>
            </a:pPr>
            <a:r>
              <a:rPr lang="hu-HU" baseline="0" dirty="0" smtClean="0"/>
              <a:t>Ez nem egy relációs séma, nem kényszeríti ki például az idegen kulcsok  helyességét, így OLTP célokra nem használható. (https://en.wikipedia.org/wiki/Online_transaction_processing)</a:t>
            </a:r>
          </a:p>
          <a:p>
            <a:pPr marL="171450" indent="-171450">
              <a:buFontTx/>
              <a:buChar char="-"/>
            </a:pPr>
            <a:r>
              <a:rPr lang="hu-HU" baseline="0" dirty="0" smtClean="0"/>
              <a:t>A lekérdezések eredményei mindig egy adattáblába kerülnek, ezt demonstrálja a példa lekérdezés első sora</a:t>
            </a:r>
          </a:p>
          <a:p>
            <a:pPr marL="171450" indent="-171450">
              <a:buFontTx/>
              <a:buChar char="-"/>
            </a:pPr>
            <a:r>
              <a:rPr lang="hu-HU" baseline="0" dirty="0" smtClean="0"/>
              <a:t>A lekérdezések képesek mintavételezésre is, vagyis hogy bizonyos statisztikákhoz az összes adatnak csak egy arányosan elosztott részhalmazát veszik figyelembe</a:t>
            </a:r>
            <a:endParaRPr lang="hu-HU" dirty="0" smtClean="0"/>
          </a:p>
          <a:p>
            <a:endParaRPr lang="hu-HU" dirty="0" smtClean="0"/>
          </a:p>
          <a:p>
            <a:endParaRPr lang="hu-HU" dirty="0" smtClean="0"/>
          </a:p>
          <a:p>
            <a:endParaRPr lang="hu-HU" dirty="0" smtClean="0"/>
          </a:p>
          <a:p>
            <a:r>
              <a:rPr lang="hu-HU" dirty="0" smtClean="0"/>
              <a:t>A lekérdező</a:t>
            </a:r>
            <a:r>
              <a:rPr lang="hu-HU" baseline="0" dirty="0" smtClean="0"/>
              <a:t> nyelvről:</a:t>
            </a:r>
          </a:p>
          <a:p>
            <a:r>
              <a:rPr lang="hu-HU" dirty="0" smtClean="0"/>
              <a:t>https://cwiki.apache.org/confluence/display/Hive/Tutorial</a:t>
            </a:r>
          </a:p>
          <a:p>
            <a:endParaRPr lang="hu-HU" dirty="0" smtClean="0"/>
          </a:p>
          <a:p>
            <a:endParaRPr lang="hu-HU" dirty="0" smtClean="0"/>
          </a:p>
          <a:p>
            <a:r>
              <a:rPr lang="hu-HU" dirty="0" smtClean="0"/>
              <a:t>Forrás:</a:t>
            </a:r>
          </a:p>
          <a:p>
            <a:r>
              <a:rPr lang="hu-HU" dirty="0" smtClean="0"/>
              <a:t>https://hive.apache.org/</a:t>
            </a:r>
          </a:p>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23</a:t>
            </a:fld>
            <a:endParaRPr lang="hu-HU"/>
          </a:p>
        </p:txBody>
      </p:sp>
    </p:spTree>
    <p:extLst>
      <p:ext uri="{BB962C8B-B14F-4D97-AF65-F5344CB8AC3E}">
        <p14:creationId xmlns:p14="http://schemas.microsoft.com/office/powerpoint/2010/main" val="3272556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smtClean="0"/>
              <a:t>A pig egy alternatív megoldás a lekérdezések megvalósítására. A pig egy</a:t>
            </a:r>
            <a:r>
              <a:rPr lang="hu-HU" baseline="0" dirty="0" smtClean="0"/>
              <a:t> magas szintű, egyedi elemekkel is bővíthető </a:t>
            </a:r>
            <a:r>
              <a:rPr lang="hu-HU" baseline="0" dirty="0" err="1" smtClean="0"/>
              <a:t>szkriptnyelv</a:t>
            </a:r>
            <a:r>
              <a:rPr lang="hu-HU" baseline="0" dirty="0" smtClean="0"/>
              <a:t>, illetve egy kapcsolódó platform, mely ezt a </a:t>
            </a:r>
            <a:r>
              <a:rPr lang="hu-HU" baseline="0" dirty="0" err="1" smtClean="0"/>
              <a:t>szkriptnyelvet</a:t>
            </a:r>
            <a:r>
              <a:rPr lang="hu-HU" baseline="0" dirty="0" smtClean="0"/>
              <a:t> képes erősen párhuzamosítva a </a:t>
            </a:r>
            <a:r>
              <a:rPr lang="hu-HU" baseline="0" dirty="0" err="1" smtClean="0"/>
              <a:t>Hadoop</a:t>
            </a:r>
            <a:r>
              <a:rPr lang="hu-HU" baseline="0" dirty="0" smtClean="0"/>
              <a:t> infrastruktúrát kihasználva végrehajtani. Praktikus választás, ha a HIVE lekérdezéseinél komplexebb műveleteket szeretnénk végrehajtani</a:t>
            </a:r>
          </a:p>
          <a:p>
            <a:endParaRPr lang="hu-HU" baseline="0" dirty="0" smtClean="0"/>
          </a:p>
          <a:p>
            <a:r>
              <a:rPr lang="hu-HU" baseline="0" dirty="0" smtClean="0"/>
              <a:t>Részletek:</a:t>
            </a:r>
          </a:p>
          <a:p>
            <a:r>
              <a:rPr lang="hu-HU" baseline="0" dirty="0" smtClean="0"/>
              <a:t>http://pig.apache.org/</a:t>
            </a:r>
          </a:p>
          <a:p>
            <a:endParaRPr lang="hu-HU" baseline="0" dirty="0" smtClean="0"/>
          </a:p>
        </p:txBody>
      </p:sp>
      <p:sp>
        <p:nvSpPr>
          <p:cNvPr id="4" name="Slide Number Placeholder 3"/>
          <p:cNvSpPr>
            <a:spLocks noGrp="1"/>
          </p:cNvSpPr>
          <p:nvPr>
            <p:ph type="sldNum" sz="quarter" idx="10"/>
          </p:nvPr>
        </p:nvSpPr>
        <p:spPr/>
        <p:txBody>
          <a:bodyPr/>
          <a:lstStyle/>
          <a:p>
            <a:fld id="{4C856C89-99C0-454C-82AE-066B0984B9E0}" type="slidenum">
              <a:rPr lang="hu-HU" smtClean="0"/>
              <a:t>24</a:t>
            </a:fld>
            <a:endParaRPr lang="hu-HU"/>
          </a:p>
        </p:txBody>
      </p:sp>
    </p:spTree>
    <p:extLst>
      <p:ext uri="{BB962C8B-B14F-4D97-AF65-F5344CB8AC3E}">
        <p14:creationId xmlns:p14="http://schemas.microsoft.com/office/powerpoint/2010/main" val="3076691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fenti példa egy egyszerű</a:t>
            </a:r>
            <a:r>
              <a:rPr lang="hu-HU" baseline="0" dirty="0" smtClean="0"/>
              <a:t> Pig scriptet mutat be, mely különböző feladatokat végez el:</a:t>
            </a:r>
          </a:p>
          <a:p>
            <a:pPr marL="171450" indent="-171450">
              <a:buFontTx/>
              <a:buChar char="-"/>
            </a:pPr>
            <a:r>
              <a:rPr lang="hu-HU" baseline="0" dirty="0" smtClean="0"/>
              <a:t>Adatok betöltése </a:t>
            </a:r>
          </a:p>
          <a:p>
            <a:pPr marL="171450" indent="-171450">
              <a:buFontTx/>
              <a:buChar char="-"/>
            </a:pPr>
            <a:r>
              <a:rPr lang="hu-HU" baseline="0" dirty="0" smtClean="0"/>
              <a:t>Adatok szűrése</a:t>
            </a:r>
          </a:p>
          <a:p>
            <a:pPr marL="171450" indent="-171450">
              <a:buFontTx/>
              <a:buChar char="-"/>
            </a:pPr>
            <a:r>
              <a:rPr lang="hu-HU" baseline="0" dirty="0" smtClean="0"/>
              <a:t>Konkrét adatok lekérdezése</a:t>
            </a:r>
          </a:p>
          <a:p>
            <a:pPr marL="171450" indent="-171450">
              <a:buFontTx/>
              <a:buChar char="-"/>
            </a:pPr>
            <a:r>
              <a:rPr lang="hu-HU" baseline="0" dirty="0" smtClean="0"/>
              <a:t>Adatok csoportosítása</a:t>
            </a:r>
          </a:p>
          <a:p>
            <a:pPr marL="171450" indent="-171450">
              <a:buFontTx/>
              <a:buChar char="-"/>
            </a:pPr>
            <a:r>
              <a:rPr lang="hu-HU" baseline="0" dirty="0" smtClean="0"/>
              <a:t>Csoportosított adatokon számítás </a:t>
            </a:r>
          </a:p>
          <a:p>
            <a:pPr marL="171450" indent="-171450">
              <a:buFontTx/>
              <a:buChar char="-"/>
            </a:pPr>
            <a:r>
              <a:rPr lang="hu-HU" baseline="0" dirty="0" smtClean="0"/>
              <a:t>Adatok összekötése</a:t>
            </a:r>
          </a:p>
          <a:p>
            <a:pPr marL="171450" indent="-171450">
              <a:buFontTx/>
              <a:buChar char="-"/>
            </a:pPr>
            <a:endParaRPr lang="hu-HU" baseline="0" dirty="0" smtClean="0"/>
          </a:p>
          <a:p>
            <a:pPr marL="0" indent="0">
              <a:buFontTx/>
              <a:buNone/>
            </a:pPr>
            <a:r>
              <a:rPr lang="hu-HU" baseline="0" dirty="0" smtClean="0"/>
              <a:t>A forrásadatok, vagy a </a:t>
            </a:r>
            <a:r>
              <a:rPr lang="hu-HU" baseline="0" dirty="0" err="1" smtClean="0"/>
              <a:t>szkriptműveletek</a:t>
            </a:r>
            <a:r>
              <a:rPr lang="hu-HU" baseline="0" dirty="0" smtClean="0"/>
              <a:t> konkrét ismerete nélkül is könnyű elképzelni, hogy mi történik. A háttérben a végrehajtó rendszer az utasításokat erősen párhuzamosítva, a </a:t>
            </a:r>
            <a:r>
              <a:rPr lang="hu-HU" baseline="0" dirty="0" err="1" smtClean="0"/>
              <a:t>Hadoop</a:t>
            </a:r>
            <a:r>
              <a:rPr lang="hu-HU" baseline="0" dirty="0" smtClean="0"/>
              <a:t> infrastruktúrát kihasználva hajtja végre</a:t>
            </a:r>
          </a:p>
          <a:p>
            <a:endParaRPr lang="hu-HU" baseline="0" dirty="0" smtClean="0"/>
          </a:p>
          <a:p>
            <a:endParaRPr lang="hu-HU" baseline="0" dirty="0" smtClean="0"/>
          </a:p>
          <a:p>
            <a:r>
              <a:rPr lang="hu-HU" baseline="0" dirty="0" smtClean="0"/>
              <a:t>Forrás:</a:t>
            </a:r>
          </a:p>
          <a:p>
            <a:r>
              <a:rPr lang="hu-HU" dirty="0" smtClean="0"/>
              <a:t>http://hortonworks.com/hadoop-tutorial/how-to-process-data-with-apache-pig/</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25</a:t>
            </a:fld>
            <a:endParaRPr lang="hu-HU"/>
          </a:p>
        </p:txBody>
      </p:sp>
    </p:spTree>
    <p:extLst>
      <p:ext uri="{BB962C8B-B14F-4D97-AF65-F5344CB8AC3E}">
        <p14:creationId xmlns:p14="http://schemas.microsoft.com/office/powerpoint/2010/main" val="4131903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normAutofit/>
          </a:bodyPr>
          <a:lstStyle/>
          <a:p>
            <a:pPr marL="0" marR="0" indent="0" algn="l" defTabSz="932404" rtl="0" eaLnBrk="1" fontAlgn="auto" latinLnBrk="0" hangingPunct="1">
              <a:lnSpc>
                <a:spcPct val="90000"/>
              </a:lnSpc>
              <a:spcBef>
                <a:spcPts val="0"/>
              </a:spcBef>
              <a:spcAft>
                <a:spcPts val="340"/>
              </a:spcAft>
              <a:buClrTx/>
              <a:buSzTx/>
              <a:buFontTx/>
              <a:buNone/>
              <a:tabLst/>
              <a:defRPr/>
            </a:pPr>
            <a:r>
              <a:rPr lang="hu-HU" dirty="0" smtClean="0"/>
              <a:t>A </a:t>
            </a:r>
            <a:r>
              <a:rPr lang="hu-HU" dirty="0" err="1" smtClean="0"/>
              <a:t>Sqoop</a:t>
            </a:r>
            <a:r>
              <a:rPr lang="hu-HU" dirty="0" smtClean="0"/>
              <a:t> egy parancssori eszköz,</a:t>
            </a:r>
            <a:r>
              <a:rPr lang="hu-HU" baseline="0" dirty="0" smtClean="0"/>
              <a:t> mely felolvassa a létező tábláink adatait, és (erősen párhuzamosított módon) áttölti őket HDFS fájlokba. A fájlok formátuma lehet szöveges (pl. CSV), bináris, vagy </a:t>
            </a:r>
            <a:r>
              <a:rPr lang="hu-HU" baseline="0" dirty="0" err="1" smtClean="0"/>
              <a:t>Avro</a:t>
            </a:r>
            <a:r>
              <a:rPr lang="hu-HU" baseline="0" dirty="0" smtClean="0"/>
              <a:t> (utóbbi egy jól tömörítő adatkódolási eljárás)</a:t>
            </a:r>
          </a:p>
          <a:p>
            <a:pPr marL="0" marR="0" indent="0" algn="l" defTabSz="932404" rtl="0" eaLnBrk="1" fontAlgn="auto" latinLnBrk="0" hangingPunct="1">
              <a:lnSpc>
                <a:spcPct val="90000"/>
              </a:lnSpc>
              <a:spcBef>
                <a:spcPts val="0"/>
              </a:spcBef>
              <a:spcAft>
                <a:spcPts val="340"/>
              </a:spcAft>
              <a:buClrTx/>
              <a:buSzTx/>
              <a:buFontTx/>
              <a:buNone/>
              <a:tabLst/>
              <a:defRPr/>
            </a:pPr>
            <a:endParaRPr lang="hu-HU" dirty="0" smtClean="0"/>
          </a:p>
          <a:p>
            <a:pPr marL="0" marR="0" indent="0" algn="l" defTabSz="932404" rtl="0" eaLnBrk="1" fontAlgn="auto" latinLnBrk="0" hangingPunct="1">
              <a:lnSpc>
                <a:spcPct val="90000"/>
              </a:lnSpc>
              <a:spcBef>
                <a:spcPts val="0"/>
              </a:spcBef>
              <a:spcAft>
                <a:spcPts val="340"/>
              </a:spcAft>
              <a:buClrTx/>
              <a:buSzTx/>
              <a:buFontTx/>
              <a:buNone/>
              <a:tabLst/>
              <a:defRPr/>
            </a:pPr>
            <a:r>
              <a:rPr lang="hu-HU" dirty="0" smtClean="0"/>
              <a:t>A</a:t>
            </a:r>
            <a:r>
              <a:rPr lang="hu-HU" baseline="0" dirty="0" smtClean="0"/>
              <a:t> példaparancs egy összetettebb betöltés, mely egy SQL lekérdezés eredményét tölti át a /</a:t>
            </a:r>
            <a:r>
              <a:rPr lang="hu-HU" baseline="0" dirty="0" err="1" smtClean="0"/>
              <a:t>user</a:t>
            </a:r>
            <a:r>
              <a:rPr lang="hu-HU" baseline="0" dirty="0" smtClean="0"/>
              <a:t>/</a:t>
            </a:r>
            <a:r>
              <a:rPr lang="hu-HU" baseline="0" dirty="0" err="1" smtClean="0"/>
              <a:t>foo</a:t>
            </a:r>
            <a:r>
              <a:rPr lang="hu-HU" baseline="0" dirty="0" smtClean="0"/>
              <a:t>/</a:t>
            </a:r>
            <a:r>
              <a:rPr lang="hu-HU" baseline="0" dirty="0" err="1" smtClean="0"/>
              <a:t>joinresults</a:t>
            </a:r>
            <a:r>
              <a:rPr lang="hu-HU" baseline="0" dirty="0" smtClean="0"/>
              <a:t> fájlba</a:t>
            </a:r>
            <a:endParaRPr lang="hu-HU" dirty="0" smtClean="0"/>
          </a:p>
          <a:p>
            <a:pPr marL="0" marR="0" indent="0" algn="l" defTabSz="932404" rtl="0" eaLnBrk="1" fontAlgn="auto" latinLnBrk="0" hangingPunct="1">
              <a:lnSpc>
                <a:spcPct val="90000"/>
              </a:lnSpc>
              <a:spcBef>
                <a:spcPts val="0"/>
              </a:spcBef>
              <a:spcAft>
                <a:spcPts val="340"/>
              </a:spcAft>
              <a:buClrTx/>
              <a:buSzTx/>
              <a:buFontTx/>
              <a:buNone/>
              <a:tabLst/>
              <a:defRPr/>
            </a:pPr>
            <a:endParaRPr lang="hu-HU" dirty="0" smtClean="0"/>
          </a:p>
          <a:p>
            <a:pPr marL="0" marR="0" indent="0" algn="l" defTabSz="932404" rtl="0" eaLnBrk="1" fontAlgn="auto" latinLnBrk="0" hangingPunct="1">
              <a:lnSpc>
                <a:spcPct val="90000"/>
              </a:lnSpc>
              <a:spcBef>
                <a:spcPts val="0"/>
              </a:spcBef>
              <a:spcAft>
                <a:spcPts val="340"/>
              </a:spcAft>
              <a:buClrTx/>
              <a:buSzTx/>
              <a:buFontTx/>
              <a:buNone/>
              <a:tabLst/>
              <a:defRPr/>
            </a:pPr>
            <a:r>
              <a:rPr lang="hu-HU" dirty="0" smtClean="0"/>
              <a:t>Részletek: </a:t>
            </a:r>
          </a:p>
          <a:p>
            <a:pPr marL="0" marR="0" indent="0" algn="l" defTabSz="932404" rtl="0" eaLnBrk="1" fontAlgn="auto" latinLnBrk="0" hangingPunct="1">
              <a:lnSpc>
                <a:spcPct val="90000"/>
              </a:lnSpc>
              <a:spcBef>
                <a:spcPts val="0"/>
              </a:spcBef>
              <a:spcAft>
                <a:spcPts val="340"/>
              </a:spcAft>
              <a:buClrTx/>
              <a:buSzTx/>
              <a:buFontTx/>
              <a:buNone/>
              <a:tabLst/>
              <a:defRPr/>
            </a:pPr>
            <a:r>
              <a:rPr lang="en-US" dirty="0" smtClean="0"/>
              <a:t>http://sqoop.apache.org/</a:t>
            </a:r>
            <a:endParaRPr lang="hu-HU" dirty="0" smtClean="0"/>
          </a:p>
          <a:p>
            <a:pPr marL="0" marR="0" indent="0" algn="l" defTabSz="932404" rtl="0" eaLnBrk="1" fontAlgn="auto" latinLnBrk="0" hangingPunct="1">
              <a:lnSpc>
                <a:spcPct val="90000"/>
              </a:lnSpc>
              <a:spcBef>
                <a:spcPts val="0"/>
              </a:spcBef>
              <a:spcAft>
                <a:spcPts val="340"/>
              </a:spcAft>
              <a:buClrTx/>
              <a:buSzTx/>
              <a:buFontTx/>
              <a:buNone/>
              <a:tabLst/>
              <a:defRPr/>
            </a:pPr>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523746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http://oozie.apache.org/</a:t>
            </a:r>
            <a:endParaRPr lang="en-US" dirty="0"/>
          </a:p>
        </p:txBody>
      </p:sp>
      <p:sp>
        <p:nvSpPr>
          <p:cNvPr id="4" name="Slide Number Placeholder 3"/>
          <p:cNvSpPr>
            <a:spLocks noGrp="1"/>
          </p:cNvSpPr>
          <p:nvPr>
            <p:ph type="sldNum" sz="quarter" idx="10"/>
          </p:nvPr>
        </p:nvSpPr>
        <p:spPr/>
        <p:txBody>
          <a:bodyPr/>
          <a:lstStyle/>
          <a:p>
            <a:fld id="{5CE70418-84AB-44E5-97F0-5B415209EA89}"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129606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900" kern="1200" dirty="0">
                <a:solidFill>
                  <a:schemeClr val="tx1"/>
                </a:solidFill>
                <a:effectLst/>
                <a:latin typeface="Segoe UI Light" pitchFamily="34" charset="0"/>
                <a:ea typeface="+mn-ea"/>
                <a:cs typeface="+mn-cs"/>
              </a:rPr>
              <a:t>Az eddigieket</a:t>
            </a:r>
            <a:r>
              <a:rPr lang="hu-HU" sz="900" kern="1200" baseline="0" dirty="0">
                <a:solidFill>
                  <a:schemeClr val="tx1"/>
                </a:solidFill>
                <a:effectLst/>
                <a:latin typeface="Segoe UI Light" pitchFamily="34" charset="0"/>
                <a:ea typeface="+mn-ea"/>
                <a:cs typeface="+mn-cs"/>
              </a:rPr>
              <a:t> jól összefoglalja ez az ábra (</a:t>
            </a:r>
            <a:r>
              <a:rPr lang="hu-HU" sz="900" kern="1200" baseline="0" dirty="0" err="1">
                <a:solidFill>
                  <a:schemeClr val="tx1"/>
                </a:solidFill>
                <a:effectLst/>
                <a:latin typeface="Segoe UI Light" pitchFamily="34" charset="0"/>
                <a:ea typeface="+mn-ea"/>
                <a:cs typeface="+mn-cs"/>
              </a:rPr>
              <a:t>HDInsight</a:t>
            </a:r>
            <a:r>
              <a:rPr lang="hu-HU" sz="900" kern="1200" baseline="0" dirty="0">
                <a:solidFill>
                  <a:schemeClr val="tx1"/>
                </a:solidFill>
                <a:effectLst/>
                <a:latin typeface="Segoe UI Light" pitchFamily="34" charset="0"/>
                <a:ea typeface="+mn-ea"/>
                <a:cs typeface="+mn-cs"/>
              </a:rPr>
              <a:t>, </a:t>
            </a:r>
            <a:r>
              <a:rPr lang="hu-HU" sz="900" kern="1200" baseline="0" dirty="0" err="1">
                <a:solidFill>
                  <a:schemeClr val="tx1"/>
                </a:solidFill>
                <a:effectLst/>
                <a:latin typeface="Segoe UI Light" pitchFamily="34" charset="0"/>
                <a:ea typeface="+mn-ea"/>
                <a:cs typeface="+mn-cs"/>
              </a:rPr>
              <a:t>Power</a:t>
            </a:r>
            <a:r>
              <a:rPr lang="hu-HU" sz="900" kern="1200" baseline="0" dirty="0">
                <a:solidFill>
                  <a:schemeClr val="tx1"/>
                </a:solidFill>
                <a:effectLst/>
                <a:latin typeface="Segoe UI Light" pitchFamily="34" charset="0"/>
                <a:ea typeface="+mn-ea"/>
                <a:cs typeface="+mn-cs"/>
              </a:rPr>
              <a:t> BI célja, érdemes visszautalni az </a:t>
            </a:r>
            <a:r>
              <a:rPr lang="hu-HU" sz="900" kern="1200" baseline="0" dirty="0" err="1">
                <a:solidFill>
                  <a:schemeClr val="tx1"/>
                </a:solidFill>
                <a:effectLst/>
                <a:latin typeface="Segoe UI Light" pitchFamily="34" charset="0"/>
                <a:ea typeface="+mn-ea"/>
                <a:cs typeface="+mn-cs"/>
              </a:rPr>
              <a:t>IoT</a:t>
            </a:r>
            <a:r>
              <a:rPr lang="hu-HU" sz="900" kern="1200" baseline="0" dirty="0">
                <a:solidFill>
                  <a:schemeClr val="tx1"/>
                </a:solidFill>
                <a:effectLst/>
                <a:latin typeface="Segoe UI Light" pitchFamily="34" charset="0"/>
                <a:ea typeface="+mn-ea"/>
                <a:cs typeface="+mn-cs"/>
              </a:rPr>
              <a:t> előadásokra). Az adatok megvannak, de a cél az, hogy az adatokból értékes információt nyerjünk ki, ami segít jó üzleti döntéseket hozni.</a:t>
            </a:r>
          </a:p>
          <a:p>
            <a:r>
              <a:rPr lang="hu-HU" sz="900" kern="1200" baseline="0" dirty="0">
                <a:solidFill>
                  <a:schemeClr val="tx1"/>
                </a:solidFill>
                <a:effectLst/>
                <a:latin typeface="Segoe UI Light" pitchFamily="34" charset="0"/>
                <a:ea typeface="+mn-ea"/>
                <a:cs typeface="+mn-cs"/>
              </a:rPr>
              <a:t>Ha csak azt látjuk, hogy mi történt, az általában nem elég segítség, hogy jó döntéseket hozzunk később, hiszen nincsenek meg az összefüggések.</a:t>
            </a:r>
          </a:p>
          <a:p>
            <a:r>
              <a:rPr lang="hu-HU" sz="900" kern="1200" baseline="0" dirty="0">
                <a:solidFill>
                  <a:schemeClr val="tx1"/>
                </a:solidFill>
                <a:effectLst/>
                <a:latin typeface="Segoe UI Light" pitchFamily="34" charset="0"/>
                <a:ea typeface="+mn-ea"/>
                <a:cs typeface="+mn-cs"/>
              </a:rPr>
              <a:t>Ha tudjuk, mi miért történt, akkor mát könnyebb döntéseket hozni, de mindig probléma az, hogy a korábbi szituációt és a jelenlegi szituációt felismerjük, összekapcsoljuk és azonosítsuk – hogy mintát találjunk a korábbi és a mostani helyzet között.</a:t>
            </a:r>
          </a:p>
          <a:p>
            <a:r>
              <a:rPr lang="hu-HU" sz="900" kern="1200" baseline="0" dirty="0">
                <a:solidFill>
                  <a:schemeClr val="tx1"/>
                </a:solidFill>
                <a:effectLst/>
                <a:latin typeface="Segoe UI Light" pitchFamily="34" charset="0"/>
                <a:ea typeface="+mn-ea"/>
                <a:cs typeface="+mn-cs"/>
              </a:rPr>
              <a:t>Ha az adatokból tudunk jósolni, akkor már sokkal könnyebb dönteni, hiszen tudom, hogy mi fog történni.</a:t>
            </a:r>
          </a:p>
          <a:p>
            <a:r>
              <a:rPr lang="hu-HU" sz="900" kern="1200" baseline="0" dirty="0">
                <a:solidFill>
                  <a:schemeClr val="tx1"/>
                </a:solidFill>
                <a:effectLst/>
                <a:latin typeface="Segoe UI Light" pitchFamily="34" charset="0"/>
                <a:ea typeface="+mn-ea"/>
                <a:cs typeface="+mn-cs"/>
              </a:rPr>
              <a:t>Az ideális persze az, hogy ha nem csak azt tudom, hogy mi fog történni, hanem hogyan tudom elérni azt, hogy ez biztosan így legyen vagy éppen ne így legyen. Ha ezt meg tudjuk csinálni, akkor lényegében a teljes döntési folyamatot automatizáltuk.</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Build 2015</a:t>
            </a:r>
          </a:p>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8/17/2016 12:40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262748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8/17/2016 12:40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076294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 de mindenek előtt </a:t>
            </a:r>
            <a:r>
              <a:rPr lang="hu-HU" dirty="0" err="1"/>
              <a:t>pontosítsuk</a:t>
            </a:r>
            <a:r>
              <a:rPr lang="hu-HU" dirty="0"/>
              <a:t> kicsit </a:t>
            </a:r>
            <a:r>
              <a:rPr lang="hu-HU" baseline="0" dirty="0"/>
              <a:t>a „</a:t>
            </a:r>
            <a:r>
              <a:rPr lang="hu-HU" baseline="0" dirty="0" err="1"/>
              <a:t>big</a:t>
            </a:r>
            <a:r>
              <a:rPr lang="hu-HU" baseline="0" dirty="0"/>
              <a:t> </a:t>
            </a:r>
            <a:r>
              <a:rPr lang="hu-HU" baseline="0" dirty="0" err="1"/>
              <a:t>data</a:t>
            </a:r>
            <a:r>
              <a:rPr lang="hu-HU" baseline="0" dirty="0"/>
              <a:t>” fogalmát….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a:t>
            </a:fld>
            <a:endParaRPr lang="hu-HU"/>
          </a:p>
        </p:txBody>
      </p:sp>
    </p:spTree>
    <p:extLst>
      <p:ext uri="{BB962C8B-B14F-4D97-AF65-F5344CB8AC3E}">
        <p14:creationId xmlns:p14="http://schemas.microsoft.com/office/powerpoint/2010/main" val="25984868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900" kern="1200" dirty="0" err="1">
                <a:solidFill>
                  <a:schemeClr val="tx1"/>
                </a:solidFill>
                <a:effectLst/>
                <a:latin typeface="Segoe UI Light" pitchFamily="34" charset="0"/>
                <a:ea typeface="+mn-ea"/>
                <a:cs typeface="+mn-cs"/>
              </a:rPr>
              <a:t>End-to-end</a:t>
            </a:r>
            <a:r>
              <a:rPr lang="hu-HU" sz="900" kern="1200" baseline="0" dirty="0">
                <a:solidFill>
                  <a:schemeClr val="tx1"/>
                </a:solidFill>
                <a:effectLst/>
                <a:latin typeface="Segoe UI Light" pitchFamily="34" charset="0"/>
                <a:ea typeface="+mn-ea"/>
                <a:cs typeface="+mn-cs"/>
              </a:rPr>
              <a:t> megoldást biztosít a döntések kinyerésére, végrehajtásának segítésére.</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hu-HU" sz="900" kern="1200" dirty="0">
                <a:solidFill>
                  <a:schemeClr val="tx1"/>
                </a:solidFill>
                <a:effectLst/>
                <a:latin typeface="Segoe UI Light" pitchFamily="34" charset="0"/>
                <a:ea typeface="+mn-ea"/>
                <a:cs typeface="+mn-cs"/>
              </a:rPr>
              <a:t>Adatok importálhatunk külső adatforrásból (Data </a:t>
            </a:r>
            <a:r>
              <a:rPr lang="hu-HU" sz="900" kern="1200" dirty="0" err="1">
                <a:solidFill>
                  <a:schemeClr val="tx1"/>
                </a:solidFill>
                <a:effectLst/>
                <a:latin typeface="Segoe UI Light" pitchFamily="34" charset="0"/>
                <a:ea typeface="+mn-ea"/>
                <a:cs typeface="+mn-cs"/>
              </a:rPr>
              <a:t>Factory</a:t>
            </a:r>
            <a:r>
              <a:rPr lang="hu-HU" sz="900" kern="1200" dirty="0">
                <a:solidFill>
                  <a:schemeClr val="tx1"/>
                </a:solidFill>
                <a:effectLst/>
                <a:latin typeface="Segoe UI Light" pitchFamily="34" charset="0"/>
                <a:ea typeface="+mn-ea"/>
                <a:cs typeface="+mn-cs"/>
              </a:rPr>
              <a:t> és Data</a:t>
            </a:r>
            <a:r>
              <a:rPr lang="hu-HU" sz="900" kern="1200" baseline="0" dirty="0">
                <a:solidFill>
                  <a:schemeClr val="tx1"/>
                </a:solidFill>
                <a:effectLst/>
                <a:latin typeface="Segoe UI Light" pitchFamily="34" charset="0"/>
                <a:ea typeface="+mn-ea"/>
                <a:cs typeface="+mn-cs"/>
              </a:rPr>
              <a:t> </a:t>
            </a:r>
            <a:r>
              <a:rPr lang="hu-HU" sz="900" kern="1200" baseline="0" dirty="0" err="1">
                <a:solidFill>
                  <a:schemeClr val="tx1"/>
                </a:solidFill>
                <a:effectLst/>
                <a:latin typeface="Segoe UI Light" pitchFamily="34" charset="0"/>
                <a:ea typeface="+mn-ea"/>
                <a:cs typeface="+mn-cs"/>
              </a:rPr>
              <a:t>Catalog</a:t>
            </a:r>
            <a:r>
              <a:rPr lang="hu-HU" sz="900" kern="1200" baseline="0" dirty="0">
                <a:solidFill>
                  <a:schemeClr val="tx1"/>
                </a:solidFill>
                <a:effectLst/>
                <a:latin typeface="Segoe UI Light" pitchFamily="34" charset="0"/>
                <a:ea typeface="+mn-ea"/>
                <a:cs typeface="+mn-cs"/>
              </a:rPr>
              <a:t> lesz még, </a:t>
            </a:r>
            <a:r>
              <a:rPr lang="hu-HU" sz="900" kern="1200" baseline="0" dirty="0" err="1">
                <a:solidFill>
                  <a:schemeClr val="tx1"/>
                </a:solidFill>
                <a:effectLst/>
                <a:latin typeface="Segoe UI Light" pitchFamily="34" charset="0"/>
                <a:ea typeface="+mn-ea"/>
                <a:cs typeface="+mn-cs"/>
              </a:rPr>
              <a:t>Event</a:t>
            </a:r>
            <a:r>
              <a:rPr lang="hu-HU" sz="900" kern="1200" baseline="0" dirty="0">
                <a:solidFill>
                  <a:schemeClr val="tx1"/>
                </a:solidFill>
                <a:effectLst/>
                <a:latin typeface="Segoe UI Light" pitchFamily="34" charset="0"/>
                <a:ea typeface="+mn-ea"/>
                <a:cs typeface="+mn-cs"/>
              </a:rPr>
              <a:t> </a:t>
            </a:r>
            <a:r>
              <a:rPr lang="hu-HU" sz="900" kern="1200" baseline="0" dirty="0" err="1">
                <a:solidFill>
                  <a:schemeClr val="tx1"/>
                </a:solidFill>
                <a:effectLst/>
                <a:latin typeface="Segoe UI Light" pitchFamily="34" charset="0"/>
                <a:ea typeface="+mn-ea"/>
                <a:cs typeface="+mn-cs"/>
              </a:rPr>
              <a:t>Hub</a:t>
            </a:r>
            <a:r>
              <a:rPr lang="hu-HU" sz="900" kern="1200" baseline="0" dirty="0">
                <a:solidFill>
                  <a:schemeClr val="tx1"/>
                </a:solidFill>
                <a:effectLst/>
                <a:latin typeface="Segoe UI Light" pitchFamily="34" charset="0"/>
                <a:ea typeface="+mn-ea"/>
                <a:cs typeface="+mn-cs"/>
              </a:rPr>
              <a:t> az </a:t>
            </a:r>
            <a:r>
              <a:rPr lang="hu-HU" sz="900" kern="1200" baseline="0" dirty="0" err="1">
                <a:solidFill>
                  <a:schemeClr val="tx1"/>
                </a:solidFill>
                <a:effectLst/>
                <a:latin typeface="Segoe UI Light" pitchFamily="34" charset="0"/>
                <a:ea typeface="+mn-ea"/>
                <a:cs typeface="+mn-cs"/>
              </a:rPr>
              <a:t>IoT</a:t>
            </a:r>
            <a:r>
              <a:rPr lang="hu-HU" sz="900" kern="1200" baseline="0" dirty="0">
                <a:solidFill>
                  <a:schemeClr val="tx1"/>
                </a:solidFill>
                <a:effectLst/>
                <a:latin typeface="Segoe UI Light" pitchFamily="34" charset="0"/>
                <a:ea typeface="+mn-ea"/>
                <a:cs typeface="+mn-cs"/>
              </a:rPr>
              <a:t> előadáson volt).</a:t>
            </a:r>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hu-HU" sz="900" kern="1200" dirty="0">
                <a:solidFill>
                  <a:schemeClr val="tx1"/>
                </a:solidFill>
                <a:effectLst/>
                <a:latin typeface="Segoe UI Light" pitchFamily="34" charset="0"/>
                <a:ea typeface="+mn-ea"/>
                <a:cs typeface="+mn-cs"/>
              </a:rPr>
              <a:t>Az importált adatokat</a:t>
            </a:r>
            <a:r>
              <a:rPr lang="hu-HU" sz="900" kern="1200" baseline="0" dirty="0">
                <a:solidFill>
                  <a:schemeClr val="tx1"/>
                </a:solidFill>
                <a:effectLst/>
                <a:latin typeface="Segoe UI Light" pitchFamily="34" charset="0"/>
                <a:ea typeface="+mn-ea"/>
                <a:cs typeface="+mn-cs"/>
              </a:rPr>
              <a:t> </a:t>
            </a:r>
            <a:r>
              <a:rPr lang="hu-HU" sz="900" kern="1200" baseline="0" dirty="0" err="1">
                <a:solidFill>
                  <a:schemeClr val="tx1"/>
                </a:solidFill>
                <a:effectLst/>
                <a:latin typeface="Segoe UI Light" pitchFamily="34" charset="0"/>
                <a:ea typeface="+mn-ea"/>
                <a:cs typeface="+mn-cs"/>
              </a:rPr>
              <a:t>big</a:t>
            </a:r>
            <a:r>
              <a:rPr lang="hu-HU" sz="900" kern="1200" baseline="0" dirty="0">
                <a:solidFill>
                  <a:schemeClr val="tx1"/>
                </a:solidFill>
                <a:effectLst/>
                <a:latin typeface="Segoe UI Light" pitchFamily="34" charset="0"/>
                <a:ea typeface="+mn-ea"/>
                <a:cs typeface="+mn-cs"/>
              </a:rPr>
              <a:t> </a:t>
            </a:r>
            <a:r>
              <a:rPr lang="hu-HU" sz="900" kern="1200" baseline="0" dirty="0" err="1">
                <a:solidFill>
                  <a:schemeClr val="tx1"/>
                </a:solidFill>
                <a:effectLst/>
                <a:latin typeface="Segoe UI Light" pitchFamily="34" charset="0"/>
                <a:ea typeface="+mn-ea"/>
                <a:cs typeface="+mn-cs"/>
              </a:rPr>
              <a:t>data</a:t>
            </a:r>
            <a:r>
              <a:rPr lang="hu-HU" sz="900" kern="1200" baseline="0" dirty="0">
                <a:solidFill>
                  <a:schemeClr val="tx1"/>
                </a:solidFill>
                <a:effectLst/>
                <a:latin typeface="Segoe UI Light" pitchFamily="34" charset="0"/>
                <a:ea typeface="+mn-ea"/>
                <a:cs typeface="+mn-cs"/>
              </a:rPr>
              <a:t> társzolgáltatásokban tudjuk tárolni.</a:t>
            </a:r>
            <a:endParaRPr lang="hu-HU" sz="900" kern="1200" dirty="0">
              <a:solidFill>
                <a:schemeClr val="tx1"/>
              </a:solidFill>
              <a:effectLst/>
              <a:latin typeface="Segoe UI Light" pitchFamily="34" charset="0"/>
              <a:ea typeface="+mn-ea"/>
              <a:cs typeface="+mn-cs"/>
            </a:endParaRPr>
          </a:p>
          <a:p>
            <a:endParaRPr lang="hu-HU" sz="900" kern="1200" dirty="0">
              <a:solidFill>
                <a:schemeClr val="tx1"/>
              </a:solidFill>
              <a:effectLst/>
              <a:latin typeface="Segoe UI Light" pitchFamily="34" charset="0"/>
              <a:ea typeface="+mn-ea"/>
              <a:cs typeface="+mn-cs"/>
            </a:endParaRPr>
          </a:p>
          <a:p>
            <a:r>
              <a:rPr lang="hu-HU" sz="900" kern="1200" dirty="0">
                <a:solidFill>
                  <a:schemeClr val="tx1"/>
                </a:solidFill>
                <a:effectLst/>
                <a:latin typeface="Segoe UI Light" pitchFamily="34" charset="0"/>
                <a:ea typeface="+mn-ea"/>
                <a:cs typeface="+mn-cs"/>
              </a:rPr>
              <a:t>Utána az adatokat analizálhatjuk (</a:t>
            </a:r>
            <a:r>
              <a:rPr lang="hu-HU" sz="900" kern="1200" dirty="0" err="1">
                <a:solidFill>
                  <a:schemeClr val="tx1"/>
                </a:solidFill>
                <a:effectLst/>
                <a:latin typeface="Segoe UI Light" pitchFamily="34" charset="0"/>
                <a:ea typeface="+mn-ea"/>
                <a:cs typeface="+mn-cs"/>
              </a:rPr>
              <a:t>HDSinsight</a:t>
            </a:r>
            <a:r>
              <a:rPr lang="hu-HU" sz="900" kern="1200" dirty="0">
                <a:solidFill>
                  <a:schemeClr val="tx1"/>
                </a:solidFill>
                <a:effectLst/>
                <a:latin typeface="Segoe UI Light" pitchFamily="34" charset="0"/>
                <a:ea typeface="+mn-ea"/>
                <a:cs typeface="+mn-cs"/>
              </a:rPr>
              <a:t>, </a:t>
            </a:r>
            <a:r>
              <a:rPr lang="hu-HU" sz="900" kern="1200" dirty="0" err="1">
                <a:solidFill>
                  <a:schemeClr val="tx1"/>
                </a:solidFill>
                <a:effectLst/>
                <a:latin typeface="Segoe UI Light" pitchFamily="34" charset="0"/>
                <a:ea typeface="+mn-ea"/>
                <a:cs typeface="+mn-cs"/>
              </a:rPr>
              <a:t>Machinel</a:t>
            </a:r>
            <a:r>
              <a:rPr lang="hu-HU" sz="900" kern="1200" dirty="0">
                <a:solidFill>
                  <a:schemeClr val="tx1"/>
                </a:solidFill>
                <a:effectLst/>
                <a:latin typeface="Segoe UI Light" pitchFamily="34" charset="0"/>
                <a:ea typeface="+mn-ea"/>
                <a:cs typeface="+mn-cs"/>
              </a:rPr>
              <a:t> </a:t>
            </a:r>
            <a:r>
              <a:rPr lang="hu-HU" sz="900" kern="1200" dirty="0" err="1">
                <a:solidFill>
                  <a:schemeClr val="tx1"/>
                </a:solidFill>
                <a:effectLst/>
                <a:latin typeface="Segoe UI Light" pitchFamily="34" charset="0"/>
                <a:ea typeface="+mn-ea"/>
                <a:cs typeface="+mn-cs"/>
              </a:rPr>
              <a:t>Learning</a:t>
            </a:r>
            <a:r>
              <a:rPr lang="hu-HU" sz="900" kern="1200" dirty="0">
                <a:solidFill>
                  <a:schemeClr val="tx1"/>
                </a:solidFill>
                <a:effectLst/>
                <a:latin typeface="Segoe UI Light" pitchFamily="34" charset="0"/>
                <a:ea typeface="+mn-ea"/>
                <a:cs typeface="+mn-cs"/>
              </a:rPr>
              <a:t> már volt, </a:t>
            </a:r>
            <a:r>
              <a:rPr lang="hu-HU" sz="900" kern="1200" dirty="0" err="1">
                <a:solidFill>
                  <a:schemeClr val="tx1"/>
                </a:solidFill>
                <a:effectLst/>
                <a:latin typeface="Segoe UI Light" pitchFamily="34" charset="0"/>
                <a:ea typeface="+mn-ea"/>
                <a:cs typeface="+mn-cs"/>
              </a:rPr>
              <a:t>Stream</a:t>
            </a:r>
            <a:r>
              <a:rPr lang="hu-HU" sz="900" kern="1200" dirty="0">
                <a:solidFill>
                  <a:schemeClr val="tx1"/>
                </a:solidFill>
                <a:effectLst/>
                <a:latin typeface="Segoe UI Light" pitchFamily="34" charset="0"/>
                <a:ea typeface="+mn-ea"/>
                <a:cs typeface="+mn-cs"/>
              </a:rPr>
              <a:t> </a:t>
            </a:r>
            <a:r>
              <a:rPr lang="hu-HU" sz="900" kern="1200" dirty="0" err="1">
                <a:solidFill>
                  <a:schemeClr val="tx1"/>
                </a:solidFill>
                <a:effectLst/>
                <a:latin typeface="Segoe UI Light" pitchFamily="34" charset="0"/>
                <a:ea typeface="+mn-ea"/>
                <a:cs typeface="+mn-cs"/>
              </a:rPr>
              <a:t>Analytics</a:t>
            </a:r>
            <a:r>
              <a:rPr lang="hu-HU" sz="900" kern="1200" baseline="0" dirty="0">
                <a:solidFill>
                  <a:schemeClr val="tx1"/>
                </a:solidFill>
                <a:effectLst/>
                <a:latin typeface="Segoe UI Light" pitchFamily="34" charset="0"/>
                <a:ea typeface="+mn-ea"/>
                <a:cs typeface="+mn-cs"/>
              </a:rPr>
              <a:t> az </a:t>
            </a:r>
            <a:r>
              <a:rPr lang="hu-HU" sz="900" kern="1200" baseline="0" dirty="0" err="1">
                <a:solidFill>
                  <a:schemeClr val="tx1"/>
                </a:solidFill>
                <a:effectLst/>
                <a:latin typeface="Segoe UI Light" pitchFamily="34" charset="0"/>
                <a:ea typeface="+mn-ea"/>
                <a:cs typeface="+mn-cs"/>
              </a:rPr>
              <a:t>IoT</a:t>
            </a:r>
            <a:r>
              <a:rPr lang="hu-HU" sz="900" kern="1200" baseline="0" dirty="0">
                <a:solidFill>
                  <a:schemeClr val="tx1"/>
                </a:solidFill>
                <a:effectLst/>
                <a:latin typeface="Segoe UI Light" pitchFamily="34" charset="0"/>
                <a:ea typeface="+mn-ea"/>
                <a:cs typeface="+mn-cs"/>
              </a:rPr>
              <a:t> előadáson volt Data Lake majd lesz még).</a:t>
            </a:r>
            <a:endParaRPr lang="hu-HU"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hu-HU" sz="900" kern="1200" dirty="0">
                <a:solidFill>
                  <a:schemeClr val="tx1"/>
                </a:solidFill>
                <a:effectLst/>
                <a:latin typeface="Segoe UI Light" pitchFamily="34" charset="0"/>
                <a:ea typeface="+mn-ea"/>
                <a:cs typeface="+mn-cs"/>
              </a:rPr>
              <a:t>Az eredményeket pedig meg tudjuk jeleníteni</a:t>
            </a:r>
            <a:r>
              <a:rPr lang="hu-HU" sz="900" kern="1200" baseline="0" dirty="0">
                <a:solidFill>
                  <a:schemeClr val="tx1"/>
                </a:solidFill>
                <a:effectLst/>
                <a:latin typeface="Segoe UI Light" pitchFamily="34" charset="0"/>
                <a:ea typeface="+mn-ea"/>
                <a:cs typeface="+mn-cs"/>
              </a:rPr>
              <a:t> pl.: </a:t>
            </a:r>
            <a:r>
              <a:rPr lang="hu-HU" sz="900" kern="1200" baseline="0" dirty="0" err="1">
                <a:solidFill>
                  <a:schemeClr val="tx1"/>
                </a:solidFill>
                <a:effectLst/>
                <a:latin typeface="Segoe UI Light" pitchFamily="34" charset="0"/>
                <a:ea typeface="+mn-ea"/>
                <a:cs typeface="+mn-cs"/>
              </a:rPr>
              <a:t>Power</a:t>
            </a:r>
            <a:r>
              <a:rPr lang="hu-HU" sz="900" kern="1200" baseline="0" dirty="0">
                <a:solidFill>
                  <a:schemeClr val="tx1"/>
                </a:solidFill>
                <a:effectLst/>
                <a:latin typeface="Segoe UI Light" pitchFamily="34" charset="0"/>
                <a:ea typeface="+mn-ea"/>
                <a:cs typeface="+mn-cs"/>
              </a:rPr>
              <a:t> BI eszközökkel, vagy éppen tudjuk </a:t>
            </a:r>
            <a:r>
              <a:rPr lang="hu-HU" sz="900" kern="1200" baseline="0" dirty="0" err="1">
                <a:solidFill>
                  <a:schemeClr val="tx1"/>
                </a:solidFill>
                <a:effectLst/>
                <a:latin typeface="Segoe UI Light" pitchFamily="34" charset="0"/>
                <a:ea typeface="+mn-ea"/>
                <a:cs typeface="+mn-cs"/>
              </a:rPr>
              <a:t>integárlni</a:t>
            </a:r>
            <a:r>
              <a:rPr lang="hu-HU" sz="900" kern="1200" baseline="0" dirty="0">
                <a:solidFill>
                  <a:schemeClr val="tx1"/>
                </a:solidFill>
                <a:effectLst/>
                <a:latin typeface="Segoe UI Light" pitchFamily="34" charset="0"/>
                <a:ea typeface="+mn-ea"/>
                <a:cs typeface="+mn-cs"/>
              </a:rPr>
              <a:t> a </a:t>
            </a:r>
            <a:r>
              <a:rPr lang="hu-HU" sz="900" kern="1200" baseline="0" dirty="0" err="1">
                <a:solidFill>
                  <a:schemeClr val="tx1"/>
                </a:solidFill>
                <a:effectLst/>
                <a:latin typeface="Segoe UI Light" pitchFamily="34" charset="0"/>
                <a:ea typeface="+mn-ea"/>
                <a:cs typeface="+mn-cs"/>
              </a:rPr>
              <a:t>Cortanaba</a:t>
            </a:r>
            <a:r>
              <a:rPr lang="hu-HU" sz="900" kern="1200" baseline="0" dirty="0">
                <a:solidFill>
                  <a:schemeClr val="tx1"/>
                </a:solidFill>
                <a:effectLst/>
                <a:latin typeface="Segoe UI Light" pitchFamily="34" charset="0"/>
                <a:ea typeface="+mn-ea"/>
                <a:cs typeface="+mn-cs"/>
              </a:rPr>
              <a:t>, amin keresztül egy ismerős, jól használható interfészen keresztül a döntési információk elérhetővé válnak az emberek számára.</a:t>
            </a: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8/17/2016 12:40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143741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PRISM FY16</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8/17/2016 12:40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015226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U-SQL: C# és SQL hibrid, kifejezetten a Data Lake </a:t>
            </a:r>
            <a:r>
              <a:rPr lang="hu-HU" dirty="0" err="1"/>
              <a:t>Analytics</a:t>
            </a:r>
            <a:r>
              <a:rPr lang="hu-HU" dirty="0"/>
              <a:t> Szolgáltatáshoz kifejlesztve</a:t>
            </a:r>
          </a:p>
          <a:p>
            <a:r>
              <a:rPr lang="hu-HU" dirty="0"/>
              <a:t>Pl.:</a:t>
            </a:r>
          </a:p>
          <a:p>
            <a:endParaRPr lang="hu-HU" dirty="0"/>
          </a:p>
          <a:p>
            <a:r>
              <a:rPr lang="hu-HU" dirty="0"/>
              <a:t>@t = EXTRACT </a:t>
            </a:r>
            <a:r>
              <a:rPr lang="hu-HU" dirty="0" err="1"/>
              <a:t>date</a:t>
            </a:r>
            <a:r>
              <a:rPr lang="hu-HU" dirty="0"/>
              <a:t> </a:t>
            </a:r>
            <a:r>
              <a:rPr lang="hu-HU" dirty="0" err="1"/>
              <a:t>string</a:t>
            </a:r>
            <a:r>
              <a:rPr lang="hu-HU" dirty="0"/>
              <a:t> , </a:t>
            </a:r>
            <a:r>
              <a:rPr lang="hu-HU" dirty="0" err="1"/>
              <a:t>time</a:t>
            </a:r>
            <a:r>
              <a:rPr lang="hu-HU" dirty="0"/>
              <a:t> </a:t>
            </a:r>
            <a:r>
              <a:rPr lang="hu-HU" dirty="0" err="1"/>
              <a:t>string</a:t>
            </a:r>
            <a:r>
              <a:rPr lang="hu-HU" dirty="0"/>
              <a:t> , </a:t>
            </a:r>
            <a:r>
              <a:rPr lang="hu-HU" dirty="0" err="1"/>
              <a:t>author</a:t>
            </a:r>
            <a:r>
              <a:rPr lang="hu-HU" dirty="0"/>
              <a:t> </a:t>
            </a:r>
            <a:r>
              <a:rPr lang="hu-HU" dirty="0" err="1"/>
              <a:t>string</a:t>
            </a:r>
            <a:r>
              <a:rPr lang="hu-HU" dirty="0"/>
              <a:t> , </a:t>
            </a:r>
            <a:r>
              <a:rPr lang="hu-HU" dirty="0" err="1"/>
              <a:t>tweet</a:t>
            </a:r>
            <a:r>
              <a:rPr lang="hu-HU" dirty="0"/>
              <a:t> </a:t>
            </a:r>
            <a:r>
              <a:rPr lang="hu-HU" dirty="0" err="1"/>
              <a:t>string</a:t>
            </a:r>
            <a:r>
              <a:rPr lang="hu-HU" dirty="0"/>
              <a:t> FROM "/input/</a:t>
            </a:r>
            <a:r>
              <a:rPr lang="hu-HU" dirty="0" err="1"/>
              <a:t>MyTwitterHistory.csv</a:t>
            </a:r>
            <a:r>
              <a:rPr lang="hu-HU" dirty="0"/>
              <a:t>" USING </a:t>
            </a:r>
            <a:r>
              <a:rPr lang="hu-HU" dirty="0" err="1"/>
              <a:t>Extractors.Csv</a:t>
            </a:r>
            <a:r>
              <a:rPr lang="hu-HU" dirty="0"/>
              <a:t>(); @res = SELECT </a:t>
            </a:r>
            <a:r>
              <a:rPr lang="hu-HU" dirty="0" err="1"/>
              <a:t>author</a:t>
            </a:r>
            <a:r>
              <a:rPr lang="hu-HU" dirty="0"/>
              <a:t> , COUNT(*) AS </a:t>
            </a:r>
            <a:r>
              <a:rPr lang="hu-HU" dirty="0" err="1"/>
              <a:t>tweetcount</a:t>
            </a:r>
            <a:r>
              <a:rPr lang="hu-HU" dirty="0"/>
              <a:t> FROM @t GROUP BY </a:t>
            </a:r>
            <a:r>
              <a:rPr lang="hu-HU" dirty="0" err="1"/>
              <a:t>author</a:t>
            </a:r>
            <a:r>
              <a:rPr lang="hu-HU" dirty="0"/>
              <a:t>; OUTPUT @res TO "/output/</a:t>
            </a:r>
            <a:r>
              <a:rPr lang="hu-HU" dirty="0" err="1"/>
              <a:t>MyTwitterAnalysis.csv</a:t>
            </a:r>
            <a:r>
              <a:rPr lang="hu-HU" dirty="0"/>
              <a:t>" ORDER BY </a:t>
            </a:r>
            <a:r>
              <a:rPr lang="hu-HU" dirty="0" err="1"/>
              <a:t>tweetcount</a:t>
            </a:r>
            <a:r>
              <a:rPr lang="hu-HU" dirty="0"/>
              <a:t> DESC USING </a:t>
            </a:r>
            <a:r>
              <a:rPr lang="hu-HU" dirty="0" err="1"/>
              <a:t>Outputters.Csv</a:t>
            </a:r>
            <a:r>
              <a:rPr lang="hu-HU" dirty="0"/>
              <a:t>();</a:t>
            </a:r>
            <a:endParaRPr lang="en-GB" dirty="0"/>
          </a:p>
        </p:txBody>
      </p:sp>
      <p:sp>
        <p:nvSpPr>
          <p:cNvPr id="4" name="Slide Number Placeholder 3"/>
          <p:cNvSpPr>
            <a:spLocks noGrp="1"/>
          </p:cNvSpPr>
          <p:nvPr>
            <p:ph type="sldNum" sz="quarter" idx="10"/>
          </p:nvPr>
        </p:nvSpPr>
        <p:spPr/>
        <p:txBody>
          <a:bodyPr/>
          <a:lstStyle/>
          <a:p>
            <a:pPr defTabSz="914400">
              <a:defRPr/>
            </a:pPr>
            <a:fld id="{A305278E-5E87-46DA-836C-231A3458D216}" type="slidenum">
              <a:rPr lang="en-US" sz="1800" kern="0" smtClean="0">
                <a:solidFill>
                  <a:sysClr val="windowText" lastClr="000000"/>
                </a:solidFill>
              </a:rPr>
              <a:pPr defTabSz="914400">
                <a:defRPr/>
              </a:pPr>
              <a:t>35</a:t>
            </a:fld>
            <a:endParaRPr lang="en-US" sz="1800" kern="0">
              <a:solidFill>
                <a:sysClr val="windowText" lastClr="000000"/>
              </a:solidFill>
            </a:endParaRPr>
          </a:p>
        </p:txBody>
      </p:sp>
    </p:spTree>
    <p:extLst>
      <p:ext uri="{BB962C8B-B14F-4D97-AF65-F5344CB8AC3E}">
        <p14:creationId xmlns:p14="http://schemas.microsoft.com/office/powerpoint/2010/main" val="993697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916011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37</a:t>
            </a:fld>
            <a:endParaRPr lang="en-US">
              <a:solidFill>
                <a:prstClr val="black"/>
              </a:solidFill>
            </a:endParaRPr>
          </a:p>
        </p:txBody>
      </p:sp>
    </p:spTree>
    <p:extLst>
      <p:ext uri="{BB962C8B-B14F-4D97-AF65-F5344CB8AC3E}">
        <p14:creationId xmlns:p14="http://schemas.microsoft.com/office/powerpoint/2010/main" val="159209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00063" y="912813"/>
            <a:ext cx="8101013" cy="4556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681621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a:t>
            </a:r>
            <a:r>
              <a:rPr lang="hu-HU" baseline="0" dirty="0" smtClean="0"/>
              <a:t> előadás végén, ha marad időnk, megemlíthetjük a </a:t>
            </a:r>
            <a:r>
              <a:rPr lang="hu-HU" baseline="0" dirty="0" err="1" smtClean="0"/>
              <a:t>PowerBI</a:t>
            </a:r>
            <a:r>
              <a:rPr lang="hu-HU" baseline="0" dirty="0" smtClean="0"/>
              <a:t>-t, mely egy általános </a:t>
            </a:r>
            <a:r>
              <a:rPr lang="hu-HU" baseline="0" dirty="0" err="1" smtClean="0"/>
              <a:t>felhőalaú</a:t>
            </a:r>
            <a:r>
              <a:rPr lang="hu-HU" baseline="0" dirty="0" smtClean="0"/>
              <a:t> adatmegjelenítő megoldás. A szolgáltatás képességeit csak nagy vonalakban mutatjuk be, a részletek itt olvashatóak:</a:t>
            </a:r>
          </a:p>
          <a:p>
            <a:r>
              <a:rPr lang="hu-HU" dirty="0" smtClean="0"/>
              <a:t>https://powerbi.microsoft.com/en-us/guided-learning/</a:t>
            </a:r>
          </a:p>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39</a:t>
            </a:fld>
            <a:endParaRPr lang="hu-HU"/>
          </a:p>
        </p:txBody>
      </p:sp>
    </p:spTree>
    <p:extLst>
      <p:ext uri="{BB962C8B-B14F-4D97-AF65-F5344CB8AC3E}">
        <p14:creationId xmlns:p14="http://schemas.microsoft.com/office/powerpoint/2010/main" val="254718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PowerBI</a:t>
            </a:r>
            <a:r>
              <a:rPr lang="hu-HU" dirty="0" smtClean="0"/>
              <a:t> egy általános adatvizualizációs</a:t>
            </a:r>
            <a:r>
              <a:rPr lang="hu-HU" baseline="0" dirty="0" smtClean="0"/>
              <a:t> eszköz (</a:t>
            </a:r>
            <a:r>
              <a:rPr lang="hu-HU" baseline="0" dirty="0" err="1" smtClean="0"/>
              <a:t>SaaS</a:t>
            </a:r>
            <a:r>
              <a:rPr lang="hu-HU" baseline="0" dirty="0" smtClean="0"/>
              <a:t>), mely képes heterogén adatforrások feldolgozására. Az eszköz Azure előfizetéssel vehető igénybe, és lehetővé teszi, hogy külső adatforrásokra épülve azok adataihoz különböző vizualizációkat definiáljunk, melyeket ezt követően mások számára is elérhetővé tehetünk. A végfelhasználók különböző eszközökkel (böngésző, mobiltelefon) elérhetik a velük megosztott vizualizációkat.</a:t>
            </a:r>
          </a:p>
          <a:p>
            <a:endParaRPr lang="hu-HU" baseline="0" dirty="0" smtClean="0"/>
          </a:p>
        </p:txBody>
      </p:sp>
      <p:sp>
        <p:nvSpPr>
          <p:cNvPr id="4" name="Dia számának helye 3"/>
          <p:cNvSpPr>
            <a:spLocks noGrp="1"/>
          </p:cNvSpPr>
          <p:nvPr>
            <p:ph type="sldNum" sz="quarter" idx="10"/>
          </p:nvPr>
        </p:nvSpPr>
        <p:spPr/>
        <p:txBody>
          <a:bodyPr/>
          <a:lstStyle/>
          <a:p>
            <a:fld id="{4C856C89-99C0-454C-82AE-066B0984B9E0}" type="slidenum">
              <a:rPr lang="hu-HU" smtClean="0"/>
              <a:t>40</a:t>
            </a:fld>
            <a:endParaRPr lang="hu-HU"/>
          </a:p>
        </p:txBody>
      </p:sp>
    </p:spTree>
    <p:extLst>
      <p:ext uri="{BB962C8B-B14F-4D97-AF65-F5344CB8AC3E}">
        <p14:creationId xmlns:p14="http://schemas.microsoft.com/office/powerpoint/2010/main" val="32353009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különböző adatforrásokból a rendszer egyedi adapterek</a:t>
            </a:r>
            <a:r>
              <a:rPr lang="hu-HU" baseline="0" dirty="0" smtClean="0"/>
              <a:t> (</a:t>
            </a:r>
            <a:r>
              <a:rPr lang="hu-HU" baseline="0" dirty="0" err="1" smtClean="0"/>
              <a:t>connector</a:t>
            </a:r>
            <a:r>
              <a:rPr lang="hu-HU" baseline="0" dirty="0" smtClean="0"/>
              <a:t>) segítségével tudja áttölteni az összes, vagy az adott szempontok szerint szűrt, leválogatott adatokat a saját adatbázisába. A megjelenítés jelentésekben fog történni. A jelentések oldalakra, az oldalak csempékre tagolódnak. Egy-egy csempe pontosan egy adatvizualizációt fog tartalmazni. A jelentések részleges publikálásához </a:t>
            </a:r>
            <a:r>
              <a:rPr lang="hu-HU" baseline="0" dirty="0" err="1" smtClean="0"/>
              <a:t>dashboardokat</a:t>
            </a:r>
            <a:r>
              <a:rPr lang="hu-HU" baseline="0" dirty="0" smtClean="0"/>
              <a:t> hozhatunk létre, melyekre (egyebek mellett) a jelentésekben szereplő csempékből válogathatjuk össze a tartalmat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41</a:t>
            </a:fld>
            <a:endParaRPr lang="hu-HU"/>
          </a:p>
        </p:txBody>
      </p:sp>
    </p:spTree>
    <p:extLst>
      <p:ext uri="{BB962C8B-B14F-4D97-AF65-F5344CB8AC3E}">
        <p14:creationId xmlns:p14="http://schemas.microsoft.com/office/powerpoint/2010/main" val="42515766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rendszerhez számos</a:t>
            </a:r>
            <a:r>
              <a:rPr lang="hu-HU" baseline="0" dirty="0" smtClean="0"/>
              <a:t> „</a:t>
            </a:r>
            <a:r>
              <a:rPr lang="hu-HU" baseline="0" dirty="0" err="1" smtClean="0"/>
              <a:t>connector</a:t>
            </a:r>
            <a:r>
              <a:rPr lang="hu-HU" baseline="0" dirty="0" smtClean="0"/>
              <a:t>” tartozik, melyek mind egy-egy létező szoftverrel, illetve szolgáltatással teszik lehetővé az integrációt. </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42</a:t>
            </a:fld>
            <a:endParaRPr lang="hu-HU"/>
          </a:p>
        </p:txBody>
      </p:sp>
    </p:spTree>
    <p:extLst>
      <p:ext uri="{BB962C8B-B14F-4D97-AF65-F5344CB8AC3E}">
        <p14:creationId xmlns:p14="http://schemas.microsoft.com/office/powerpoint/2010/main" val="371844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győztes csapat</a:t>
            </a:r>
            <a:r>
              <a:rPr lang="hu-HU" baseline="0" dirty="0"/>
              <a:t> </a:t>
            </a:r>
            <a:r>
              <a:rPr lang="hu-HU" dirty="0"/>
              <a:t>10%-</a:t>
            </a:r>
            <a:r>
              <a:rPr lang="hu-HU" dirty="0" err="1"/>
              <a:t>ot</a:t>
            </a:r>
            <a:r>
              <a:rPr lang="hu-HU" dirty="0"/>
              <a:t> vert a </a:t>
            </a:r>
            <a:r>
              <a:rPr lang="hu-HU" dirty="0" err="1"/>
              <a:t>Netflix</a:t>
            </a:r>
            <a:r>
              <a:rPr lang="hu-HU" baseline="0" dirty="0"/>
              <a:t> akkori algoritmusára…</a:t>
            </a:r>
            <a:endParaRPr lang="hu-HU" dirty="0"/>
          </a:p>
          <a:p>
            <a:r>
              <a:rPr lang="hu-HU" dirty="0"/>
              <a:t>Képzeljük el, mire lett volna képes az algoritmus,</a:t>
            </a:r>
            <a:r>
              <a:rPr lang="hu-HU" baseline="0" dirty="0"/>
              <a:t> ha a felhasználók profiladatai, vagy a filmek jellemzői is rendelkezésre álltak volna!</a:t>
            </a:r>
          </a:p>
          <a:p>
            <a:endParaRPr lang="hu-HU" dirty="0"/>
          </a:p>
          <a:p>
            <a:r>
              <a:rPr lang="hu-HU" dirty="0"/>
              <a:t>A fenti példa csak egy a sok közül. Mindenki</a:t>
            </a:r>
            <a:r>
              <a:rPr lang="hu-HU" baseline="0" dirty="0"/>
              <a:t> találkozott már a jelenséggel, amikor:</a:t>
            </a:r>
          </a:p>
          <a:p>
            <a:pPr marL="171450" indent="-171450">
              <a:buFontTx/>
              <a:buChar char="-"/>
            </a:pPr>
            <a:r>
              <a:rPr lang="hu-HU" baseline="0" dirty="0"/>
              <a:t>A </a:t>
            </a:r>
            <a:r>
              <a:rPr lang="hu-HU" baseline="0" dirty="0" err="1"/>
              <a:t>Youtube</a:t>
            </a:r>
            <a:r>
              <a:rPr lang="hu-HU" baseline="0" dirty="0"/>
              <a:t> pontosan azokat a számokat ajánlja a hatalmas választékából, amik őt érdeklik</a:t>
            </a:r>
          </a:p>
          <a:p>
            <a:pPr marL="171450" indent="-171450">
              <a:buFontTx/>
              <a:buChar char="-"/>
            </a:pPr>
            <a:r>
              <a:rPr lang="hu-HU" baseline="0" dirty="0"/>
              <a:t>A Google egy </a:t>
            </a:r>
            <a:r>
              <a:rPr lang="hu-HU" baseline="0" dirty="0" err="1"/>
              <a:t>elírt</a:t>
            </a:r>
            <a:r>
              <a:rPr lang="hu-HU" baseline="0" dirty="0"/>
              <a:t> és rosszul megfogalmazott kérdésre pontosan azt a találatot adja első helyen, amire kíváncsiak vagyunk</a:t>
            </a:r>
          </a:p>
          <a:p>
            <a:pPr marL="171450" indent="-171450">
              <a:buFontTx/>
              <a:buChar char="-"/>
            </a:pPr>
            <a:r>
              <a:rPr lang="hu-HU" baseline="0" dirty="0"/>
              <a:t>A Facebook hírek között mindig van olyan ami érdekesnek tűnik…</a:t>
            </a:r>
          </a:p>
          <a:p>
            <a:pPr marL="0" indent="0">
              <a:buFontTx/>
              <a:buNone/>
            </a:pPr>
            <a:endParaRPr lang="hu-HU" baseline="0" dirty="0"/>
          </a:p>
          <a:p>
            <a:pPr marL="0" indent="0">
              <a:buFontTx/>
              <a:buNone/>
            </a:pPr>
            <a:r>
              <a:rPr lang="hu-HU" b="1" baseline="0" dirty="0"/>
              <a:t>A verseny a számítógépes adatelemzés egy új korszakának egyik </a:t>
            </a:r>
            <a:r>
              <a:rPr lang="hu-HU" b="1" baseline="0" dirty="0" err="1"/>
              <a:t>kilométerköve</a:t>
            </a:r>
            <a:r>
              <a:rPr lang="hu-HU" b="1" baseline="0" dirty="0"/>
              <a:t>….</a:t>
            </a:r>
          </a:p>
          <a:p>
            <a:endParaRPr lang="hu-HU" baseline="0" dirty="0"/>
          </a:p>
          <a:p>
            <a:r>
              <a:rPr lang="hu-HU" dirty="0"/>
              <a:t>Forrás:</a:t>
            </a:r>
          </a:p>
          <a:p>
            <a:r>
              <a:rPr lang="hu-HU" dirty="0"/>
              <a:t>http://www.netflixprize.com/</a:t>
            </a:r>
          </a:p>
          <a:p>
            <a:endParaRPr lang="hu-HU" dirty="0"/>
          </a:p>
          <a:p>
            <a:r>
              <a:rPr lang="hu-HU" dirty="0"/>
              <a:t>Az előadás során gyakorlatilag </a:t>
            </a:r>
            <a:r>
              <a:rPr lang="hu-HU"/>
              <a:t>abba </a:t>
            </a:r>
            <a:r>
              <a:rPr lang="hu-HU" smtClean="0"/>
              <a:t>nyerünk </a:t>
            </a:r>
            <a:r>
              <a:rPr lang="hu-HU" dirty="0"/>
              <a:t>betekintést, hogy</a:t>
            </a:r>
            <a:r>
              <a:rPr lang="hu-HU" baseline="0" dirty="0"/>
              <a:t>an lehet a korszerű felhőszolgáltatásokra építve összerakni egy ilyen megoldást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a:t>
            </a:fld>
            <a:endParaRPr lang="hu-HU"/>
          </a:p>
        </p:txBody>
      </p:sp>
    </p:spTree>
    <p:extLst>
      <p:ext uri="{BB962C8B-B14F-4D97-AF65-F5344CB8AC3E}">
        <p14:creationId xmlns:p14="http://schemas.microsoft.com/office/powerpoint/2010/main" val="1127507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Egy látványosabb</a:t>
            </a:r>
            <a:r>
              <a:rPr lang="hu-HU" baseline="0" dirty="0" smtClean="0"/>
              <a:t> illusztrációja az </a:t>
            </a:r>
            <a:r>
              <a:rPr lang="hu-HU" baseline="0" dirty="0" err="1" smtClean="0"/>
              <a:t>előzőeknek</a:t>
            </a:r>
            <a:r>
              <a:rPr lang="hu-HU" baseline="0" dirty="0" smtClean="0"/>
              <a:t> a </a:t>
            </a:r>
            <a:r>
              <a:rPr lang="hu-HU" baseline="0" dirty="0" err="1" smtClean="0"/>
              <a:t>GitHub</a:t>
            </a:r>
            <a:r>
              <a:rPr lang="hu-HU" baseline="0" dirty="0" smtClean="0"/>
              <a:t> </a:t>
            </a:r>
            <a:r>
              <a:rPr lang="hu-HU" baseline="0" dirty="0" err="1" smtClean="0"/>
              <a:t>connector</a:t>
            </a:r>
            <a:r>
              <a:rPr lang="hu-HU" baseline="0" dirty="0" smtClean="0"/>
              <a:t>. A képen ezt (illetve a </a:t>
            </a:r>
            <a:r>
              <a:rPr lang="hu-HU" baseline="0" dirty="0" err="1" smtClean="0"/>
              <a:t>connectoron</a:t>
            </a:r>
            <a:r>
              <a:rPr lang="hu-HU" baseline="0" dirty="0" smtClean="0"/>
              <a:t> keresztül betöltött adatok vizualizációját) látjuk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43</a:t>
            </a:fld>
            <a:endParaRPr lang="hu-HU"/>
          </a:p>
        </p:txBody>
      </p:sp>
    </p:spTree>
    <p:extLst>
      <p:ext uri="{BB962C8B-B14F-4D97-AF65-F5344CB8AC3E}">
        <p14:creationId xmlns:p14="http://schemas.microsoft.com/office/powerpoint/2010/main" val="2498266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szolgáltatást a legnagyobb</a:t>
            </a:r>
            <a:r>
              <a:rPr lang="hu-HU" baseline="0" dirty="0" smtClean="0"/>
              <a:t> mértékben a „</a:t>
            </a:r>
            <a:r>
              <a:rPr lang="hu-HU" baseline="0" dirty="0" err="1" smtClean="0"/>
              <a:t>PowerBI</a:t>
            </a:r>
            <a:r>
              <a:rPr lang="hu-HU" baseline="0" dirty="0" smtClean="0"/>
              <a:t> </a:t>
            </a:r>
            <a:r>
              <a:rPr lang="hu-HU" baseline="0" dirty="0" err="1" smtClean="0"/>
              <a:t>Desktop</a:t>
            </a:r>
            <a:r>
              <a:rPr lang="hu-HU" baseline="0" dirty="0" smtClean="0"/>
              <a:t>” nevű vastagkliens alkalmazással szabhatjuk testre. Ez az eszköz teszi lehetővé, hogy részletesen definiáljunk egy adatmodellt, meghatározva az adatok típusát és kapcsolatait.  Ezt a modellt később a szolgáltatásba feltöltve, a szolgáltatáson </a:t>
            </a:r>
            <a:r>
              <a:rPr lang="hu-HU" baseline="0" dirty="0" err="1" smtClean="0"/>
              <a:t>ekresztül</a:t>
            </a:r>
            <a:r>
              <a:rPr lang="hu-HU" baseline="0" dirty="0" smtClean="0"/>
              <a:t> használhatjuk adatok elérésére</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44</a:t>
            </a:fld>
            <a:endParaRPr lang="hu-HU"/>
          </a:p>
        </p:txBody>
      </p:sp>
    </p:spTree>
    <p:extLst>
      <p:ext uri="{BB962C8B-B14F-4D97-AF65-F5344CB8AC3E}">
        <p14:creationId xmlns:p14="http://schemas.microsoft.com/office/powerpoint/2010/main" val="3225854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eszköz végső célja az adatmegjelenítés, ezt</a:t>
            </a:r>
            <a:r>
              <a:rPr lang="hu-HU" baseline="0" dirty="0" smtClean="0"/>
              <a:t> egy gazdag eszköztár teszi lehetővé, mely a hagyományos grafikonok mellett lehetővé teszi például, hogy Bing </a:t>
            </a:r>
            <a:r>
              <a:rPr lang="hu-HU" baseline="0" dirty="0" err="1" smtClean="0"/>
              <a:t>Maps</a:t>
            </a:r>
            <a:r>
              <a:rPr lang="hu-HU" baseline="0" dirty="0" smtClean="0"/>
              <a:t>-re </a:t>
            </a:r>
            <a:r>
              <a:rPr lang="hu-HU" baseline="0" dirty="0" err="1" smtClean="0"/>
              <a:t>vetísük</a:t>
            </a:r>
            <a:r>
              <a:rPr lang="hu-HU" baseline="0" dirty="0" smtClean="0"/>
              <a:t>, akár 3 dimenzióban az adatainkat, vagy például az </a:t>
            </a:r>
            <a:r>
              <a:rPr lang="hu-HU" baseline="0" dirty="0" err="1" smtClean="0"/>
              <a:t>open</a:t>
            </a:r>
            <a:r>
              <a:rPr lang="hu-HU" baseline="0" dirty="0" smtClean="0"/>
              <a:t> </a:t>
            </a:r>
            <a:r>
              <a:rPr lang="hu-HU" baseline="0" dirty="0" err="1" smtClean="0"/>
              <a:t>source</a:t>
            </a:r>
            <a:r>
              <a:rPr lang="hu-HU" baseline="0" dirty="0" smtClean="0"/>
              <a:t> R </a:t>
            </a:r>
            <a:r>
              <a:rPr lang="hu-HU" baseline="0" dirty="0" err="1" smtClean="0"/>
              <a:t>szkriptkönyvtár</a:t>
            </a:r>
            <a:r>
              <a:rPr lang="hu-HU" baseline="0" dirty="0" smtClean="0"/>
              <a:t> vizualizációit használjuk.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45</a:t>
            </a:fld>
            <a:endParaRPr lang="hu-HU"/>
          </a:p>
        </p:txBody>
      </p:sp>
    </p:spTree>
    <p:extLst>
      <p:ext uri="{BB962C8B-B14F-4D97-AF65-F5344CB8AC3E}">
        <p14:creationId xmlns:p14="http://schemas.microsoft.com/office/powerpoint/2010/main" val="2660263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Végezetül pedig a modell alapján a rendszer lehetővé teszi szabadszavas lekérdezések megfogalmazását is. A rendszer</a:t>
            </a:r>
            <a:r>
              <a:rPr lang="hu-HU" baseline="0" dirty="0" smtClean="0"/>
              <a:t> képességeit megkötik a nyelvi korlátok, illetve jó, ha az adatmodell főbb fogalmait ismerjük, ezekkel együtt azonban tényleg látványos, természetes nyelven megfogalmazott lekérdezéseket tudunk összerakni, melynek eredményéhez a rendszer megpróbálja kiválasztani az ideális </a:t>
            </a:r>
            <a:r>
              <a:rPr lang="hu-HU" baseline="0" dirty="0" err="1" smtClean="0"/>
              <a:t>megjeleníést</a:t>
            </a:r>
            <a:r>
              <a:rPr lang="hu-HU" baseline="0" dirty="0" smtClean="0"/>
              <a:t>. A fenti példában például a gyárónként összegzett termékkészleteket a rendszer grafikonon mutatja meg, de egy pontosított lekérdezésben kérhetjük, hogy táblázatot </a:t>
            </a:r>
            <a:r>
              <a:rPr lang="hu-HU" baseline="0" dirty="0" err="1" smtClean="0"/>
              <a:t>lássunk</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46</a:t>
            </a:fld>
            <a:endParaRPr lang="hu-HU"/>
          </a:p>
        </p:txBody>
      </p:sp>
    </p:spTree>
    <p:extLst>
      <p:ext uri="{BB962C8B-B14F-4D97-AF65-F5344CB8AC3E}">
        <p14:creationId xmlns:p14="http://schemas.microsoft.com/office/powerpoint/2010/main" val="3415364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Gartner felosztás</a:t>
            </a:r>
          </a:p>
          <a:p>
            <a:r>
              <a:rPr lang="hu-HU" dirty="0"/>
              <a:t>A</a:t>
            </a:r>
            <a:r>
              <a:rPr lang="hu-HU" baseline="0" dirty="0"/>
              <a:t> gépi tanulási </a:t>
            </a:r>
            <a:r>
              <a:rPr lang="hu-HU" baseline="0" dirty="0" err="1"/>
              <a:t>algortimusok</a:t>
            </a:r>
            <a:r>
              <a:rPr lang="hu-HU" baseline="0" dirty="0"/>
              <a:t> az előretekintő és a </a:t>
            </a:r>
            <a:r>
              <a:rPr lang="hu-HU" baseline="0" dirty="0" err="1"/>
              <a:t>preskriptív</a:t>
            </a:r>
            <a:r>
              <a:rPr lang="hu-HU" baseline="0" dirty="0"/>
              <a:t> analízis területén vannak</a:t>
            </a:r>
            <a:endParaRPr lang="en-US" dirty="0"/>
          </a:p>
        </p:txBody>
      </p:sp>
      <p:sp>
        <p:nvSpPr>
          <p:cNvPr id="6" name="Date Placeholder 5"/>
          <p:cNvSpPr>
            <a:spLocks noGrp="1"/>
          </p:cNvSpPr>
          <p:nvPr>
            <p:ph type="dt" idx="12"/>
          </p:nvPr>
        </p:nvSpPr>
        <p:spPr>
          <a:xfrm>
            <a:off x="3884613" y="0"/>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1200" cap="none" spc="0" normalizeH="0" baseline="0" noProof="0" smtClean="0">
                <a:ln>
                  <a:noFill/>
                </a:ln>
                <a:solidFill>
                  <a:prstClr val="black"/>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8/17/2016</a:t>
            </a:fld>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1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Footer Placeholder 9"/>
          <p:cNvSpPr>
            <a:spLocks noGrp="1"/>
          </p:cNvSpPr>
          <p:nvPr>
            <p:ph type="ftr" sz="quarter" idx="14"/>
          </p:nvPr>
        </p:nvSpPr>
        <p:spPr>
          <a:xfrm>
            <a:off x="0" y="8686800"/>
            <a:ext cx="5920740" cy="355964"/>
          </a:xfrm>
          <a:prstGeom prst="rect">
            <a:avLst/>
          </a:prstGeom>
        </p:spPr>
        <p:txBody>
          <a:bodyPr/>
          <a:lstStyle/>
          <a:p>
            <a:pPr marL="57692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4678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a:t>
            </a:r>
            <a:r>
              <a:rPr lang="hu-HU" dirty="0" err="1" smtClean="0"/>
              <a:t>machine</a:t>
            </a:r>
            <a:r>
              <a:rPr lang="hu-HU" dirty="0" smtClean="0"/>
              <a:t> </a:t>
            </a:r>
            <a:r>
              <a:rPr lang="hu-HU" dirty="0" err="1" smtClean="0"/>
              <a:t>learning</a:t>
            </a:r>
            <a:r>
              <a:rPr lang="hu-HU" dirty="0" smtClean="0"/>
              <a:t> megoldások</a:t>
            </a:r>
            <a:r>
              <a:rPr lang="hu-HU" baseline="0" dirty="0" smtClean="0"/>
              <a:t> mindegyike hasonló sémára épül (sőt, matematikailag sokszor </a:t>
            </a:r>
            <a:r>
              <a:rPr lang="hu-HU" baseline="0" dirty="0" err="1" smtClean="0"/>
              <a:t>mguk</a:t>
            </a:r>
            <a:r>
              <a:rPr lang="hu-HU" baseline="0" dirty="0" smtClean="0"/>
              <a:t> a megoldások is </a:t>
            </a:r>
            <a:r>
              <a:rPr lang="hu-HU" baseline="0" dirty="0" err="1" smtClean="0"/>
              <a:t>megfeleltethetőek</a:t>
            </a:r>
            <a:r>
              <a:rPr lang="hu-HU" baseline="0" dirty="0" smtClean="0"/>
              <a:t> egymásnak). Fenti ábra pontjai</a:t>
            </a:r>
          </a:p>
          <a:p>
            <a:endParaRPr lang="hu-HU" baseline="0" dirty="0" smtClean="0"/>
          </a:p>
          <a:p>
            <a:pPr marL="171450" indent="-171450">
              <a:buFontTx/>
              <a:buChar char="-"/>
            </a:pPr>
            <a:r>
              <a:rPr lang="hu-HU" baseline="0" dirty="0" smtClean="0"/>
              <a:t>Célok meghatározása: nem formális lépés, a rendszer finomítását jelzi</a:t>
            </a:r>
          </a:p>
          <a:p>
            <a:pPr marL="171450" indent="-171450">
              <a:buFontTx/>
              <a:buChar char="-"/>
            </a:pPr>
            <a:r>
              <a:rPr lang="hu-HU" baseline="0" dirty="0" smtClean="0"/>
              <a:t>Származtatott metrikák definiálása: az absztrakció kitalálása, amivel a valóság egy darabját akarjuk leírni. Pl. ha arcot szeretnénk felismerni, vagy aláírások helyességét elemezni, akkor mely elemeket akarjuk mérni?</a:t>
            </a:r>
          </a:p>
          <a:p>
            <a:pPr marL="171450" indent="-171450">
              <a:buFontTx/>
              <a:buChar char="-"/>
            </a:pPr>
            <a:r>
              <a:rPr lang="hu-HU" baseline="0" dirty="0" smtClean="0"/>
              <a:t>Jellemzők kinyerése: a gyakorlati alkalmazások során ez is egy nehéz és komplex lépés. Általában képekről, vagy egyéb szenzormérésekből kell beazonosítanunk és megmérnünk a korábban definiált jellemzőket</a:t>
            </a:r>
          </a:p>
          <a:p>
            <a:pPr marL="171450" indent="-171450">
              <a:buFontTx/>
              <a:buChar char="-"/>
            </a:pPr>
            <a:r>
              <a:rPr lang="hu-HU" baseline="0" dirty="0" smtClean="0"/>
              <a:t>Modell illesztés: nézzük meg, mit tud a rendszerünk</a:t>
            </a:r>
          </a:p>
          <a:p>
            <a:pPr marL="171450" indent="-171450">
              <a:buFontTx/>
              <a:buChar char="-"/>
            </a:pPr>
            <a:r>
              <a:rPr lang="hu-HU" baseline="0" dirty="0" smtClean="0"/>
              <a:t>Modell értékelése: szinte minden ML megoldásnál fontos, hogy legyen néhány objektív </a:t>
            </a:r>
            <a:r>
              <a:rPr lang="hu-HU" baseline="0" dirty="0" err="1" smtClean="0"/>
              <a:t>mutatónk</a:t>
            </a:r>
            <a:r>
              <a:rPr lang="hu-HU" baseline="0" dirty="0" smtClean="0"/>
              <a:t>, mellyel el tudjuk dönteni, hogy rendszerünk javult, vagy romlott a korábbi iterációkhoz képest. Ez a mutató sokszor a tanítási algoritmus során is kulcsszerepet játszik</a:t>
            </a:r>
          </a:p>
          <a:p>
            <a:pPr marL="0" indent="0">
              <a:buFontTx/>
              <a:buNone/>
            </a:pPr>
            <a:endParaRPr lang="hu-HU" baseline="0" dirty="0" smtClean="0"/>
          </a:p>
          <a:p>
            <a:endParaRPr lang="hu-HU" dirty="0" smtClean="0"/>
          </a:p>
          <a:p>
            <a:endParaRPr lang="hu-HU" dirty="0" smtClean="0"/>
          </a:p>
          <a:p>
            <a:r>
              <a:rPr lang="hu-HU" dirty="0" smtClean="0"/>
              <a:t>Képek forrásai:</a:t>
            </a:r>
          </a:p>
          <a:p>
            <a:r>
              <a:rPr lang="hu-HU" dirty="0" smtClean="0"/>
              <a:t>http://www.techcyn.com/feature.php?id=mf</a:t>
            </a:r>
          </a:p>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54</a:t>
            </a:fld>
            <a:endParaRPr lang="hu-HU"/>
          </a:p>
        </p:txBody>
      </p:sp>
    </p:spTree>
    <p:extLst>
      <p:ext uri="{BB962C8B-B14F-4D97-AF65-F5344CB8AC3E}">
        <p14:creationId xmlns:p14="http://schemas.microsoft.com/office/powerpoint/2010/main" val="12752794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aseline="0" dirty="0" smtClean="0"/>
              <a:t>A továbbiakban érdekességként megnézünk két ML megoldást, az SVM-et és neurális hálókat </a:t>
            </a:r>
          </a:p>
          <a:p>
            <a:endParaRPr lang="hu-HU" dirty="0" smtClean="0"/>
          </a:p>
          <a:p>
            <a:r>
              <a:rPr lang="hu-HU" dirty="0" smtClean="0"/>
              <a:t>Az SVM</a:t>
            </a:r>
            <a:r>
              <a:rPr lang="hu-HU" baseline="0" dirty="0" smtClean="0"/>
              <a:t> egy felügyelt tanítási modell, mely a mintáinkat két osztály valamelyikéhez tudja hozzárendelni, azok tulajdonságai alapján.</a:t>
            </a:r>
          </a:p>
          <a:p>
            <a:endParaRPr lang="hu-HU" baseline="0" dirty="0" smtClean="0"/>
          </a:p>
          <a:p>
            <a:r>
              <a:rPr lang="hu-HU" baseline="0" dirty="0" smtClean="0"/>
              <a:t>Tegyük fel, hogy egy-egy vizsgált adatpontunkat egy-egy d dimenziós vektor (x</a:t>
            </a:r>
            <a:r>
              <a:rPr lang="hu-HU" baseline="-25000" dirty="0" smtClean="0"/>
              <a:t>i</a:t>
            </a:r>
            <a:r>
              <a:rPr lang="hu-HU" baseline="0" dirty="0" smtClean="0"/>
              <a:t>) írja le, és minden egyes adatpontunk egyértelműen 2 osztály valamelyikéhez tartozik (</a:t>
            </a:r>
            <a:r>
              <a:rPr lang="hu-HU" baseline="0" dirty="0" err="1" smtClean="0"/>
              <a:t>y</a:t>
            </a:r>
            <a:r>
              <a:rPr lang="hu-HU" baseline="-25000" dirty="0" err="1" smtClean="0"/>
              <a:t>i</a:t>
            </a:r>
            <a:r>
              <a:rPr lang="hu-HU" baseline="0" dirty="0" smtClean="0"/>
              <a:t>=1, vagy </a:t>
            </a:r>
            <a:r>
              <a:rPr lang="hu-HU" baseline="0" dirty="0" err="1" smtClean="0"/>
              <a:t>y</a:t>
            </a:r>
            <a:r>
              <a:rPr lang="hu-HU" baseline="-25000" dirty="0" err="1" smtClean="0"/>
              <a:t>i</a:t>
            </a:r>
            <a:r>
              <a:rPr lang="hu-HU" baseline="0" dirty="0" smtClean="0"/>
              <a:t>=-1). Ebben az esetben az osztályozó egy olyan függvény, amely tetszőleges x</a:t>
            </a:r>
            <a:r>
              <a:rPr lang="hu-HU" baseline="-25000" dirty="0" smtClean="0"/>
              <a:t>i</a:t>
            </a:r>
            <a:r>
              <a:rPr lang="hu-HU" baseline="0" dirty="0" smtClean="0"/>
              <a:t> vektorhoz negatív számot rendel, ha </a:t>
            </a:r>
            <a:r>
              <a:rPr lang="hu-HU" baseline="0" dirty="0" err="1" smtClean="0"/>
              <a:t>y</a:t>
            </a:r>
            <a:r>
              <a:rPr lang="hu-HU" baseline="-25000" dirty="0" err="1" smtClean="0"/>
              <a:t>i</a:t>
            </a:r>
            <a:r>
              <a:rPr lang="hu-HU" baseline="0" dirty="0" smtClean="0"/>
              <a:t>=-1 és nemnegatívat, ha </a:t>
            </a:r>
            <a:r>
              <a:rPr lang="hu-HU" baseline="0" dirty="0" err="1" smtClean="0"/>
              <a:t>y</a:t>
            </a:r>
            <a:r>
              <a:rPr lang="hu-HU" baseline="-25000" dirty="0" err="1" smtClean="0"/>
              <a:t>i</a:t>
            </a:r>
            <a:r>
              <a:rPr lang="hu-HU" baseline="0" dirty="0" smtClean="0"/>
              <a:t>=1. Ezzel tulajdonképpen ez a függvény egy d dimenziós </a:t>
            </a:r>
            <a:r>
              <a:rPr lang="hu-HU" baseline="0" dirty="0" err="1" smtClean="0"/>
              <a:t>hipersíkot</a:t>
            </a:r>
            <a:r>
              <a:rPr lang="hu-HU" baseline="0" dirty="0" smtClean="0"/>
              <a:t> ír le a d dimenziós térben, mely a két osztályt szétválasztja. </a:t>
            </a:r>
          </a:p>
          <a:p>
            <a:endParaRPr lang="hu-HU" baseline="0" dirty="0" smtClean="0"/>
          </a:p>
          <a:p>
            <a:r>
              <a:rPr lang="hu-HU" baseline="0" dirty="0" smtClean="0"/>
              <a:t>Bár a problémának van optimális megoldása, a konkrét megoldás megtalálása egy hosszadalmas iteratív folyamat, melyre egy hatékony heurisztikát definiál az SVM (azáltal, hogy a </a:t>
            </a:r>
            <a:r>
              <a:rPr lang="hu-HU" baseline="0" dirty="0" err="1" smtClean="0"/>
              <a:t>hipersíkhoz</a:t>
            </a:r>
            <a:r>
              <a:rPr lang="hu-HU" baseline="0" dirty="0" smtClean="0"/>
              <a:t> közelebbi vektorokra (az </a:t>
            </a:r>
            <a:r>
              <a:rPr lang="hu-HU" baseline="0" dirty="0" err="1" smtClean="0"/>
              <a:t>ún</a:t>
            </a:r>
            <a:r>
              <a:rPr lang="hu-HU" baseline="0" dirty="0" smtClean="0"/>
              <a:t> szupport-vektorokra) koncentrál.</a:t>
            </a:r>
          </a:p>
          <a:p>
            <a:endParaRPr lang="hu-H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hu-HU" baseline="0" dirty="0" smtClean="0"/>
              <a:t>A bal oldali ábrán egy ilyen kétosztályos problémát látunk, melyre egy egyszerű lineáris megoldást találhatunk. Látható viszont, hogy a jobboldali ábrához komplexebb megoldásra van szükségünk, ezt az SVM komplexebb leképzési megoldással (kernel függvénnyel) oldja meg</a:t>
            </a:r>
          </a:p>
        </p:txBody>
      </p:sp>
      <p:sp>
        <p:nvSpPr>
          <p:cNvPr id="4" name="Dia számának helye 3"/>
          <p:cNvSpPr>
            <a:spLocks noGrp="1"/>
          </p:cNvSpPr>
          <p:nvPr>
            <p:ph type="sldNum" sz="quarter" idx="10"/>
          </p:nvPr>
        </p:nvSpPr>
        <p:spPr/>
        <p:txBody>
          <a:bodyPr/>
          <a:lstStyle/>
          <a:p>
            <a:fld id="{4C856C89-99C0-454C-82AE-066B0984B9E0}" type="slidenum">
              <a:rPr lang="hu-HU" smtClean="0"/>
              <a:t>55</a:t>
            </a:fld>
            <a:endParaRPr lang="hu-HU"/>
          </a:p>
        </p:txBody>
      </p:sp>
    </p:spTree>
    <p:extLst>
      <p:ext uri="{BB962C8B-B14F-4D97-AF65-F5344CB8AC3E}">
        <p14:creationId xmlns:p14="http://schemas.microsoft.com/office/powerpoint/2010/main" val="677497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neurális hálók</a:t>
            </a:r>
            <a:r>
              <a:rPr lang="hu-HU" baseline="0" dirty="0" smtClean="0"/>
              <a:t> esetében csak az alapgondolatot ismertetjük. Miközben az SVM alkalmas egyszerűbb, 2 osztályos problémák eldöntésére, a neurális hálók komplexebb feladatok esetében is jól használható, így például számjegyek, képek felismerésére.</a:t>
            </a:r>
          </a:p>
          <a:p>
            <a:endParaRPr lang="hu-HU" baseline="0" dirty="0" smtClean="0"/>
          </a:p>
          <a:p>
            <a:r>
              <a:rPr lang="hu-HU" baseline="0" dirty="0" smtClean="0"/>
              <a:t>Az alapgondolat, hogy egyetlen bonyolult függvényt (mely például egy számjegyről eldönti az értékét) egyszerűbb lineáris függvényekkel modellezünk. A mechanizmust az idegrendszer működéséhez szokták hasonlítani, ahol az egyszerűbb függvények a neuronoknak felelnek meg. Ezeket a „neuronokat” </a:t>
            </a:r>
            <a:r>
              <a:rPr lang="hu-HU" baseline="0" dirty="0" err="1" smtClean="0"/>
              <a:t>különöböző</a:t>
            </a:r>
            <a:r>
              <a:rPr lang="hu-HU" baseline="0" dirty="0" smtClean="0"/>
              <a:t> súlyú élekkel kötjük össze, így egyes neuronok kimenetei különböző súllyal határozzák meg más neuronok bemeneteit. </a:t>
            </a:r>
          </a:p>
          <a:p>
            <a:endParaRPr lang="hu-HU" baseline="0" dirty="0" smtClean="0"/>
          </a:p>
          <a:p>
            <a:r>
              <a:rPr lang="hu-HU" baseline="0" dirty="0" smtClean="0"/>
              <a:t>Bár a rendszer elvi síkon igazán lenyűgöző tanulási képességekkel rendelkezik, a tanítása sokszor komoly háttérismereteket igényel:</a:t>
            </a:r>
          </a:p>
          <a:p>
            <a:pPr marL="171450" indent="-171450">
              <a:buFontTx/>
              <a:buChar char="-"/>
            </a:pPr>
            <a:r>
              <a:rPr lang="hu-HU" baseline="0" dirty="0" smtClean="0"/>
              <a:t>Milyen formában adjuk meg a bementi, illetve az elvárt kimeneti adatokat?</a:t>
            </a:r>
          </a:p>
          <a:p>
            <a:pPr marL="171450" indent="-171450">
              <a:buFontTx/>
              <a:buChar char="-"/>
            </a:pPr>
            <a:r>
              <a:rPr lang="hu-HU" baseline="0" dirty="0" smtClean="0"/>
              <a:t>Milyen jellegű és mennyiségű tanító mintával dolgozzunk? (összetettebb feladatoknál több 10-100 ezres minták teljesen normálisak)</a:t>
            </a:r>
          </a:p>
          <a:p>
            <a:pPr marL="171450" indent="-171450">
              <a:buFontTx/>
              <a:buChar char="-"/>
            </a:pPr>
            <a:r>
              <a:rPr lang="hu-HU" baseline="0" dirty="0" smtClean="0"/>
              <a:t>Mennyi ideig és hogyan tanítsuk a rendszert (mely során a kapott bemenet-kimenet párok alapján) behangolódnak a neuronok közti súlyok</a:t>
            </a:r>
          </a:p>
          <a:p>
            <a:pPr marL="171450" indent="-171450">
              <a:buFontTx/>
              <a:buChar char="-"/>
            </a:pPr>
            <a:r>
              <a:rPr lang="hu-HU" baseline="0" dirty="0" smtClean="0"/>
              <a:t>Hány neuront alkalmazzunk és milyen szerkezetben?</a:t>
            </a:r>
            <a:endParaRPr lang="hu-HU" dirty="0" smtClean="0"/>
          </a:p>
          <a:p>
            <a:endParaRPr lang="hu-HU" dirty="0" smtClean="0"/>
          </a:p>
          <a:p>
            <a:endParaRPr lang="hu-HU" dirty="0" smtClean="0"/>
          </a:p>
          <a:p>
            <a:r>
              <a:rPr lang="hu-HU" dirty="0" smtClean="0"/>
              <a:t>Egy rendkívül</a:t>
            </a:r>
            <a:r>
              <a:rPr lang="hu-HU" baseline="0" dirty="0" smtClean="0"/>
              <a:t> szemléletes összefoglaló anyag a témáról:</a:t>
            </a:r>
            <a:endParaRPr lang="hu-HU" dirty="0" smtClean="0"/>
          </a:p>
          <a:p>
            <a:r>
              <a:rPr lang="hu-HU" dirty="0" smtClean="0"/>
              <a:t>https://www.udacity.com/course/deep-learning--ud730</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56</a:t>
            </a:fld>
            <a:endParaRPr lang="hu-HU"/>
          </a:p>
        </p:txBody>
      </p:sp>
    </p:spTree>
    <p:extLst>
      <p:ext uri="{BB962C8B-B14F-4D97-AF65-F5344CB8AC3E}">
        <p14:creationId xmlns:p14="http://schemas.microsoft.com/office/powerpoint/2010/main" val="24860963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Alexnet egy népszerű</a:t>
            </a:r>
            <a:r>
              <a:rPr lang="hu-HU" baseline="0" dirty="0" smtClean="0"/>
              <a:t> neurális háló struktúra, melyet képek feldolgozásához és osztályozásához használtak, s mely az összes ismert konfigurációt legyőzte egy 2012-es nemzetközi képfeldolgozó versenyben, ahol 15 millió képes adatbázis alapján kellett képeket 1000 különböző osztályba besorolni. </a:t>
            </a:r>
          </a:p>
          <a:p>
            <a:endParaRPr lang="hu-HU" baseline="0" dirty="0" smtClean="0"/>
          </a:p>
          <a:p>
            <a:r>
              <a:rPr lang="hu-HU" baseline="0" dirty="0" smtClean="0"/>
              <a:t>A rendszer a képekből vett különböző felbontású ablakokat elemez és értelmez. Ez lehetővé teszi, hogy a különböző rétegek a képek különböző komplexitású jellemzőit tanulják meg felismerni. A rendszer összességében több mint 10.000 neuronból áll</a:t>
            </a:r>
          </a:p>
          <a:p>
            <a:endParaRPr lang="hu-HU" baseline="0" dirty="0" smtClean="0"/>
          </a:p>
          <a:p>
            <a:r>
              <a:rPr lang="hu-HU" baseline="0" dirty="0" smtClean="0"/>
              <a:t>A második ábra az Alexnet egy két GPU-</a:t>
            </a:r>
            <a:r>
              <a:rPr lang="hu-HU" baseline="0" dirty="0" err="1" smtClean="0"/>
              <a:t>ra</a:t>
            </a:r>
            <a:r>
              <a:rPr lang="hu-HU" baseline="0" dirty="0" smtClean="0"/>
              <a:t> optimalizált architektúráját mutat be. Az ábrák részletes értelmezéséhez szükséges háttérinformációk a kapcsolódó cikkben elérhetőek.</a:t>
            </a:r>
            <a:endParaRPr lang="hu-HU" dirty="0" smtClean="0"/>
          </a:p>
          <a:p>
            <a:endParaRPr lang="hu-HU" dirty="0" smtClean="0"/>
          </a:p>
          <a:p>
            <a:r>
              <a:rPr lang="hu-HU" dirty="0" smtClean="0"/>
              <a:t>Alexnet:</a:t>
            </a:r>
          </a:p>
          <a:p>
            <a:r>
              <a:rPr lang="hu-HU" dirty="0" smtClean="0"/>
              <a:t>https://papers.nips.cc/paper/4824-imagenet-classification-with-deep-convolutional-neural-networks.pdf</a:t>
            </a:r>
          </a:p>
          <a:p>
            <a:endParaRPr lang="hu-HU" dirty="0" smtClean="0"/>
          </a:p>
          <a:p>
            <a:endParaRPr lang="hu-HU" dirty="0" smtClean="0"/>
          </a:p>
          <a:p>
            <a:r>
              <a:rPr lang="hu-HU" dirty="0" smtClean="0"/>
              <a:t>Képek:</a:t>
            </a:r>
          </a:p>
          <a:p>
            <a:r>
              <a:rPr lang="hu-HU" dirty="0" smtClean="0"/>
              <a:t>https://jeremykarnowski.wordpress.com/2015/07/15/alexnet-visualization/</a:t>
            </a:r>
          </a:p>
          <a:p>
            <a:r>
              <a:rPr lang="hu-HU" sz="1200" b="1" i="0" kern="1200" dirty="0" smtClean="0">
                <a:solidFill>
                  <a:schemeClr val="tx1"/>
                </a:solidFill>
                <a:effectLst/>
                <a:latin typeface="+mn-lt"/>
                <a:ea typeface="+mn-ea"/>
                <a:cs typeface="+mn-cs"/>
              </a:rPr>
              <a:t>@MISC{</a:t>
            </a:r>
            <a:r>
              <a:rPr lang="hu-HU" sz="1200" b="1" i="0" kern="1200" dirty="0" err="1" smtClean="0">
                <a:solidFill>
                  <a:schemeClr val="tx1"/>
                </a:solidFill>
                <a:effectLst/>
                <a:latin typeface="+mn-lt"/>
                <a:ea typeface="+mn-ea"/>
                <a:cs typeface="+mn-cs"/>
              </a:rPr>
              <a:t>karnowski:alexnet</a:t>
            </a:r>
            <a:r>
              <a:rPr lang="hu-HU" sz="1200" b="1" i="0" kern="1200" dirty="0" smtClean="0">
                <a:solidFill>
                  <a:schemeClr val="tx1"/>
                </a:solidFill>
                <a:effectLst/>
                <a:latin typeface="+mn-lt"/>
                <a:ea typeface="+mn-ea"/>
                <a:cs typeface="+mn-cs"/>
              </a:rPr>
              <a:t>,</a:t>
            </a:r>
            <a:r>
              <a:rPr lang="hu-HU" dirty="0" smtClean="0"/>
              <a:t/>
            </a:r>
            <a:br>
              <a:rPr lang="hu-HU" dirty="0" smtClean="0"/>
            </a:br>
            <a:r>
              <a:rPr lang="hu-HU" sz="1200" b="1" i="0" kern="1200" dirty="0" smtClean="0">
                <a:solidFill>
                  <a:schemeClr val="tx1"/>
                </a:solidFill>
                <a:effectLst/>
                <a:latin typeface="+mn-lt"/>
                <a:ea typeface="+mn-ea"/>
                <a:cs typeface="+mn-cs"/>
              </a:rPr>
              <a:t>    </a:t>
            </a:r>
            <a:r>
              <a:rPr lang="hu-HU" sz="1200" b="1" i="0" kern="1200" dirty="0" err="1" smtClean="0">
                <a:solidFill>
                  <a:schemeClr val="tx1"/>
                </a:solidFill>
                <a:effectLst/>
                <a:latin typeface="+mn-lt"/>
                <a:ea typeface="+mn-ea"/>
                <a:cs typeface="+mn-cs"/>
              </a:rPr>
              <a:t>author</a:t>
            </a:r>
            <a:r>
              <a:rPr lang="hu-HU" sz="1200" b="1" i="0" kern="1200" dirty="0" smtClean="0">
                <a:solidFill>
                  <a:schemeClr val="tx1"/>
                </a:solidFill>
                <a:effectLst/>
                <a:latin typeface="+mn-lt"/>
                <a:ea typeface="+mn-ea"/>
                <a:cs typeface="+mn-cs"/>
              </a:rPr>
              <a:t> = {</a:t>
            </a:r>
            <a:r>
              <a:rPr lang="hu-HU" sz="1200" b="1" i="0" kern="1200" dirty="0" err="1" smtClean="0">
                <a:solidFill>
                  <a:schemeClr val="tx1"/>
                </a:solidFill>
                <a:effectLst/>
                <a:latin typeface="+mn-lt"/>
                <a:ea typeface="+mn-ea"/>
                <a:cs typeface="+mn-cs"/>
              </a:rPr>
              <a:t>Karnowski</a:t>
            </a:r>
            <a:r>
              <a:rPr lang="hu-HU" sz="1200" b="1" i="0" kern="1200" dirty="0" smtClean="0">
                <a:solidFill>
                  <a:schemeClr val="tx1"/>
                </a:solidFill>
                <a:effectLst/>
                <a:latin typeface="+mn-lt"/>
                <a:ea typeface="+mn-ea"/>
                <a:cs typeface="+mn-cs"/>
              </a:rPr>
              <a:t>, </a:t>
            </a:r>
            <a:r>
              <a:rPr lang="hu-HU" sz="1200" b="1" i="0" kern="1200" dirty="0" err="1" smtClean="0">
                <a:solidFill>
                  <a:schemeClr val="tx1"/>
                </a:solidFill>
                <a:effectLst/>
                <a:latin typeface="+mn-lt"/>
                <a:ea typeface="+mn-ea"/>
                <a:cs typeface="+mn-cs"/>
              </a:rPr>
              <a:t>Jeremy</a:t>
            </a:r>
            <a:r>
              <a:rPr lang="hu-HU" sz="1200" b="1" i="0" kern="1200" dirty="0" smtClean="0">
                <a:solidFill>
                  <a:schemeClr val="tx1"/>
                </a:solidFill>
                <a:effectLst/>
                <a:latin typeface="+mn-lt"/>
                <a:ea typeface="+mn-ea"/>
                <a:cs typeface="+mn-cs"/>
              </a:rPr>
              <a:t>},</a:t>
            </a:r>
            <a:r>
              <a:rPr lang="hu-HU" dirty="0" smtClean="0"/>
              <a:t/>
            </a:r>
            <a:br>
              <a:rPr lang="hu-HU" dirty="0" smtClean="0"/>
            </a:br>
            <a:r>
              <a:rPr lang="hu-HU" sz="1200" b="1" i="0" kern="1200" dirty="0" smtClean="0">
                <a:solidFill>
                  <a:schemeClr val="tx1"/>
                </a:solidFill>
                <a:effectLst/>
                <a:latin typeface="+mn-lt"/>
                <a:ea typeface="+mn-ea"/>
                <a:cs typeface="+mn-cs"/>
              </a:rPr>
              <a:t>    </a:t>
            </a:r>
            <a:r>
              <a:rPr lang="hu-HU" sz="1200" b="1" i="0" kern="1200" dirty="0" err="1" smtClean="0">
                <a:solidFill>
                  <a:schemeClr val="tx1"/>
                </a:solidFill>
                <a:effectLst/>
                <a:latin typeface="+mn-lt"/>
                <a:ea typeface="+mn-ea"/>
                <a:cs typeface="+mn-cs"/>
              </a:rPr>
              <a:t>title</a:t>
            </a:r>
            <a:r>
              <a:rPr lang="hu-HU" sz="1200" b="1" i="0" kern="1200" dirty="0" smtClean="0">
                <a:solidFill>
                  <a:schemeClr val="tx1"/>
                </a:solidFill>
                <a:effectLst/>
                <a:latin typeface="+mn-lt"/>
                <a:ea typeface="+mn-ea"/>
                <a:cs typeface="+mn-cs"/>
              </a:rPr>
              <a:t> = {</a:t>
            </a:r>
            <a:r>
              <a:rPr lang="hu-HU" sz="1200" b="1" i="0" kern="1200" dirty="0" err="1" smtClean="0">
                <a:solidFill>
                  <a:schemeClr val="tx1"/>
                </a:solidFill>
                <a:effectLst/>
                <a:latin typeface="+mn-lt"/>
                <a:ea typeface="+mn-ea"/>
                <a:cs typeface="+mn-cs"/>
              </a:rPr>
              <a:t>AlexNet</a:t>
            </a:r>
            <a:r>
              <a:rPr lang="hu-HU" sz="1200" b="1" i="0" kern="1200" dirty="0" smtClean="0">
                <a:solidFill>
                  <a:schemeClr val="tx1"/>
                </a:solidFill>
                <a:effectLst/>
                <a:latin typeface="+mn-lt"/>
                <a:ea typeface="+mn-ea"/>
                <a:cs typeface="+mn-cs"/>
              </a:rPr>
              <a:t> + SVM},</a:t>
            </a:r>
            <a:r>
              <a:rPr lang="hu-HU" dirty="0" smtClean="0"/>
              <a:t/>
            </a:r>
            <a:br>
              <a:rPr lang="hu-HU" dirty="0" smtClean="0"/>
            </a:br>
            <a:r>
              <a:rPr lang="hu-HU" sz="1200" b="1" i="0" kern="1200" dirty="0" smtClean="0">
                <a:solidFill>
                  <a:schemeClr val="tx1"/>
                </a:solidFill>
                <a:effectLst/>
                <a:latin typeface="+mn-lt"/>
                <a:ea typeface="+mn-ea"/>
                <a:cs typeface="+mn-cs"/>
              </a:rPr>
              <a:t>    </a:t>
            </a:r>
            <a:r>
              <a:rPr lang="hu-HU" sz="1200" b="1" i="0" kern="1200" dirty="0" err="1" smtClean="0">
                <a:solidFill>
                  <a:schemeClr val="tx1"/>
                </a:solidFill>
                <a:effectLst/>
                <a:latin typeface="+mn-lt"/>
                <a:ea typeface="+mn-ea"/>
                <a:cs typeface="+mn-cs"/>
              </a:rPr>
              <a:t>year</a:t>
            </a:r>
            <a:r>
              <a:rPr lang="hu-HU" sz="1200" b="1" i="0" kern="1200" dirty="0" smtClean="0">
                <a:solidFill>
                  <a:schemeClr val="tx1"/>
                </a:solidFill>
                <a:effectLst/>
                <a:latin typeface="+mn-lt"/>
                <a:ea typeface="+mn-ea"/>
                <a:cs typeface="+mn-cs"/>
              </a:rPr>
              <a:t> = {2015},</a:t>
            </a:r>
            <a:r>
              <a:rPr lang="hu-HU" dirty="0" smtClean="0"/>
              <a:t/>
            </a:r>
            <a:br>
              <a:rPr lang="hu-HU" dirty="0" smtClean="0"/>
            </a:br>
            <a:r>
              <a:rPr lang="hu-HU" sz="1200" b="1" i="0" kern="1200" dirty="0" smtClean="0">
                <a:solidFill>
                  <a:schemeClr val="tx1"/>
                </a:solidFill>
                <a:effectLst/>
                <a:latin typeface="+mn-lt"/>
                <a:ea typeface="+mn-ea"/>
                <a:cs typeface="+mn-cs"/>
              </a:rPr>
              <a:t>    </a:t>
            </a:r>
            <a:r>
              <a:rPr lang="hu-HU" sz="1200" b="1" i="0" kern="1200" dirty="0" err="1" smtClean="0">
                <a:solidFill>
                  <a:schemeClr val="tx1"/>
                </a:solidFill>
                <a:effectLst/>
                <a:latin typeface="+mn-lt"/>
                <a:ea typeface="+mn-ea"/>
                <a:cs typeface="+mn-cs"/>
              </a:rPr>
              <a:t>note</a:t>
            </a:r>
            <a:r>
              <a:rPr lang="hu-HU" sz="1200" b="1" i="0" kern="1200" dirty="0" smtClean="0">
                <a:solidFill>
                  <a:schemeClr val="tx1"/>
                </a:solidFill>
                <a:effectLst/>
                <a:latin typeface="+mn-lt"/>
                <a:ea typeface="+mn-ea"/>
                <a:cs typeface="+mn-cs"/>
              </a:rPr>
              <a:t> = {Online; </a:t>
            </a:r>
            <a:r>
              <a:rPr lang="hu-HU" sz="1200" b="1" i="0" kern="1200" dirty="0" err="1" smtClean="0">
                <a:solidFill>
                  <a:schemeClr val="tx1"/>
                </a:solidFill>
                <a:effectLst/>
                <a:latin typeface="+mn-lt"/>
                <a:ea typeface="+mn-ea"/>
                <a:cs typeface="+mn-cs"/>
              </a:rPr>
              <a:t>accessed</a:t>
            </a:r>
            <a:r>
              <a:rPr lang="hu-HU" sz="1200" b="1" i="0" kern="1200" dirty="0" smtClean="0">
                <a:solidFill>
                  <a:schemeClr val="tx1"/>
                </a:solidFill>
                <a:effectLst/>
                <a:latin typeface="+mn-lt"/>
                <a:ea typeface="+mn-ea"/>
                <a:cs typeface="+mn-cs"/>
              </a:rPr>
              <a:t> INSERT DATE},</a:t>
            </a:r>
            <a:r>
              <a:rPr lang="hu-HU" dirty="0" smtClean="0"/>
              <a:t/>
            </a:r>
            <a:br>
              <a:rPr lang="hu-HU" dirty="0" smtClean="0"/>
            </a:br>
            <a:r>
              <a:rPr lang="hu-HU" sz="1200" b="1" i="0" kern="1200" dirty="0" smtClean="0">
                <a:solidFill>
                  <a:schemeClr val="tx1"/>
                </a:solidFill>
                <a:effectLst/>
                <a:latin typeface="+mn-lt"/>
                <a:ea typeface="+mn-ea"/>
                <a:cs typeface="+mn-cs"/>
              </a:rPr>
              <a:t>    </a:t>
            </a:r>
            <a:r>
              <a:rPr lang="hu-HU" sz="1200" b="1" i="0" kern="1200" dirty="0" err="1" smtClean="0">
                <a:solidFill>
                  <a:schemeClr val="tx1"/>
                </a:solidFill>
                <a:effectLst/>
                <a:latin typeface="+mn-lt"/>
                <a:ea typeface="+mn-ea"/>
                <a:cs typeface="+mn-cs"/>
              </a:rPr>
              <a:t>url</a:t>
            </a:r>
            <a:r>
              <a:rPr lang="hu-HU" sz="1200" b="1" i="0" kern="1200" dirty="0" smtClean="0">
                <a:solidFill>
                  <a:schemeClr val="tx1"/>
                </a:solidFill>
                <a:effectLst/>
                <a:latin typeface="+mn-lt"/>
                <a:ea typeface="+mn-ea"/>
                <a:cs typeface="+mn-cs"/>
              </a:rPr>
              <a:t> = {https://jeremykarnowski.files.wordpress.com/2015/07/alexnet2.png}</a:t>
            </a:r>
            <a:r>
              <a:rPr lang="hu-HU" dirty="0" smtClean="0"/>
              <a:t/>
            </a:r>
            <a:br>
              <a:rPr lang="hu-HU" dirty="0" smtClean="0"/>
            </a:br>
            <a:r>
              <a:rPr lang="hu-HU" sz="1200" b="1" i="0" kern="1200" dirty="0" smtClean="0">
                <a:solidFill>
                  <a:schemeClr val="tx1"/>
                </a:solidFill>
                <a:effectLst/>
                <a:latin typeface="+mn-lt"/>
                <a:ea typeface="+mn-ea"/>
                <a:cs typeface="+mn-cs"/>
              </a:rPr>
              <a:t>}</a:t>
            </a:r>
            <a:endParaRPr lang="hu-HU" dirty="0" smtClean="0"/>
          </a:p>
          <a:p>
            <a:endParaRPr lang="hu-HU" dirty="0" smtClean="0"/>
          </a:p>
          <a:p>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57</a:t>
            </a:fld>
            <a:endParaRPr lang="hu-HU"/>
          </a:p>
        </p:txBody>
      </p:sp>
    </p:spTree>
    <p:extLst>
      <p:ext uri="{BB962C8B-B14F-4D97-AF65-F5344CB8AC3E}">
        <p14:creationId xmlns:p14="http://schemas.microsoft.com/office/powerpoint/2010/main" val="3984493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smtClean="0"/>
          </a:p>
          <a:p>
            <a:endParaRPr lang="hu-HU" dirty="0" smtClean="0"/>
          </a:p>
          <a:p>
            <a:endParaRPr lang="hu-HU" dirty="0" smtClean="0"/>
          </a:p>
          <a:p>
            <a:r>
              <a:rPr lang="hu-HU" dirty="0" smtClean="0"/>
              <a:t>Kép forrása:</a:t>
            </a:r>
          </a:p>
          <a:p>
            <a:r>
              <a:rPr lang="hu-HU" dirty="0" smtClean="0"/>
              <a:t>- Saját </a:t>
            </a:r>
            <a:r>
              <a:rPr lang="hu-HU" dirty="0" err="1" smtClean="0"/>
              <a:t>screenshot</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60</a:t>
            </a:fld>
            <a:endParaRPr lang="hu-HU"/>
          </a:p>
        </p:txBody>
      </p:sp>
    </p:spTree>
    <p:extLst>
      <p:ext uri="{BB962C8B-B14F-4D97-AF65-F5344CB8AC3E}">
        <p14:creationId xmlns:p14="http://schemas.microsoft.com/office/powerpoint/2010/main" val="258366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hu-HU" sz="1200" kern="1200" dirty="0">
                <a:solidFill>
                  <a:schemeClr val="tx1"/>
                </a:solidFill>
                <a:effectLst/>
                <a:latin typeface="+mn-lt"/>
                <a:ea typeface="+mn-ea"/>
                <a:cs typeface="+mn-cs"/>
              </a:rPr>
              <a:t>Röviden összefoglalva:</a:t>
            </a:r>
            <a:r>
              <a:rPr lang="hu-HU" sz="1200" kern="1200" baseline="0" dirty="0">
                <a:solidFill>
                  <a:schemeClr val="tx1"/>
                </a:solidFill>
                <a:effectLst/>
                <a:latin typeface="+mn-lt"/>
                <a:ea typeface="+mn-ea"/>
                <a:cs typeface="+mn-cs"/>
              </a:rPr>
              <a:t> rengeteg adatunk van, amit mind feldolgozni, mind tárolni nagyságrendekkel olcsóbb lett. Ezek a trendek az elemző szoftverek új generációjának megjelenését tették lehetővé</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t>5</a:t>
            </a:fld>
            <a:endParaRPr lang="zh-CN" altLang="en-US"/>
          </a:p>
        </p:txBody>
      </p:sp>
    </p:spTree>
    <p:extLst>
      <p:ext uri="{BB962C8B-B14F-4D97-AF65-F5344CB8AC3E}">
        <p14:creationId xmlns:p14="http://schemas.microsoft.com/office/powerpoint/2010/main" val="34841873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Azure </a:t>
            </a:r>
            <a:r>
              <a:rPr lang="hu-HU" dirty="0" err="1" smtClean="0"/>
              <a:t>Machine</a:t>
            </a:r>
            <a:r>
              <a:rPr lang="hu-HU" dirty="0" smtClean="0"/>
              <a:t> </a:t>
            </a:r>
            <a:r>
              <a:rPr lang="hu-HU" dirty="0" err="1" smtClean="0"/>
              <a:t>Learning</a:t>
            </a:r>
            <a:r>
              <a:rPr lang="hu-HU" dirty="0" smtClean="0"/>
              <a:t> </a:t>
            </a:r>
            <a:r>
              <a:rPr lang="hu-HU" dirty="0" err="1" smtClean="0"/>
              <a:t>Studio</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62</a:t>
            </a:fld>
            <a:endParaRPr lang="hu-HU"/>
          </a:p>
        </p:txBody>
      </p:sp>
    </p:spTree>
    <p:extLst>
      <p:ext uri="{BB962C8B-B14F-4D97-AF65-F5344CB8AC3E}">
        <p14:creationId xmlns:p14="http://schemas.microsoft.com/office/powerpoint/2010/main" val="3824217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Az ML</a:t>
            </a:r>
            <a:r>
              <a:rPr lang="hu-HU" baseline="0" dirty="0" smtClean="0"/>
              <a:t> </a:t>
            </a:r>
            <a:r>
              <a:rPr lang="hu-HU" baseline="0" dirty="0" err="1" smtClean="0"/>
              <a:t>S</a:t>
            </a:r>
            <a:r>
              <a:rPr lang="hu-HU" dirty="0" err="1" smtClean="0"/>
              <a:t>tudio</a:t>
            </a:r>
            <a:r>
              <a:rPr lang="hu-HU" dirty="0" smtClean="0"/>
              <a:t> egy komplett</a:t>
            </a:r>
            <a:r>
              <a:rPr lang="hu-HU" baseline="0" dirty="0" smtClean="0"/>
              <a:t> webes szerkesztő frontend a </a:t>
            </a:r>
            <a:r>
              <a:rPr lang="hu-HU" baseline="0" dirty="0" err="1" smtClean="0"/>
              <a:t>Machine</a:t>
            </a:r>
            <a:r>
              <a:rPr lang="hu-HU" baseline="0" dirty="0" smtClean="0"/>
              <a:t> </a:t>
            </a:r>
            <a:r>
              <a:rPr lang="hu-HU" baseline="0" dirty="0" err="1" smtClean="0"/>
              <a:t>Learning</a:t>
            </a:r>
            <a:r>
              <a:rPr lang="hu-HU" baseline="0" smtClean="0"/>
              <a:t> szolgáltatásokhoz.</a:t>
            </a:r>
            <a:endParaRPr lang="hu-HU" baseline="0" dirty="0" smtClean="0"/>
          </a:p>
          <a:p>
            <a:endParaRPr lang="hu-HU" baseline="0" dirty="0" smtClean="0"/>
          </a:p>
          <a:p>
            <a:endParaRPr lang="hu-HU" baseline="0" dirty="0" smtClean="0"/>
          </a:p>
          <a:p>
            <a:r>
              <a:rPr lang="hu-HU" baseline="0" dirty="0" smtClean="0"/>
              <a:t>A rendszer számos külső adatforráshoz képes kapcsolódni, melyek adatait beolvasás után egységes formátumban „áramoltatja” keresztül a rendszeren.</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63</a:t>
            </a:fld>
            <a:endParaRPr lang="hu-HU"/>
          </a:p>
        </p:txBody>
      </p:sp>
    </p:spTree>
    <p:extLst>
      <p:ext uri="{BB962C8B-B14F-4D97-AF65-F5344CB8AC3E}">
        <p14:creationId xmlns:p14="http://schemas.microsoft.com/office/powerpoint/2010/main" val="3597902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smtClean="0"/>
              <a:t>A fenti</a:t>
            </a:r>
            <a:r>
              <a:rPr lang="hu-HU" baseline="0" dirty="0" smtClean="0"/>
              <a:t> lista nyers felsorolása a fontosabb modul-kategóriáknak, melyekkel az ML </a:t>
            </a:r>
            <a:r>
              <a:rPr lang="hu-HU" baseline="0" dirty="0" err="1" smtClean="0"/>
              <a:t>Studio-ban</a:t>
            </a:r>
            <a:r>
              <a:rPr lang="hu-HU" baseline="0" dirty="0" smtClean="0"/>
              <a:t> találkozhatunk. Emeljük ki a fontosabbakat:</a:t>
            </a:r>
          </a:p>
          <a:p>
            <a:endParaRPr lang="hu-HU" baseline="0" dirty="0" smtClean="0"/>
          </a:p>
          <a:p>
            <a:pPr marL="171450" indent="-171450">
              <a:buFont typeface="Arial" panose="020B0604020202020204" pitchFamily="34" charset="0"/>
              <a:buChar char="•"/>
            </a:pPr>
            <a:r>
              <a:rPr lang="hu-HU" baseline="0" dirty="0" err="1" smtClean="0"/>
              <a:t>Saved</a:t>
            </a:r>
            <a:r>
              <a:rPr lang="hu-HU" baseline="0" dirty="0" smtClean="0"/>
              <a:t> </a:t>
            </a:r>
            <a:r>
              <a:rPr lang="hu-HU" baseline="0" dirty="0" err="1" smtClean="0"/>
              <a:t>Datasets</a:t>
            </a:r>
            <a:r>
              <a:rPr lang="hu-HU" baseline="0" dirty="0" smtClean="0"/>
              <a:t>: saját, és minta adatbázisok</a:t>
            </a:r>
          </a:p>
          <a:p>
            <a:pPr marL="171450" indent="-171450">
              <a:buFont typeface="Arial" panose="020B0604020202020204" pitchFamily="34" charset="0"/>
              <a:buChar char="•"/>
            </a:pPr>
            <a:r>
              <a:rPr lang="hu-HU" baseline="0" dirty="0" err="1" smtClean="0"/>
              <a:t>Trained</a:t>
            </a:r>
            <a:r>
              <a:rPr lang="hu-HU" baseline="0" dirty="0" smtClean="0"/>
              <a:t> </a:t>
            </a:r>
            <a:r>
              <a:rPr lang="hu-HU" baseline="0" dirty="0" err="1" smtClean="0"/>
              <a:t>Models</a:t>
            </a:r>
            <a:r>
              <a:rPr lang="hu-HU" baseline="0" dirty="0" smtClean="0"/>
              <a:t>: egy kísérlet része lehet egy már korábban betanított </a:t>
            </a:r>
            <a:r>
              <a:rPr lang="hu-HU" baseline="0" dirty="0" err="1" smtClean="0"/>
              <a:t>model</a:t>
            </a:r>
            <a:endParaRPr lang="hu-HU" baseline="0" dirty="0" smtClean="0"/>
          </a:p>
          <a:p>
            <a:pPr marL="171450" indent="-171450">
              <a:buFont typeface="Arial" panose="020B0604020202020204" pitchFamily="34" charset="0"/>
              <a:buChar char="•"/>
            </a:pPr>
            <a:r>
              <a:rPr lang="hu-HU" dirty="0" smtClean="0"/>
              <a:t>Data Input and Output: lásd előző </a:t>
            </a:r>
            <a:r>
              <a:rPr lang="hu-HU" dirty="0" err="1" smtClean="0"/>
              <a:t>slide</a:t>
            </a:r>
            <a:endParaRPr lang="hu-HU" dirty="0" smtClean="0"/>
          </a:p>
          <a:p>
            <a:pPr marL="171450" indent="-171450">
              <a:buFont typeface="Arial" panose="020B0604020202020204" pitchFamily="34" charset="0"/>
              <a:buChar char="•"/>
            </a:pPr>
            <a:r>
              <a:rPr lang="hu-HU" dirty="0" smtClean="0"/>
              <a:t>Data </a:t>
            </a:r>
            <a:r>
              <a:rPr lang="hu-HU" dirty="0" err="1" smtClean="0"/>
              <a:t>Transformation</a:t>
            </a:r>
            <a:r>
              <a:rPr lang="hu-HU" dirty="0" smtClean="0"/>
              <a:t>: szűrés,</a:t>
            </a:r>
            <a:r>
              <a:rPr lang="hu-HU" baseline="0" dirty="0" smtClean="0"/>
              <a:t> adatok összekapcsolása, duplikátumszűrés, skálázás, normalizálás, mezőtranszformálás stb.</a:t>
            </a:r>
          </a:p>
          <a:p>
            <a:pPr marL="171450" indent="-171450">
              <a:buFont typeface="Arial" panose="020B0604020202020204" pitchFamily="34" charset="0"/>
              <a:buChar char="•"/>
            </a:pPr>
            <a:r>
              <a:rPr lang="hu-HU" baseline="0" dirty="0" err="1" smtClean="0"/>
              <a:t>Machine</a:t>
            </a:r>
            <a:r>
              <a:rPr lang="hu-HU" baseline="0" dirty="0" smtClean="0"/>
              <a:t> </a:t>
            </a:r>
            <a:r>
              <a:rPr lang="hu-HU" baseline="0" dirty="0" err="1" smtClean="0"/>
              <a:t>Learning</a:t>
            </a:r>
            <a:r>
              <a:rPr lang="hu-HU" baseline="0" dirty="0" smtClean="0"/>
              <a:t>: gépi tanulási algoritmusok és a futtatásukhoz szükséges komponensek</a:t>
            </a:r>
          </a:p>
          <a:p>
            <a:pPr marL="171450" indent="-171450">
              <a:buFont typeface="Arial" panose="020B0604020202020204" pitchFamily="34" charset="0"/>
              <a:buChar char="•"/>
            </a:pPr>
            <a:r>
              <a:rPr lang="hu-HU" baseline="0" dirty="0" err="1" smtClean="0"/>
              <a:t>OpenCV</a:t>
            </a:r>
            <a:r>
              <a:rPr lang="hu-HU" baseline="0" dirty="0" smtClean="0"/>
              <a:t>: az </a:t>
            </a:r>
            <a:r>
              <a:rPr lang="hu-HU" baseline="0" dirty="0" err="1" smtClean="0"/>
              <a:t>OpenCV</a:t>
            </a:r>
            <a:r>
              <a:rPr lang="hu-HU" baseline="0" dirty="0" smtClean="0"/>
              <a:t> egy népszerű nyílt forráskódú képfeldolgozó osztálykönyvtár. 2016.06.09-én 2 modult tartalmazott (képek beolvasása, arcfelismerés)</a:t>
            </a:r>
          </a:p>
          <a:p>
            <a:pPr marL="171450" indent="-171450">
              <a:buFont typeface="Arial" panose="020B0604020202020204" pitchFamily="34" charset="0"/>
              <a:buChar char="•"/>
            </a:pPr>
            <a:r>
              <a:rPr lang="hu-HU" dirty="0" smtClean="0"/>
              <a:t>R </a:t>
            </a:r>
            <a:r>
              <a:rPr lang="hu-HU" dirty="0" err="1" smtClean="0"/>
              <a:t>Language</a:t>
            </a:r>
            <a:r>
              <a:rPr lang="hu-HU" dirty="0" smtClean="0"/>
              <a:t> </a:t>
            </a:r>
            <a:r>
              <a:rPr lang="hu-HU" dirty="0" err="1" smtClean="0"/>
              <a:t>Modules</a:t>
            </a:r>
            <a:r>
              <a:rPr lang="hu-HU" dirty="0" smtClean="0"/>
              <a:t> /</a:t>
            </a:r>
            <a:r>
              <a:rPr lang="hu-HU" baseline="0" dirty="0" smtClean="0"/>
              <a:t> Python </a:t>
            </a:r>
            <a:r>
              <a:rPr lang="hu-HU" baseline="0" dirty="0" err="1" smtClean="0"/>
              <a:t>Language</a:t>
            </a:r>
            <a:r>
              <a:rPr lang="hu-HU" baseline="0" dirty="0" smtClean="0"/>
              <a:t> </a:t>
            </a:r>
            <a:r>
              <a:rPr lang="hu-HU" baseline="0" dirty="0" err="1" smtClean="0"/>
              <a:t>Modules</a:t>
            </a:r>
            <a:r>
              <a:rPr lang="hu-HU" baseline="0" dirty="0" smtClean="0"/>
              <a:t>: tetszőleges R  és Python kód futtatása. Az R egy népszerű </a:t>
            </a:r>
            <a:r>
              <a:rPr lang="hu-HU" baseline="0" dirty="0" err="1" smtClean="0"/>
              <a:t>open</a:t>
            </a:r>
            <a:r>
              <a:rPr lang="hu-HU" baseline="0" dirty="0" smtClean="0"/>
              <a:t> </a:t>
            </a:r>
            <a:r>
              <a:rPr lang="hu-HU" baseline="0" dirty="0" err="1" smtClean="0"/>
              <a:t>source</a:t>
            </a:r>
            <a:r>
              <a:rPr lang="hu-HU" baseline="0" dirty="0" smtClean="0"/>
              <a:t> matematikai/statisztikai osztálykönyvtár (hasonló, mint a </a:t>
            </a:r>
            <a:r>
              <a:rPr lang="hu-HU" baseline="0" dirty="0" err="1" smtClean="0"/>
              <a:t>Matlab</a:t>
            </a:r>
            <a:r>
              <a:rPr lang="hu-HU" baseline="0" dirty="0" smtClean="0"/>
              <a:t>)</a:t>
            </a:r>
          </a:p>
          <a:p>
            <a:pPr marL="171450" indent="-171450">
              <a:buFont typeface="Arial" panose="020B0604020202020204" pitchFamily="34" charset="0"/>
              <a:buChar char="•"/>
            </a:pPr>
            <a:r>
              <a:rPr lang="hu-HU" dirty="0" smtClean="0"/>
              <a:t>Web</a:t>
            </a:r>
            <a:r>
              <a:rPr lang="hu-HU" baseline="0" dirty="0" smtClean="0"/>
              <a:t> Service: a kísérletünk eredményeit, például a betanított </a:t>
            </a:r>
            <a:r>
              <a:rPr lang="hu-HU" baseline="0" dirty="0" err="1" smtClean="0"/>
              <a:t>osztályzót</a:t>
            </a:r>
            <a:r>
              <a:rPr lang="hu-HU" baseline="0" dirty="0" smtClean="0"/>
              <a:t> webes szolgáltatásként publikálhatjuk. E szolgáltatás bemeneteit és kimeneteit köthetjük itt be</a:t>
            </a:r>
            <a:endParaRPr lang="hu-HU" dirty="0"/>
          </a:p>
        </p:txBody>
      </p:sp>
      <p:sp>
        <p:nvSpPr>
          <p:cNvPr id="4" name="Dia számának helye 3"/>
          <p:cNvSpPr>
            <a:spLocks noGrp="1"/>
          </p:cNvSpPr>
          <p:nvPr>
            <p:ph type="sldNum" sz="quarter" idx="10"/>
          </p:nvPr>
        </p:nvSpPr>
        <p:spPr/>
        <p:txBody>
          <a:bodyPr/>
          <a:lstStyle/>
          <a:p>
            <a:fld id="{4C856C89-99C0-454C-82AE-066B0984B9E0}" type="slidenum">
              <a:rPr lang="hu-HU" smtClean="0"/>
              <a:t>64</a:t>
            </a:fld>
            <a:endParaRPr lang="hu-HU"/>
          </a:p>
        </p:txBody>
      </p:sp>
    </p:spTree>
    <p:extLst>
      <p:ext uri="{BB962C8B-B14F-4D97-AF65-F5344CB8AC3E}">
        <p14:creationId xmlns:p14="http://schemas.microsoft.com/office/powerpoint/2010/main" val="306531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buFont typeface="Arial" pitchFamily="34" charset="0"/>
              <a:buNone/>
            </a:pPr>
            <a:r>
              <a:rPr lang="hu-HU" sz="1200" kern="1200" dirty="0">
                <a:solidFill>
                  <a:schemeClr val="tx1"/>
                </a:solidFill>
                <a:effectLst/>
                <a:latin typeface="Segoe UI" pitchFamily="34" charset="0"/>
                <a:ea typeface="+mn-ea"/>
                <a:cs typeface="+mn-cs"/>
              </a:rPr>
              <a:t>Nem csak arról van szó, hogy egyre több az adat, hanem arról</a:t>
            </a:r>
            <a:r>
              <a:rPr lang="hu-HU" sz="1200" kern="1200" baseline="0" dirty="0">
                <a:solidFill>
                  <a:schemeClr val="tx1"/>
                </a:solidFill>
                <a:effectLst/>
                <a:latin typeface="Segoe UI" pitchFamily="34" charset="0"/>
                <a:ea typeface="+mn-ea"/>
                <a:cs typeface="+mn-cs"/>
              </a:rPr>
              <a:t> is, hogy egyre gyorsabban változik és egyre kevésbé kötött a struktúrája</a:t>
            </a:r>
            <a:endParaRPr lang="en-US" sz="1200" kern="1200" dirty="0">
              <a:solidFill>
                <a:schemeClr val="tx1"/>
              </a:solidFill>
              <a:effectLst/>
              <a:latin typeface="Segoe UI" pitchFamily="34" charset="0"/>
              <a:ea typeface="+mn-ea"/>
              <a:cs typeface="+mn-cs"/>
            </a:endParaRPr>
          </a:p>
          <a:p>
            <a:pPr marL="0" lvl="0" indent="0">
              <a:buFont typeface="Arial" pitchFamily="34" charset="0"/>
              <a:buNone/>
            </a:pPr>
            <a:r>
              <a:rPr lang="hu-HU" sz="1200" kern="1200" dirty="0">
                <a:solidFill>
                  <a:schemeClr val="tx1"/>
                </a:solidFill>
                <a:effectLst/>
                <a:latin typeface="Segoe UI" pitchFamily="34" charset="0"/>
                <a:ea typeface="+mn-ea"/>
                <a:cs typeface="+mn-cs"/>
              </a:rPr>
              <a:t>A sebesség SLA problémákat is felvet! (nem állíthatjuk le a közösségi hálók</a:t>
            </a:r>
            <a:r>
              <a:rPr lang="hu-HU" sz="1200" kern="1200" baseline="0" dirty="0">
                <a:solidFill>
                  <a:schemeClr val="tx1"/>
                </a:solidFill>
                <a:effectLst/>
                <a:latin typeface="Segoe UI" pitchFamily="34" charset="0"/>
                <a:ea typeface="+mn-ea"/>
                <a:cs typeface="+mn-cs"/>
              </a:rPr>
              <a:t> adatkibocsájtását amíg megjavítjuk a rendszerünket)</a:t>
            </a:r>
            <a:endParaRPr lang="hu-HU" sz="1200" kern="1200" dirty="0">
              <a:solidFill>
                <a:schemeClr val="tx1"/>
              </a:solidFill>
              <a:effectLst/>
              <a:latin typeface="Segoe UI" pitchFamily="34" charset="0"/>
              <a:ea typeface="+mn-ea"/>
              <a:cs typeface="+mn-cs"/>
            </a:endParaRPr>
          </a:p>
          <a:p>
            <a:pPr marL="0" lvl="0" indent="0">
              <a:buFont typeface="Arial" pitchFamily="34" charset="0"/>
              <a:buNone/>
            </a:pPr>
            <a:endParaRPr lang="en-US" sz="1200" kern="1200" dirty="0">
              <a:solidFill>
                <a:schemeClr val="tx1"/>
              </a:solidFill>
              <a:effectLst/>
              <a:latin typeface="Segoe UI" pitchFamily="34" charset="0"/>
              <a:ea typeface="+mn-ea"/>
              <a:cs typeface="+mn-cs"/>
            </a:endParaRPr>
          </a:p>
          <a:p>
            <a:pPr marL="171450" lvl="0" indent="-171450">
              <a:buFont typeface="Arial" pitchFamily="34" charset="0"/>
              <a:buChar char="•"/>
            </a:pPr>
            <a:r>
              <a:rPr lang="hu-HU" sz="1200" kern="1200" dirty="0">
                <a:solidFill>
                  <a:schemeClr val="tx1"/>
                </a:solidFill>
                <a:effectLst/>
                <a:latin typeface="Segoe UI" pitchFamily="34" charset="0"/>
                <a:ea typeface="+mn-ea"/>
                <a:cs typeface="+mn-cs"/>
              </a:rPr>
              <a:t>Változatosság </a:t>
            </a:r>
            <a:r>
              <a:rPr lang="en-US" sz="1200" kern="1200" dirty="0">
                <a:solidFill>
                  <a:schemeClr val="tx1"/>
                </a:solidFill>
                <a:effectLst/>
                <a:latin typeface="Segoe UI" pitchFamily="34" charset="0"/>
                <a:ea typeface="+mn-ea"/>
                <a:cs typeface="+mn-cs"/>
              </a:rPr>
              <a:t>= </a:t>
            </a:r>
            <a:r>
              <a:rPr lang="hu-HU" sz="1200" kern="1200" dirty="0">
                <a:solidFill>
                  <a:schemeClr val="tx1"/>
                </a:solidFill>
                <a:effectLst/>
                <a:latin typeface="Segoe UI" pitchFamily="34" charset="0"/>
                <a:ea typeface="+mn-ea"/>
                <a:cs typeface="+mn-cs"/>
              </a:rPr>
              <a:t>Sokféle adat</a:t>
            </a:r>
            <a:r>
              <a:rPr lang="en-US" sz="1200" kern="1200" baseline="0" dirty="0">
                <a:solidFill>
                  <a:schemeClr val="tx1"/>
                </a:solidFill>
                <a:effectLst/>
                <a:latin typeface="Segoe UI" pitchFamily="34" charset="0"/>
                <a:ea typeface="+mn-ea"/>
                <a:cs typeface="+mn-cs"/>
              </a:rPr>
              <a:t>.  </a:t>
            </a:r>
            <a:r>
              <a:rPr lang="en-US" sz="1200" kern="1200" dirty="0">
                <a:solidFill>
                  <a:schemeClr val="tx1"/>
                </a:solidFill>
                <a:effectLst/>
                <a:latin typeface="Segoe UI" pitchFamily="34" charset="0"/>
                <a:ea typeface="+mn-ea"/>
                <a:cs typeface="+mn-cs"/>
              </a:rPr>
              <a:t> </a:t>
            </a:r>
            <a:r>
              <a:rPr lang="hu-HU" sz="1200" kern="1200" dirty="0">
                <a:solidFill>
                  <a:schemeClr val="tx1"/>
                </a:solidFill>
                <a:effectLst/>
                <a:latin typeface="Segoe UI" pitchFamily="34" charset="0"/>
                <a:ea typeface="+mn-ea"/>
                <a:cs typeface="+mn-cs"/>
              </a:rPr>
              <a:t>Változékonyság </a:t>
            </a:r>
            <a:r>
              <a:rPr lang="en-US" sz="1200" kern="1200" baseline="0" dirty="0">
                <a:solidFill>
                  <a:schemeClr val="tx1"/>
                </a:solidFill>
                <a:effectLst/>
                <a:latin typeface="Segoe UI" pitchFamily="34" charset="0"/>
                <a:ea typeface="+mn-ea"/>
                <a:cs typeface="+mn-cs"/>
              </a:rPr>
              <a:t>= </a:t>
            </a:r>
            <a:r>
              <a:rPr lang="hu-HU" sz="1200" kern="1200" baseline="0" dirty="0">
                <a:solidFill>
                  <a:schemeClr val="tx1"/>
                </a:solidFill>
                <a:effectLst/>
                <a:latin typeface="Segoe UI" pitchFamily="34" charset="0"/>
                <a:ea typeface="+mn-ea"/>
                <a:cs typeface="+mn-cs"/>
              </a:rPr>
              <a:t>változik az adat struktúrája</a:t>
            </a:r>
            <a:endParaRPr lang="en-US" sz="1200" kern="1200" dirty="0">
              <a:solidFill>
                <a:schemeClr val="tx1"/>
              </a:solidFill>
              <a:effectLst/>
              <a:latin typeface="Segoe UI" pitchFamily="34" charset="0"/>
              <a:ea typeface="+mn-ea"/>
              <a:cs typeface="+mn-cs"/>
            </a:endParaRPr>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BCC1A05-2D65-4971-B6B4-E191306B3EF6}"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2633703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sz="1600" kern="1200" dirty="0">
                <a:solidFill>
                  <a:schemeClr val="tx1"/>
                </a:solidFill>
                <a:effectLst/>
                <a:latin typeface="Segoe UI" pitchFamily="34" charset="0"/>
                <a:ea typeface="+mn-ea"/>
                <a:cs typeface="+mn-cs"/>
              </a:rPr>
              <a:t>És ahogy finomodnak az</a:t>
            </a:r>
            <a:r>
              <a:rPr lang="hu-HU" sz="1600" kern="1200" baseline="0" dirty="0">
                <a:solidFill>
                  <a:schemeClr val="tx1"/>
                </a:solidFill>
                <a:effectLst/>
                <a:latin typeface="Segoe UI" pitchFamily="34" charset="0"/>
                <a:ea typeface="+mn-ea"/>
                <a:cs typeface="+mn-cs"/>
              </a:rPr>
              <a:t> elemző eszközeink, úgy válnak egyre komplexebbé a kérdések is.</a:t>
            </a:r>
          </a:p>
          <a:p>
            <a:endParaRPr lang="hu-HU" sz="1600" kern="1200" baseline="0" dirty="0">
              <a:solidFill>
                <a:schemeClr val="tx1"/>
              </a:solidFill>
              <a:effectLst/>
              <a:latin typeface="Segoe UI" pitchFamily="34" charset="0"/>
              <a:ea typeface="+mn-ea"/>
              <a:cs typeface="+mn-cs"/>
            </a:endParaRPr>
          </a:p>
          <a:p>
            <a:r>
              <a:rPr lang="hu-HU" sz="1600" kern="1200" dirty="0">
                <a:solidFill>
                  <a:schemeClr val="tx1"/>
                </a:solidFill>
                <a:effectLst/>
                <a:latin typeface="Segoe UI" pitchFamily="34" charset="0"/>
                <a:ea typeface="+mn-ea"/>
                <a:cs typeface="+mn-cs"/>
              </a:rPr>
              <a:t>Az alábbi egy érdekes történet, ahol emberek</a:t>
            </a:r>
            <a:r>
              <a:rPr lang="hu-HU" sz="1600" kern="1200" baseline="0" dirty="0">
                <a:solidFill>
                  <a:schemeClr val="tx1"/>
                </a:solidFill>
                <a:effectLst/>
                <a:latin typeface="Segoe UI" pitchFamily="34" charset="0"/>
                <a:ea typeface="+mn-ea"/>
                <a:cs typeface="+mn-cs"/>
              </a:rPr>
              <a:t> egy csoportja ugyan nem, de a döntéseikből algoritmikusan kialakított eredmény megjósolt egy valószínűtlen kimenetelt.</a:t>
            </a:r>
          </a:p>
          <a:p>
            <a:r>
              <a:rPr lang="en-US" sz="1600" kern="1200" dirty="0">
                <a:solidFill>
                  <a:schemeClr val="tx1"/>
                </a:solidFill>
                <a:effectLst/>
                <a:latin typeface="Segoe UI" pitchFamily="34" charset="0"/>
                <a:ea typeface="+mn-ea"/>
                <a:cs typeface="+mn-cs"/>
              </a:rPr>
              <a:t>https://news.slashdot.org/story/16/05/10/0130206/swarm-ai-correctly-predicts-kentucky-derby-superfecta-turns-20-into-11000</a:t>
            </a:r>
            <a:endParaRPr lang="hu-HU" sz="1600" kern="1200" dirty="0">
              <a:solidFill>
                <a:schemeClr val="tx1"/>
              </a:solidFill>
              <a:effectLst/>
              <a:latin typeface="Segoe UI" pitchFamily="34" charset="0"/>
              <a:ea typeface="+mn-ea"/>
              <a:cs typeface="+mn-cs"/>
            </a:endParaRPr>
          </a:p>
          <a:p>
            <a:endParaRPr lang="hu-HU" sz="1600" kern="1200" dirty="0">
              <a:solidFill>
                <a:schemeClr val="tx1"/>
              </a:solidFill>
              <a:effectLst/>
              <a:latin typeface="Segoe UI" pitchFamily="34" charset="0"/>
              <a:ea typeface="+mn-ea"/>
              <a:cs typeface="+mn-cs"/>
            </a:endParaRPr>
          </a:p>
          <a:p>
            <a:endParaRPr lang="en-US" sz="1600" kern="1200" dirty="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2242311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hu-HU" baseline="0" dirty="0" smtClean="0"/>
              <a:t>Értelemszerűen az ilyen típusú elemzések egyik nagy haszonélvezője a kereskedelem tud lenni. Itt hagyományosan a mindennapi üzem során begyűjtött adatok egy nagy része eleve a lomtárnak készült, s csak egy szűkebb adathalmaz került megtartásra. Ez a szűkebb adathalmaz egyrészt a nyers adatok (naplók, tranzakciós adatok, készletadatok stb.) egy részhalmaza, másrészt az összes nyers adatból képzett különböző számított információ, melyek értékesek lehetnek az üzlet számára. </a:t>
            </a:r>
            <a:r>
              <a:rPr lang="hu-HU" baseline="0" dirty="0" smtClean="0">
                <a:sym typeface="Wingdings" panose="05000000000000000000" pitchFamily="2" charset="2"/>
              </a:rPr>
              <a:t> ezek alkotják az adatvagyont</a:t>
            </a:r>
          </a:p>
          <a:p>
            <a:pPr marL="0" marR="0" indent="0" algn="l" defTabSz="914400" rtl="0" eaLnBrk="1" fontAlgn="auto" latinLnBrk="0" hangingPunct="1">
              <a:lnSpc>
                <a:spcPct val="100000"/>
              </a:lnSpc>
              <a:spcBef>
                <a:spcPts val="0"/>
              </a:spcBef>
              <a:spcAft>
                <a:spcPts val="0"/>
              </a:spcAft>
              <a:buClrTx/>
              <a:buSzTx/>
              <a:buFontTx/>
              <a:buNone/>
              <a:tabLst/>
              <a:defRPr/>
            </a:pPr>
            <a:endParaRPr lang="hu-HU" baseline="0" dirty="0" smtClean="0">
              <a:sym typeface="Wingdings" panose="05000000000000000000"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hu-HU" baseline="0" dirty="0" smtClean="0">
                <a:sym typeface="Wingdings" panose="05000000000000000000" pitchFamily="2" charset="2"/>
              </a:rPr>
              <a:t>Nehéz azonban megmondani, hogy mely adatok lesznek valóban értékesek az üzletnek közép, vagy hosszútávon. Az eldobott adatok ilyen módon mind potenciális elszalasztott üzleti lehetőségeket jelenthetnek.</a:t>
            </a:r>
            <a:endParaRPr lang="hu-HU" baseline="0" dirty="0" smtClean="0"/>
          </a:p>
          <a:p>
            <a:endParaRPr lang="hu-HU" baseline="0" dirty="0" smtClean="0"/>
          </a:p>
          <a:p>
            <a:endParaRPr lang="hu-HU" baseline="0" dirty="0" smtClean="0"/>
          </a:p>
          <a:p>
            <a:r>
              <a:rPr lang="en-US" baseline="0" dirty="0" smtClean="0"/>
              <a:t>http://www.dummies.com/how-to/content/data-warehousing-what-is-a-data-asset.html</a:t>
            </a:r>
            <a:endParaRPr lang="hu-HU" baseline="0" dirty="0" smtClean="0"/>
          </a:p>
          <a:p>
            <a:endParaRPr lang="en-US" baseline="0"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2250259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dirty="0"/>
              <a:t>A mai rendszerek lehetőséget kínálnak már arra, hogy a</a:t>
            </a:r>
            <a:r>
              <a:rPr lang="hu-HU" baseline="0" dirty="0"/>
              <a:t> beérkező információk minden kis részletét hosszútávon tároljuk, megvizsgáljuk, kiértékeljük, s a kinyert következtetéseinket visszavezessük üzleti döntéseinkbe (pl. milyen termékeket ajánlunk adott típusú vásárlónak)</a:t>
            </a: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248292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Master" Target="../slideMasters/slideMaster1.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ormál">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a:t>Mintacím szerkesztése</a:t>
            </a:r>
          </a:p>
        </p:txBody>
      </p:sp>
      <p:sp>
        <p:nvSpPr>
          <p:cNvPr id="4" name="Tartalom helye 3"/>
          <p:cNvSpPr>
            <a:spLocks noGrp="1"/>
          </p:cNvSpPr>
          <p:nvPr>
            <p:ph sz="quarter" idx="10"/>
          </p:nvPr>
        </p:nvSpPr>
        <p:spPr>
          <a:xfrm>
            <a:off x="269241" y="1416424"/>
            <a:ext cx="11655840" cy="5271714"/>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Tree>
    <p:extLst>
      <p:ext uri="{BB962C8B-B14F-4D97-AF65-F5344CB8AC3E}">
        <p14:creationId xmlns:p14="http://schemas.microsoft.com/office/powerpoint/2010/main" val="24762457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ék cím">
    <p:spTree>
      <p:nvGrpSpPr>
        <p:cNvPr id="1" name=""/>
        <p:cNvGrpSpPr/>
        <p:nvPr/>
      </p:nvGrpSpPr>
      <p:grpSpPr>
        <a:xfrm>
          <a:off x="0" y="0"/>
          <a:ext cx="0" cy="0"/>
          <a:chOff x="0" y="0"/>
          <a:chExt cx="0" cy="0"/>
        </a:xfrm>
      </p:grpSpPr>
      <p:sp>
        <p:nvSpPr>
          <p:cNvPr id="3" name="Rectangle 16"/>
          <p:cNvSpPr/>
          <p:nvPr userDrawn="1"/>
        </p:nvSpPr>
        <p:spPr>
          <a:xfrm>
            <a:off x="3170" y="487"/>
            <a:ext cx="12191999" cy="889199"/>
          </a:xfrm>
          <a:prstGeom prst="rect">
            <a:avLst/>
          </a:prstGeom>
          <a:solidFill>
            <a:srgbClr val="0078E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1" tIns="137141" rIns="137141" bIns="137141" rtlCol="0" anchor="b"/>
          <a:lstStyle/>
          <a:p>
            <a:pPr defTabSz="685646">
              <a:spcBef>
                <a:spcPts val="224"/>
              </a:spcBef>
              <a:defRPr/>
            </a:pPr>
            <a:endParaRPr lang="en-US" sz="600" kern="0" dirty="0">
              <a:solidFill>
                <a:sysClr val="windowText" lastClr="000000"/>
              </a:solidFill>
              <a:latin typeface="Segoe UI Light" panose="020B0502040204020203" pitchFamily="34" charset="0"/>
              <a:ea typeface="Segoe UI" panose="020B0502040204020203" pitchFamily="34" charset="0"/>
              <a:cs typeface="Segoe UI" panose="020B0502040204020203" pitchFamily="34" charset="0"/>
            </a:endParaRPr>
          </a:p>
        </p:txBody>
      </p:sp>
      <p:sp>
        <p:nvSpPr>
          <p:cNvPr id="2" name="Cím 1"/>
          <p:cNvSpPr>
            <a:spLocks noGrp="1"/>
          </p:cNvSpPr>
          <p:nvPr>
            <p:ph type="title"/>
          </p:nvPr>
        </p:nvSpPr>
        <p:spPr>
          <a:xfrm>
            <a:off x="633044" y="128739"/>
            <a:ext cx="10758257" cy="683947"/>
          </a:xfrm>
        </p:spPr>
        <p:txBody>
          <a:bodyPr/>
          <a:lstStyle>
            <a:lvl1pPr>
              <a:defRPr>
                <a:solidFill>
                  <a:schemeClr val="bg1"/>
                </a:solidFill>
              </a:defRPr>
            </a:lvl1pPr>
          </a:lstStyle>
          <a:p>
            <a:r>
              <a:rPr lang="hu-HU" dirty="0"/>
              <a:t>Mintacím szerkesztése</a:t>
            </a:r>
          </a:p>
        </p:txBody>
      </p:sp>
      <p:grpSp>
        <p:nvGrpSpPr>
          <p:cNvPr id="10" name="Group 230"/>
          <p:cNvGrpSpPr/>
          <p:nvPr userDrawn="1"/>
        </p:nvGrpSpPr>
        <p:grpSpPr bwMode="auto">
          <a:xfrm>
            <a:off x="11277731" y="178167"/>
            <a:ext cx="882298" cy="550952"/>
            <a:chOff x="10085391" y="7151688"/>
            <a:chExt cx="4700584" cy="2663825"/>
          </a:xfrm>
        </p:grpSpPr>
        <p:sp>
          <p:nvSpPr>
            <p:cNvPr id="14" name="Freeform 8"/>
            <p:cNvSpPr>
              <a:spLocks/>
            </p:cNvSpPr>
            <p:nvPr userDrawn="1"/>
          </p:nvSpPr>
          <p:spPr bwMode="auto">
            <a:xfrm>
              <a:off x="10085391" y="7580311"/>
              <a:ext cx="2109786" cy="2235202"/>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5"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5"/>
            <p:cNvSpPr>
              <a:spLocks noEditPoints="1"/>
            </p:cNvSpPr>
            <p:nvPr userDrawn="1"/>
          </p:nvSpPr>
          <p:spPr bwMode="auto">
            <a:xfrm>
              <a:off x="11945037" y="8018899"/>
              <a:ext cx="776288" cy="774699"/>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6"/>
            <p:cNvSpPr>
              <a:spLocks noEditPoints="1"/>
            </p:cNvSpPr>
            <p:nvPr userDrawn="1"/>
          </p:nvSpPr>
          <p:spPr bwMode="auto">
            <a:xfrm>
              <a:off x="11220428" y="8556826"/>
              <a:ext cx="1060449" cy="1062040"/>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3" name="Freeform 7"/>
            <p:cNvSpPr>
              <a:spLocks noEditPoints="1"/>
            </p:cNvSpPr>
            <p:nvPr userDrawn="1"/>
          </p:nvSpPr>
          <p:spPr bwMode="auto">
            <a:xfrm>
              <a:off x="12468065" y="8253012"/>
              <a:ext cx="1547813" cy="1550989"/>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Tree>
    <p:extLst>
      <p:ext uri="{BB962C8B-B14F-4D97-AF65-F5344CB8AC3E}">
        <p14:creationId xmlns:p14="http://schemas.microsoft.com/office/powerpoint/2010/main" val="34089049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iemelt állítás">
    <p:spTree>
      <p:nvGrpSpPr>
        <p:cNvPr id="1" name=""/>
        <p:cNvGrpSpPr/>
        <p:nvPr/>
      </p:nvGrpSpPr>
      <p:grpSpPr>
        <a:xfrm>
          <a:off x="0" y="0"/>
          <a:ext cx="0" cy="0"/>
          <a:chOff x="0" y="0"/>
          <a:chExt cx="0" cy="0"/>
        </a:xfrm>
      </p:grpSpPr>
      <p:sp>
        <p:nvSpPr>
          <p:cNvPr id="5" name="White Background"/>
          <p:cNvSpPr/>
          <p:nvPr userDrawn="1"/>
        </p:nvSpPr>
        <p:spPr bwMode="auto">
          <a:xfrm>
            <a:off x="1"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solidFill>
                  <a:schemeClr val="bg1"/>
                </a:solidFill>
              </a:defRPr>
            </a:lvl1pPr>
          </a:lstStyle>
          <a:p>
            <a:pPr algn="ctr"/>
            <a:r>
              <a:rPr lang="en-US" sz="7998" dirty="0"/>
              <a:t>Statement</a:t>
            </a:r>
          </a:p>
        </p:txBody>
      </p:sp>
    </p:spTree>
    <p:extLst>
      <p:ext uri="{BB962C8B-B14F-4D97-AF65-F5344CB8AC3E}">
        <p14:creationId xmlns:p14="http://schemas.microsoft.com/office/powerpoint/2010/main" val="160435706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déze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733383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9" name="Tartalom helye 7"/>
          <p:cNvSpPr>
            <a:spLocks noGrp="1"/>
          </p:cNvSpPr>
          <p:nvPr>
            <p:ph sz="quarter" idx="11"/>
          </p:nvPr>
        </p:nvSpPr>
        <p:spPr>
          <a:xfrm>
            <a:off x="3231035"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0" name="Tartalom helye 7"/>
          <p:cNvSpPr>
            <a:spLocks noGrp="1"/>
          </p:cNvSpPr>
          <p:nvPr>
            <p:ph sz="quarter" idx="12"/>
          </p:nvPr>
        </p:nvSpPr>
        <p:spPr>
          <a:xfrm>
            <a:off x="6196010" y="2987428"/>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1" name="Tartalom helye 7"/>
          <p:cNvSpPr>
            <a:spLocks noGrp="1"/>
          </p:cNvSpPr>
          <p:nvPr>
            <p:ph sz="quarter" idx="13"/>
          </p:nvPr>
        </p:nvSpPr>
        <p:spPr>
          <a:xfrm>
            <a:off x="9160985" y="2987427"/>
            <a:ext cx="2735718" cy="2724051"/>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3" name="Szöveg helye 12"/>
          <p:cNvSpPr>
            <a:spLocks noGrp="1"/>
          </p:cNvSpPr>
          <p:nvPr>
            <p:ph type="body" sz="quarter" idx="14" hasCustomPrompt="1"/>
          </p:nvPr>
        </p:nvSpPr>
        <p:spPr>
          <a:xfrm>
            <a:off x="266700" y="1557338"/>
            <a:ext cx="11658600" cy="727700"/>
          </a:xfrm>
        </p:spPr>
        <p:txBody>
          <a:bodyPr/>
          <a:lstStyle>
            <a:lvl1pPr marL="0" indent="0">
              <a:buNone/>
              <a:defRPr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Tree>
    <p:extLst>
      <p:ext uri="{BB962C8B-B14F-4D97-AF65-F5344CB8AC3E}">
        <p14:creationId xmlns:p14="http://schemas.microsoft.com/office/powerpoint/2010/main" val="32057480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kiemelt elem">
    <p:spTree>
      <p:nvGrpSpPr>
        <p:cNvPr id="1" name=""/>
        <p:cNvGrpSpPr/>
        <p:nvPr/>
      </p:nvGrpSpPr>
      <p:grpSpPr>
        <a:xfrm>
          <a:off x="0" y="0"/>
          <a:ext cx="0" cy="0"/>
          <a:chOff x="0" y="0"/>
          <a:chExt cx="0" cy="0"/>
        </a:xfrm>
      </p:grpSpPr>
      <p:sp>
        <p:nvSpPr>
          <p:cNvPr id="8" name="Tartalom helye 7"/>
          <p:cNvSpPr>
            <a:spLocks noGrp="1"/>
          </p:cNvSpPr>
          <p:nvPr>
            <p:ph sz="quarter" idx="10"/>
          </p:nvPr>
        </p:nvSpPr>
        <p:spPr>
          <a:xfrm>
            <a:off x="266060" y="2483767"/>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2" name="Cím 1"/>
          <p:cNvSpPr>
            <a:spLocks noGrp="1"/>
          </p:cNvSpPr>
          <p:nvPr>
            <p:ph type="title"/>
          </p:nvPr>
        </p:nvSpPr>
        <p:spPr/>
        <p:txBody>
          <a:bodyPr/>
          <a:lstStyle/>
          <a:p>
            <a:r>
              <a:rPr lang="hu-HU" dirty="0"/>
              <a:t>Mintacím szerkesztése</a:t>
            </a:r>
          </a:p>
        </p:txBody>
      </p:sp>
      <p:sp>
        <p:nvSpPr>
          <p:cNvPr id="13" name="Szöveg helye 12"/>
          <p:cNvSpPr>
            <a:spLocks noGrp="1"/>
          </p:cNvSpPr>
          <p:nvPr>
            <p:ph type="body" sz="quarter" idx="14" hasCustomPrompt="1"/>
          </p:nvPr>
        </p:nvSpPr>
        <p:spPr>
          <a:xfrm>
            <a:off x="266700" y="1426709"/>
            <a:ext cx="11658600" cy="627864"/>
          </a:xfrm>
        </p:spPr>
        <p:txBody>
          <a:bodyPr/>
          <a:lstStyle>
            <a:lvl1pPr marL="0" indent="0">
              <a:buNone/>
              <a:defRPr sz="3200" baseline="0">
                <a:solidFill>
                  <a:schemeClr val="accent1"/>
                </a:solidFill>
              </a:defRPr>
            </a:lvl1pPr>
            <a:lvl2pPr marL="336145" indent="0">
              <a:buNone/>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hu-HU" dirty="0"/>
              <a:t>Mintaszöveg szerkesztése Negyedik szint</a:t>
            </a:r>
          </a:p>
        </p:txBody>
      </p:sp>
      <p:sp>
        <p:nvSpPr>
          <p:cNvPr id="14" name="Tartalom helye 7"/>
          <p:cNvSpPr>
            <a:spLocks noGrp="1"/>
          </p:cNvSpPr>
          <p:nvPr>
            <p:ph sz="quarter" idx="15"/>
          </p:nvPr>
        </p:nvSpPr>
        <p:spPr>
          <a:xfrm>
            <a:off x="4223652" y="248376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
        <p:nvSpPr>
          <p:cNvPr id="15" name="Tartalom helye 7"/>
          <p:cNvSpPr>
            <a:spLocks noGrp="1"/>
          </p:cNvSpPr>
          <p:nvPr>
            <p:ph sz="quarter" idx="16"/>
          </p:nvPr>
        </p:nvSpPr>
        <p:spPr>
          <a:xfrm>
            <a:off x="8181244" y="2483025"/>
            <a:ext cx="3744696" cy="3820564"/>
          </a:xfrm>
          <a:solidFill>
            <a:schemeClr val="tx1"/>
          </a:solidFill>
        </p:spPr>
        <p:txBody>
          <a:bodyPr/>
          <a:lstStyle>
            <a:lvl1pPr marL="0" indent="0">
              <a:buNone/>
              <a:defRPr sz="3200">
                <a:solidFill>
                  <a:schemeClr val="bg1"/>
                </a:solidFill>
              </a:defRPr>
            </a:lvl1pPr>
            <a:lvl2pPr>
              <a:defRPr sz="1800"/>
            </a:lvl2pPr>
            <a:lvl3pPr>
              <a:defRPr sz="1600"/>
            </a:lvl3pPr>
            <a:lvl4pPr>
              <a:defRPr sz="1400"/>
            </a:lvl4pPr>
            <a:lvl5pPr>
              <a:defRPr sz="1400"/>
            </a:lvl5pPr>
          </a:lstStyle>
          <a:p>
            <a:pPr lvl="0"/>
            <a:r>
              <a:rPr lang="hu-HU" dirty="0"/>
              <a:t>Minta</a:t>
            </a:r>
          </a:p>
        </p:txBody>
      </p:sp>
    </p:spTree>
    <p:extLst>
      <p:ext uri="{BB962C8B-B14F-4D97-AF65-F5344CB8AC3E}">
        <p14:creationId xmlns:p14="http://schemas.microsoft.com/office/powerpoint/2010/main" val="19203627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kiemelt elem (színes)">
    <p:spTree>
      <p:nvGrpSpPr>
        <p:cNvPr id="1" name=""/>
        <p:cNvGrpSpPr/>
        <p:nvPr/>
      </p:nvGrpSpPr>
      <p:grpSpPr>
        <a:xfrm>
          <a:off x="0" y="0"/>
          <a:ext cx="0" cy="0"/>
          <a:chOff x="0" y="0"/>
          <a:chExt cx="0" cy="0"/>
        </a:xfrm>
      </p:grpSpPr>
      <p:sp>
        <p:nvSpPr>
          <p:cNvPr id="9" name="Rectangle 57"/>
          <p:cNvSpPr/>
          <p:nvPr userDrawn="1"/>
        </p:nvSpPr>
        <p:spPr bwMode="auto">
          <a:xfrm>
            <a:off x="4339048" y="1439668"/>
            <a:ext cx="3760786" cy="4971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lvl="0" defTabSz="914102" fontAlgn="base">
              <a:spcBef>
                <a:spcPct val="0"/>
              </a:spcBef>
              <a:spcAft>
                <a:spcPts val="600"/>
              </a:spcAft>
            </a:pPr>
            <a:endParaRPr lang="en-US" sz="2000" dirty="0">
              <a:solidFill>
                <a:schemeClr val="bg1">
                  <a:lumMod val="95000"/>
                </a:schemeClr>
              </a:solidFill>
            </a:endParaRPr>
          </a:p>
        </p:txBody>
      </p:sp>
      <p:sp>
        <p:nvSpPr>
          <p:cNvPr id="7" name="Rectangle 5"/>
          <p:cNvSpPr/>
          <p:nvPr userDrawn="1"/>
        </p:nvSpPr>
        <p:spPr bwMode="auto">
          <a:xfrm>
            <a:off x="459607" y="1439668"/>
            <a:ext cx="3760786" cy="497189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4" name="Tartalom helye 3"/>
          <p:cNvSpPr>
            <a:spLocks noGrp="1"/>
          </p:cNvSpPr>
          <p:nvPr>
            <p:ph sz="quarter" idx="10" hasCustomPrompt="1"/>
          </p:nvPr>
        </p:nvSpPr>
        <p:spPr>
          <a:xfrm>
            <a:off x="680671" y="3585451"/>
            <a:ext cx="3378864" cy="2034403"/>
          </a:xfrm>
        </p:spPr>
        <p:txBody>
          <a:bodyPr/>
          <a:lstStyle>
            <a:lvl1pPr marL="0" indent="0">
              <a:buNone/>
              <a:defRPr sz="4000">
                <a:solidFill>
                  <a:schemeClr val="bg1"/>
                </a:solidFill>
              </a:defRPr>
            </a:lvl1pPr>
          </a:lstStyle>
          <a:p>
            <a:pPr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DX Azure Team</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Envisioning</a:t>
            </a:r>
            <a:r>
              <a:rPr lang="en-US" sz="2000" dirty="0">
                <a:solidFill>
                  <a:schemeClr val="bg1">
                    <a:lumMod val="95000"/>
                  </a:schemeClr>
                </a:solidFill>
                <a:latin typeface="+mj-lt"/>
                <a:ea typeface="Segoe UI" pitchFamily="34" charset="0"/>
                <a:cs typeface="Segoe UI" pitchFamily="34" charset="0"/>
              </a:rPr>
              <a:t> </a:t>
            </a:r>
            <a:r>
              <a:rPr lang="en-US" sz="2000" dirty="0">
                <a:solidFill>
                  <a:schemeClr val="bg1">
                    <a:lumMod val="95000"/>
                  </a:schemeClr>
                </a:solidFill>
              </a:rPr>
              <a:t>Sessions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Architecture &amp; Design</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POCs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Partner Investments</a:t>
            </a:r>
          </a:p>
          <a:p>
            <a:pPr marL="225425" indent="-225425" defTabSz="914102" fontAlgn="base">
              <a:spcBef>
                <a:spcPct val="0"/>
              </a:spcBef>
              <a:spcAft>
                <a:spcPct val="0"/>
              </a:spcAft>
              <a:buFont typeface="Wingdings" panose="05000000000000000000" pitchFamily="2" charset="2"/>
              <a:buChar char="§"/>
            </a:pPr>
            <a:r>
              <a:rPr lang="en-US" sz="2000" dirty="0">
                <a:solidFill>
                  <a:schemeClr val="bg1">
                    <a:lumMod val="95000"/>
                  </a:schemeClr>
                </a:solidFill>
              </a:rPr>
              <a:t>Go to Market Support</a:t>
            </a:r>
          </a:p>
        </p:txBody>
      </p:sp>
      <p:sp>
        <p:nvSpPr>
          <p:cNvPr id="2" name="Cím 1"/>
          <p:cNvSpPr>
            <a:spLocks noGrp="1"/>
          </p:cNvSpPr>
          <p:nvPr>
            <p:ph type="title"/>
          </p:nvPr>
        </p:nvSpPr>
        <p:spPr/>
        <p:txBody>
          <a:bodyPr/>
          <a:lstStyle/>
          <a:p>
            <a:r>
              <a:rPr lang="hu-HU" dirty="0"/>
              <a:t>Mintacím szerkesztése</a:t>
            </a:r>
          </a:p>
        </p:txBody>
      </p:sp>
      <p:sp>
        <p:nvSpPr>
          <p:cNvPr id="10" name="Rectangle 58"/>
          <p:cNvSpPr/>
          <p:nvPr userDrawn="1"/>
        </p:nvSpPr>
        <p:spPr bwMode="auto">
          <a:xfrm>
            <a:off x="8218489" y="1439668"/>
            <a:ext cx="3760786" cy="49718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194560" rIns="365760" bIns="365760" numCol="1" spcCol="0" rtlCol="0" fromWordArt="0" anchor="t" anchorCtr="0" forceAA="0" compatLnSpc="1">
            <a:prstTxWarp prst="textNoShape">
              <a:avLst/>
            </a:prstTxWarp>
            <a:noAutofit/>
          </a:bodyPr>
          <a:lstStyle/>
          <a:p>
            <a:pPr defTabSz="914102" fontAlgn="base">
              <a:spcBef>
                <a:spcPct val="0"/>
              </a:spcBef>
              <a:spcAft>
                <a:spcPts val="600"/>
              </a:spcAft>
            </a:pPr>
            <a:endParaRPr lang="en-US" sz="2000" dirty="0">
              <a:solidFill>
                <a:schemeClr val="bg1">
                  <a:lumMod val="95000"/>
                </a:schemeClr>
              </a:solidFill>
            </a:endParaRPr>
          </a:p>
        </p:txBody>
      </p:sp>
      <p:sp>
        <p:nvSpPr>
          <p:cNvPr id="12" name="Tartalom helye 3"/>
          <p:cNvSpPr>
            <a:spLocks noGrp="1"/>
          </p:cNvSpPr>
          <p:nvPr>
            <p:ph sz="quarter" idx="11" hasCustomPrompt="1"/>
          </p:nvPr>
        </p:nvSpPr>
        <p:spPr>
          <a:xfrm>
            <a:off x="4530009"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
        <p:nvSpPr>
          <p:cNvPr id="16" name="Tartalom helye 3"/>
          <p:cNvSpPr>
            <a:spLocks noGrp="1"/>
          </p:cNvSpPr>
          <p:nvPr>
            <p:ph sz="quarter" idx="12" hasCustomPrompt="1"/>
          </p:nvPr>
        </p:nvSpPr>
        <p:spPr>
          <a:xfrm>
            <a:off x="8409450" y="3585450"/>
            <a:ext cx="3378864" cy="1203406"/>
          </a:xfrm>
        </p:spPr>
        <p:txBody>
          <a:bodyPr/>
          <a:lstStyle>
            <a:lvl1pPr marL="0" indent="0">
              <a:buNone/>
              <a:defRPr sz="2800">
                <a:solidFill>
                  <a:schemeClr val="bg1"/>
                </a:solidFill>
              </a:defRPr>
            </a:lvl1pPr>
          </a:lstStyle>
          <a:p>
            <a:pPr lvl="0" defTabSz="914102" fontAlgn="base">
              <a:spcBef>
                <a:spcPct val="0"/>
              </a:spcBef>
              <a:spcAft>
                <a:spcPts val="600"/>
              </a:spcAft>
            </a:pPr>
            <a:r>
              <a:rPr lang="en-US" sz="2800" dirty="0">
                <a:solidFill>
                  <a:schemeClr val="bg1">
                    <a:lumMod val="95000"/>
                  </a:schemeClr>
                </a:solidFill>
                <a:latin typeface="+mj-lt"/>
                <a:ea typeface="Segoe UI" pitchFamily="34" charset="0"/>
                <a:cs typeface="Segoe UI" pitchFamily="34" charset="0"/>
              </a:rPr>
              <a:t>Cloud ISVs</a:t>
            </a:r>
          </a:p>
          <a:p>
            <a:pPr lvl="0" fontAlgn="base">
              <a:spcBef>
                <a:spcPct val="0"/>
              </a:spcBef>
              <a:spcAft>
                <a:spcPct val="0"/>
              </a:spcAft>
            </a:pPr>
            <a:r>
              <a:rPr lang="en-US" sz="2000" dirty="0">
                <a:solidFill>
                  <a:schemeClr val="bg1">
                    <a:lumMod val="95000"/>
                  </a:schemeClr>
                </a:solidFill>
              </a:rPr>
              <a:t>Looking to build and grow business through the Cloud</a:t>
            </a:r>
          </a:p>
        </p:txBody>
      </p:sp>
    </p:spTree>
    <p:extLst>
      <p:ext uri="{BB962C8B-B14F-4D97-AF65-F5344CB8AC3E}">
        <p14:creationId xmlns:p14="http://schemas.microsoft.com/office/powerpoint/2010/main" val="182796261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rapéz kép + szöveg">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3" y="2980724"/>
            <a:ext cx="7171402" cy="896552"/>
          </a:xfrm>
        </p:spPr>
        <p:txBody>
          <a:bodyPr vert="horz" wrap="square" lIns="182880" tIns="146304" rIns="182880" bIns="146304" rtlCol="0" anchor="ctr">
            <a:noAutofit/>
          </a:bodyPr>
          <a:lstStyle>
            <a:lvl1pPr>
              <a:defRPr lang="en-US" sz="3528"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40"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5"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149707247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péz képek (folyamat)">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8"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8"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609041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Üres">
    <p:spTree>
      <p:nvGrpSpPr>
        <p:cNvPr id="1" name=""/>
        <p:cNvGrpSpPr/>
        <p:nvPr/>
      </p:nvGrpSpPr>
      <p:grpSpPr>
        <a:xfrm>
          <a:off x="0" y="0"/>
          <a:ext cx="0" cy="0"/>
          <a:chOff x="0" y="0"/>
          <a:chExt cx="0" cy="0"/>
        </a:xfrm>
      </p:grpSpPr>
      <p:sp>
        <p:nvSpPr>
          <p:cNvPr id="2" name="Téglalap 1"/>
          <p:cNvSpPr/>
          <p:nvPr userDrawn="1"/>
        </p:nvSpPr>
        <p:spPr bwMode="auto">
          <a:xfrm>
            <a:off x="10610335" y="222422"/>
            <a:ext cx="1276865" cy="75788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52086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ejezetcím (főcímmel)">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727700"/>
          </a:xfrm>
          <a:prstGeom prst="rect">
            <a:avLst/>
          </a:prstGeom>
        </p:spPr>
        <p:txBody>
          <a:bodyPr/>
          <a:lstStyle>
            <a:lvl1pPr marL="0" indent="0">
              <a:buNone/>
              <a:defRPr>
                <a:solidFill>
                  <a:schemeClr val="bg1"/>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alcím</a:t>
            </a:r>
            <a:endParaRPr lang="en-US" dirty="0"/>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Subhead"/>
          <p:cNvSpPr>
            <a:spLocks noGrp="1"/>
          </p:cNvSpPr>
          <p:nvPr>
            <p:ph type="body" sz="quarter" idx="13" hasCustomPrompt="1"/>
          </p:nvPr>
        </p:nvSpPr>
        <p:spPr>
          <a:xfrm>
            <a:off x="274711" y="930350"/>
            <a:ext cx="9841353" cy="849463"/>
          </a:xfrm>
          <a:prstGeom prst="rect">
            <a:avLst/>
          </a:prstGeom>
        </p:spPr>
        <p:txBody>
          <a:bodyPr/>
          <a:lstStyle>
            <a:lvl1pPr marL="0" indent="0">
              <a:buNone/>
              <a:defRPr sz="4800">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hu-HU" dirty="0"/>
              <a:t>Főcím</a:t>
            </a:r>
            <a:endParaRPr lang="en-US" dirty="0"/>
          </a:p>
        </p:txBody>
      </p:sp>
    </p:spTree>
    <p:extLst>
      <p:ext uri="{BB962C8B-B14F-4D97-AF65-F5344CB8AC3E}">
        <p14:creationId xmlns:p14="http://schemas.microsoft.com/office/powerpoint/2010/main" val="9326269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hasá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395363"/>
            <a:ext cx="5378548" cy="5193695"/>
          </a:xfrm>
        </p:spPr>
        <p:txBody>
          <a:bodyPr wrap="square">
            <a:normAutofit/>
          </a:bodyPr>
          <a:lstStyle>
            <a:lvl1pPr marL="0" indent="0">
              <a:spcBef>
                <a:spcPts val="6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spcBef>
                <a:spcPts val="600"/>
              </a:spcBef>
              <a:buNone/>
              <a:defRPr sz="1961"/>
            </a:lvl2pPr>
            <a:lvl3pPr marL="227209" indent="0">
              <a:spcBef>
                <a:spcPts val="600"/>
              </a:spcBef>
              <a:buNone/>
              <a:tabLst/>
              <a:defRPr sz="1961"/>
            </a:lvl3pPr>
            <a:lvl4pPr marL="451306" indent="0">
              <a:spcBef>
                <a:spcPts val="600"/>
              </a:spcBef>
              <a:buNone/>
              <a:defRPr/>
            </a:lvl4pPr>
            <a:lvl5pPr marL="67229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625280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jezetcím (szürk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6858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jezetcím (világoské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2559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jezetcím (ké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hu-HU" dirty="0"/>
              <a:t>Fejezetcím</a:t>
            </a:r>
            <a:endParaRPr lang="en-US" dirty="0"/>
          </a:p>
        </p:txBody>
      </p:sp>
    </p:spTree>
    <p:extLst>
      <p:ext uri="{BB962C8B-B14F-4D97-AF65-F5344CB8AC3E}">
        <p14:creationId xmlns:p14="http://schemas.microsoft.com/office/powerpoint/2010/main" val="3518011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jezetcím (sötétkék)">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99109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4"/>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4" y="6372547"/>
            <a:ext cx="1682359" cy="195501"/>
          </a:xfrm>
          <a:prstGeom prst="rect">
            <a:avLst/>
          </a:prstGeom>
        </p:spPr>
      </p:pic>
      <p:graphicFrame>
        <p:nvGraphicFramePr>
          <p:cNvPr id="6" name="Object 5"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116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35826863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sz="5400"/>
            </a:lvl1pPr>
          </a:lstStyle>
          <a:p>
            <a:r>
              <a:rPr lang="en-US"/>
              <a:t>Click to edit Master title style</a:t>
            </a:r>
            <a:endParaRPr lang="en-US" dirty="0"/>
          </a:p>
        </p:txBody>
      </p:sp>
      <p:graphicFrame>
        <p:nvGraphicFramePr>
          <p:cNvPr id="4" name="Object 3" hidden="1"/>
          <p:cNvGraphicFramePr>
            <a:graphicFrameLocks noChangeAspect="1"/>
          </p:cNvGraphicFramePr>
          <p:nvPr userDrawn="1">
            <p:custDataLst>
              <p:tags r:id="rId2"/>
            </p:custDataLst>
            <p:extLst/>
          </p:nvPr>
        </p:nvGraphicFramePr>
        <p:xfrm>
          <a:off x="0" y="0"/>
          <a:ext cx="158791" cy="158750"/>
        </p:xfrm>
        <a:graphic>
          <a:graphicData uri="http://schemas.openxmlformats.org/presentationml/2006/ole">
            <mc:AlternateContent xmlns:mc="http://schemas.openxmlformats.org/markup-compatibility/2006">
              <mc:Choice xmlns:v="urn:schemas-microsoft-com:vml" Requires="v">
                <p:oleObj spid="_x0000_s218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91" cy="158750"/>
                      </a:xfrm>
                      <a:prstGeom prst="rect">
                        <a:avLst/>
                      </a:prstGeom>
                    </p:spPr>
                  </p:pic>
                </p:oleObj>
              </mc:Fallback>
            </mc:AlternateContent>
          </a:graphicData>
        </a:graphic>
      </p:graphicFrame>
    </p:spTree>
    <p:extLst>
      <p:ext uri="{BB962C8B-B14F-4D97-AF65-F5344CB8AC3E}">
        <p14:creationId xmlns:p14="http://schemas.microsoft.com/office/powerpoint/2010/main" val="3304949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228600" y="6553201"/>
            <a:ext cx="11201400" cy="304801"/>
          </a:xfrm>
          <a:prstGeom prst="rect">
            <a:avLst/>
          </a:prstGeom>
        </p:spPr>
        <p:txBody>
          <a:bodyPr/>
          <a:lstStyle/>
          <a:p>
            <a:pPr defTabSz="1087869"/>
            <a:endParaRPr lang="en-US" dirty="0">
              <a:solidFill>
                <a:srgbClr val="505050"/>
              </a:solidFill>
            </a:endParaRPr>
          </a:p>
        </p:txBody>
      </p:sp>
      <p:sp>
        <p:nvSpPr>
          <p:cNvPr id="4" name="Slide Number Placeholder 3"/>
          <p:cNvSpPr>
            <a:spLocks noGrp="1"/>
          </p:cNvSpPr>
          <p:nvPr>
            <p:ph type="sldNum" sz="quarter" idx="11"/>
          </p:nvPr>
        </p:nvSpPr>
        <p:spPr>
          <a:xfrm>
            <a:off x="11430003" y="6553201"/>
            <a:ext cx="761999" cy="304801"/>
          </a:xfrm>
          <a:prstGeom prst="rect">
            <a:avLst/>
          </a:prstGeom>
        </p:spPr>
        <p:txBody>
          <a:body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Tree>
    <p:extLst>
      <p:ext uri="{BB962C8B-B14F-4D97-AF65-F5344CB8AC3E}">
        <p14:creationId xmlns:p14="http://schemas.microsoft.com/office/powerpoint/2010/main" val="3036461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793810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676572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6011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hasábos felsorolás">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1385888"/>
            <a:ext cx="5739653"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1385888"/>
            <a:ext cx="5503396" cy="5292725"/>
          </a:xfrm>
        </p:spPr>
        <p:txBody>
          <a:bodyPr/>
          <a:lstStyle>
            <a:lvl1pPr>
              <a:defRPr>
                <a:solidFill>
                  <a:schemeClr val="tx1"/>
                </a:solidFill>
              </a:defRPr>
            </a:lvl1pPr>
          </a:lstStyle>
          <a:p>
            <a:pPr lvl="0"/>
            <a:r>
              <a:rPr lang="hu-HU" dirty="0"/>
              <a:t>Mintaszöveg </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112475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330"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94050109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0" rtl="0" eaLnBrk="1" latinLnBrk="0" hangingPunct="1">
              <a:lnSpc>
                <a:spcPct val="90000"/>
              </a:lnSpc>
              <a:spcBef>
                <a:spcPct val="0"/>
              </a:spcBef>
              <a:buNone/>
              <a:defRPr lang="en-US" sz="6598"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l="9512" t="25973" r="10099" b="24345"/>
          <a:stretch/>
        </p:blipFill>
        <p:spPr>
          <a:xfrm>
            <a:off x="10600919" y="584201"/>
            <a:ext cx="1185605" cy="269455"/>
          </a:xfrm>
          <a:prstGeom prst="rect">
            <a:avLst/>
          </a:prstGeom>
        </p:spPr>
      </p:pic>
    </p:spTree>
    <p:extLst>
      <p:ext uri="{BB962C8B-B14F-4D97-AF65-F5344CB8AC3E}">
        <p14:creationId xmlns:p14="http://schemas.microsoft.com/office/powerpoint/2010/main" val="1023661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5703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ím 1">
    <p:bg>
      <p:bgPr>
        <a:solidFill>
          <a:srgbClr val="0078D7"/>
        </a:solidFill>
        <a:effectLst/>
      </p:bgPr>
    </p:bg>
    <p:spTree>
      <p:nvGrpSpPr>
        <p:cNvPr id="1" name=""/>
        <p:cNvGrpSpPr/>
        <p:nvPr/>
      </p:nvGrpSpPr>
      <p:grpSpPr>
        <a:xfrm>
          <a:off x="0" y="0"/>
          <a:ext cx="0" cy="0"/>
          <a:chOff x="0" y="0"/>
          <a:chExt cx="0" cy="0"/>
        </a:xfrm>
      </p:grpSpPr>
      <p:sp>
        <p:nvSpPr>
          <p:cNvPr id="26" name="Szöveg helye 7"/>
          <p:cNvSpPr>
            <a:spLocks noGrp="1"/>
          </p:cNvSpPr>
          <p:nvPr>
            <p:ph type="body" sz="quarter" idx="16" hasCustomPrompt="1"/>
          </p:nvPr>
        </p:nvSpPr>
        <p:spPr>
          <a:xfrm>
            <a:off x="348295" y="3937114"/>
            <a:ext cx="5032626" cy="536915"/>
          </a:xfrm>
        </p:spPr>
        <p:txBody>
          <a:bodyPr>
            <a:normAutofit/>
          </a:bodyPr>
          <a:lstStyle>
            <a:lvl1pPr marL="0" indent="0">
              <a:buNone/>
              <a:defRPr sz="3140">
                <a:solidFill>
                  <a:schemeClr val="tx1"/>
                </a:solidFill>
                <a:latin typeface="+mn-lt"/>
              </a:defRPr>
            </a:lvl1pPr>
          </a:lstStyle>
          <a:p>
            <a:pPr lvl="0"/>
            <a:r>
              <a:rPr lang="hu-HU" dirty="0"/>
              <a:t>Alcím / előadó</a:t>
            </a:r>
          </a:p>
        </p:txBody>
      </p:sp>
      <p:grpSp>
        <p:nvGrpSpPr>
          <p:cNvPr id="13" name="Group 12"/>
          <p:cNvGrpSpPr/>
          <p:nvPr userDrawn="1"/>
        </p:nvGrpSpPr>
        <p:grpSpPr>
          <a:xfrm>
            <a:off x="5516880" y="2514600"/>
            <a:ext cx="4343400" cy="4343400"/>
            <a:chOff x="973969" y="893633"/>
            <a:chExt cx="4846320" cy="4846320"/>
          </a:xfrm>
        </p:grpSpPr>
        <p:sp>
          <p:nvSpPr>
            <p:cNvPr id="14" name="Rectangle 13"/>
            <p:cNvSpPr/>
            <p:nvPr/>
          </p:nvSpPr>
          <p:spPr bwMode="auto">
            <a:xfrm>
              <a:off x="973969" y="893633"/>
              <a:ext cx="4846320" cy="4846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15" name="Group 14"/>
            <p:cNvGrpSpPr/>
            <p:nvPr/>
          </p:nvGrpSpPr>
          <p:grpSpPr>
            <a:xfrm>
              <a:off x="1277373" y="1718452"/>
              <a:ext cx="4239513" cy="3196683"/>
              <a:chOff x="4195002" y="1782502"/>
              <a:chExt cx="4850738" cy="3657560"/>
            </a:xfrm>
          </p:grpSpPr>
          <p:sp>
            <p:nvSpPr>
              <p:cNvPr id="16" name="Freeform 15"/>
              <p:cNvSpPr>
                <a:spLocks noChangeAspect="1" noEditPoints="1"/>
              </p:cNvSpPr>
              <p:nvPr/>
            </p:nvSpPr>
            <p:spPr bwMode="black">
              <a:xfrm>
                <a:off x="4195002" y="1782502"/>
                <a:ext cx="4850738" cy="3021128"/>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algn="ctr"/>
                <a:endParaRPr lang="en-US" sz="1600" dirty="0">
                  <a:solidFill>
                    <a:schemeClr val="tx1"/>
                  </a:solidFill>
                </a:endParaRPr>
              </a:p>
            </p:txBody>
          </p:sp>
          <p:sp>
            <p:nvSpPr>
              <p:cNvPr id="17" name="Freeform 16"/>
              <p:cNvSpPr>
                <a:spLocks noChangeAspect="1"/>
              </p:cNvSpPr>
              <p:nvPr/>
            </p:nvSpPr>
            <p:spPr bwMode="auto">
              <a:xfrm>
                <a:off x="6892270" y="4166400"/>
                <a:ext cx="385007" cy="1084299"/>
              </a:xfrm>
              <a:custGeom>
                <a:avLst/>
                <a:gdLst>
                  <a:gd name="connsiteX0" fmla="*/ 0 w 457195"/>
                  <a:gd name="connsiteY0" fmla="*/ 0 h 1287604"/>
                  <a:gd name="connsiteX1" fmla="*/ 38344 w 457195"/>
                  <a:gd name="connsiteY1" fmla="*/ 11903 h 1287604"/>
                  <a:gd name="connsiteX2" fmla="*/ 457195 w 457195"/>
                  <a:gd name="connsiteY2" fmla="*/ 643802 h 1287604"/>
                  <a:gd name="connsiteX3" fmla="*/ 38344 w 457195"/>
                  <a:gd name="connsiteY3" fmla="*/ 1275701 h 1287604"/>
                  <a:gd name="connsiteX4" fmla="*/ 0 w 457195"/>
                  <a:gd name="connsiteY4" fmla="*/ 1287604 h 1287604"/>
                  <a:gd name="connsiteX5" fmla="*/ 0 w 457195"/>
                  <a:gd name="connsiteY5" fmla="*/ 1089080 h 1287604"/>
                  <a:gd name="connsiteX6" fmla="*/ 52444 w 457195"/>
                  <a:gd name="connsiteY6" fmla="*/ 1060614 h 1287604"/>
                  <a:gd name="connsiteX7" fmla="*/ 274061 w 457195"/>
                  <a:gd name="connsiteY7" fmla="*/ 643802 h 1287604"/>
                  <a:gd name="connsiteX8" fmla="*/ 52444 w 457195"/>
                  <a:gd name="connsiteY8" fmla="*/ 226990 h 1287604"/>
                  <a:gd name="connsiteX9" fmla="*/ 0 w 457195"/>
                  <a:gd name="connsiteY9" fmla="*/ 198525 h 128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95" h="1287604">
                    <a:moveTo>
                      <a:pt x="0" y="0"/>
                    </a:moveTo>
                    <a:lnTo>
                      <a:pt x="38344" y="11903"/>
                    </a:lnTo>
                    <a:cubicBezTo>
                      <a:pt x="284485" y="116012"/>
                      <a:pt x="457195" y="359738"/>
                      <a:pt x="457195" y="643802"/>
                    </a:cubicBezTo>
                    <a:cubicBezTo>
                      <a:pt x="457195" y="927866"/>
                      <a:pt x="284485" y="1171592"/>
                      <a:pt x="38344" y="1275701"/>
                    </a:cubicBezTo>
                    <a:lnTo>
                      <a:pt x="0" y="1287604"/>
                    </a:lnTo>
                    <a:lnTo>
                      <a:pt x="0" y="1089080"/>
                    </a:lnTo>
                    <a:lnTo>
                      <a:pt x="52444" y="1060614"/>
                    </a:lnTo>
                    <a:cubicBezTo>
                      <a:pt x="186152" y="970283"/>
                      <a:pt x="274061" y="817308"/>
                      <a:pt x="274061" y="643802"/>
                    </a:cubicBezTo>
                    <a:cubicBezTo>
                      <a:pt x="274061" y="470296"/>
                      <a:pt x="186152" y="317322"/>
                      <a:pt x="52444" y="226990"/>
                    </a:cubicBezTo>
                    <a:lnTo>
                      <a:pt x="0" y="1985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8" name="Freeform 17"/>
              <p:cNvSpPr/>
              <p:nvPr/>
            </p:nvSpPr>
            <p:spPr bwMode="auto">
              <a:xfrm>
                <a:off x="6733272" y="3977037"/>
                <a:ext cx="731512" cy="1463025"/>
              </a:xfrm>
              <a:custGeom>
                <a:avLst/>
                <a:gdLst>
                  <a:gd name="connsiteX0" fmla="*/ 0 w 868670"/>
                  <a:gd name="connsiteY0" fmla="*/ 0 h 1737340"/>
                  <a:gd name="connsiteX1" fmla="*/ 868670 w 868670"/>
                  <a:gd name="connsiteY1" fmla="*/ 868670 h 1737340"/>
                  <a:gd name="connsiteX2" fmla="*/ 0 w 868670"/>
                  <a:gd name="connsiteY2" fmla="*/ 1737340 h 1737340"/>
                  <a:gd name="connsiteX3" fmla="*/ 0 w 868670"/>
                  <a:gd name="connsiteY3" fmla="*/ 1504571 h 1737340"/>
                  <a:gd name="connsiteX4" fmla="*/ 635901 w 868670"/>
                  <a:gd name="connsiteY4" fmla="*/ 868670 h 1737340"/>
                  <a:gd name="connsiteX5" fmla="*/ 0 w 868670"/>
                  <a:gd name="connsiteY5" fmla="*/ 232769 h 173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8670" h="1737340">
                    <a:moveTo>
                      <a:pt x="0" y="0"/>
                    </a:moveTo>
                    <a:cubicBezTo>
                      <a:pt x="479753" y="0"/>
                      <a:pt x="868670" y="388917"/>
                      <a:pt x="868670" y="868670"/>
                    </a:cubicBezTo>
                    <a:cubicBezTo>
                      <a:pt x="868670" y="1348423"/>
                      <a:pt x="479753" y="1737340"/>
                      <a:pt x="0" y="1737340"/>
                    </a:cubicBezTo>
                    <a:lnTo>
                      <a:pt x="0" y="1504571"/>
                    </a:lnTo>
                    <a:cubicBezTo>
                      <a:pt x="351198" y="1504571"/>
                      <a:pt x="635901" y="1219868"/>
                      <a:pt x="635901" y="868670"/>
                    </a:cubicBezTo>
                    <a:cubicBezTo>
                      <a:pt x="635901" y="517472"/>
                      <a:pt x="351198" y="232769"/>
                      <a:pt x="0" y="23276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9" name="Oval 18"/>
              <p:cNvSpPr>
                <a:spLocks noChangeAspect="1"/>
              </p:cNvSpPr>
              <p:nvPr/>
            </p:nvSpPr>
            <p:spPr bwMode="auto">
              <a:xfrm>
                <a:off x="6285603" y="4285037"/>
                <a:ext cx="847024" cy="8470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
        <p:nvSpPr>
          <p:cNvPr id="230" name="Freeform 229"/>
          <p:cNvSpPr>
            <a:spLocks/>
          </p:cNvSpPr>
          <p:nvPr userDrawn="1"/>
        </p:nvSpPr>
        <p:spPr bwMode="auto">
          <a:xfrm>
            <a:off x="10099224" y="1920989"/>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grpSp>
        <p:nvGrpSpPr>
          <p:cNvPr id="231" name="Group 230"/>
          <p:cNvGrpSpPr/>
          <p:nvPr userDrawn="1"/>
        </p:nvGrpSpPr>
        <p:grpSpPr bwMode="auto">
          <a:xfrm>
            <a:off x="6863825" y="1664770"/>
            <a:ext cx="2629271" cy="1038490"/>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238" name="Freeform 237"/>
          <p:cNvSpPr>
            <a:spLocks/>
          </p:cNvSpPr>
          <p:nvPr userDrawn="1"/>
        </p:nvSpPr>
        <p:spPr bwMode="auto">
          <a:xfrm flipH="1">
            <a:off x="5903395" y="1542100"/>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2" name="Cím 1"/>
          <p:cNvSpPr>
            <a:spLocks noGrp="1"/>
          </p:cNvSpPr>
          <p:nvPr>
            <p:ph type="title" hasCustomPrompt="1"/>
          </p:nvPr>
        </p:nvSpPr>
        <p:spPr>
          <a:xfrm>
            <a:off x="348295" y="2125192"/>
            <a:ext cx="6515529" cy="1554663"/>
          </a:xfrm>
        </p:spPr>
        <p:txBody>
          <a:bodyPr anchor="t">
            <a:normAutofit/>
          </a:bodyPr>
          <a:lstStyle>
            <a:lvl1pPr>
              <a:defRPr sz="5200">
                <a:solidFill>
                  <a:schemeClr val="tx1"/>
                </a:solidFill>
              </a:defRPr>
            </a:lvl1pPr>
          </a:lstStyle>
          <a:p>
            <a:r>
              <a:rPr lang="hu-HU" dirty="0"/>
              <a:t>Cím</a:t>
            </a:r>
          </a:p>
        </p:txBody>
      </p:sp>
    </p:spTree>
    <p:extLst>
      <p:ext uri="{BB962C8B-B14F-4D97-AF65-F5344CB8AC3E}">
        <p14:creationId xmlns:p14="http://schemas.microsoft.com/office/powerpoint/2010/main" val="2250259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ím 2">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hu-HU" dirty="0"/>
              <a:t>Cím</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hu-HU" dirty="0"/>
              <a:t>Alcím / Előadó</a:t>
            </a:r>
            <a:endParaRPr lang="en-US" dirty="0"/>
          </a:p>
        </p:txBody>
      </p:sp>
    </p:spTree>
    <p:extLst>
      <p:ext uri="{BB962C8B-B14F-4D97-AF65-F5344CB8AC3E}">
        <p14:creationId xmlns:p14="http://schemas.microsoft.com/office/powerpoint/2010/main" val="32450735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ím 3">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2" name="Rectangle 1"/>
          <p:cNvSpPr/>
          <p:nvPr userDrawn="1"/>
        </p:nvSpPr>
        <p:spPr bwMode="auto">
          <a:xfrm>
            <a:off x="266063" y="2084186"/>
            <a:ext cx="6278150" cy="3586194"/>
          </a:xfrm>
          <a:prstGeom prst="rect">
            <a:avLst/>
          </a:prstGeom>
          <a:solidFill>
            <a:schemeClr val="tx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gradFill>
                  <a:gsLst>
                    <a:gs pos="76768">
                      <a:srgbClr val="FFFFFF"/>
                    </a:gs>
                    <a:gs pos="53000">
                      <a:srgbClr val="FFFFFF"/>
                    </a:gs>
                  </a:gsLst>
                  <a:lin ang="5400000" scaled="0"/>
                </a:gradFill>
              </a:defRPr>
            </a:lvl1pPr>
          </a:lstStyle>
          <a:p>
            <a:r>
              <a:rPr lang="hu-HU" dirty="0"/>
              <a:t>Cím</a:t>
            </a:r>
            <a:endParaRPr lang="en-US" dirty="0"/>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gradFill>
                  <a:gsLst>
                    <a:gs pos="76768">
                      <a:srgbClr val="FFFFFF"/>
                    </a:gs>
                    <a:gs pos="53000">
                      <a:srgbClr val="FFFFFF"/>
                    </a:gs>
                  </a:gsLst>
                  <a:lin ang="5400000" scaled="0"/>
                </a:gradFill>
              </a:defRPr>
            </a:lvl1pPr>
          </a:lstStyle>
          <a:p>
            <a:pPr lvl="0"/>
            <a:r>
              <a:rPr lang="hu-HU" dirty="0"/>
              <a:t>Alcím / előadó</a:t>
            </a:r>
            <a:endParaRPr lang="en-US" dirty="0"/>
          </a:p>
        </p:txBody>
      </p:sp>
    </p:spTree>
    <p:extLst>
      <p:ext uri="{BB962C8B-B14F-4D97-AF65-F5344CB8AC3E}">
        <p14:creationId xmlns:p14="http://schemas.microsoft.com/office/powerpoint/2010/main" val="126487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hu-HU" dirty="0" err="1"/>
              <a:t>Demo</a:t>
            </a:r>
            <a:r>
              <a:rPr lang="hu-HU" dirty="0"/>
              <a:t> címe</a:t>
            </a:r>
            <a:endParaRPr lang="en-US" dirty="0"/>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hu-HU" dirty="0"/>
              <a:t>Alcím, részletek</a:t>
            </a:r>
            <a:endParaRPr lang="en-US" dirty="0"/>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9210785" y="4774217"/>
            <a:ext cx="2714605" cy="1972396"/>
          </a:xfrm>
          <a:prstGeom prst="rect">
            <a:avLst/>
          </a:prstGeom>
        </p:spPr>
      </p:pic>
    </p:spTree>
    <p:extLst>
      <p:ext uri="{BB962C8B-B14F-4D97-AF65-F5344CB8AC3E}">
        <p14:creationId xmlns:p14="http://schemas.microsoft.com/office/powerpoint/2010/main" val="4061273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rtalomjegyzék">
    <p:spTree>
      <p:nvGrpSpPr>
        <p:cNvPr id="1" name=""/>
        <p:cNvGrpSpPr/>
        <p:nvPr/>
      </p:nvGrpSpPr>
      <p:grpSpPr>
        <a:xfrm>
          <a:off x="0" y="0"/>
          <a:ext cx="0" cy="0"/>
          <a:chOff x="0" y="0"/>
          <a:chExt cx="0" cy="0"/>
        </a:xfrm>
      </p:grpSpPr>
      <p:grpSp>
        <p:nvGrpSpPr>
          <p:cNvPr id="7" name="Group 230"/>
          <p:cNvGrpSpPr/>
          <p:nvPr userDrawn="1"/>
        </p:nvGrpSpPr>
        <p:grpSpPr bwMode="auto">
          <a:xfrm>
            <a:off x="8873857" y="387905"/>
            <a:ext cx="2629271" cy="1038490"/>
            <a:chOff x="8040688" y="7151688"/>
            <a:chExt cx="6745287" cy="2663825"/>
          </a:xfrm>
        </p:grpSpPr>
        <p:sp>
          <p:nvSpPr>
            <p:cNvPr id="8"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9"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0"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1"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sp>
          <p:nvSpPr>
            <p:cNvPr id="12"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chemeClr val="tx1"/>
                </a:solidFill>
              </a:endParaRPr>
            </a:p>
          </p:txBody>
        </p:sp>
      </p:grpSp>
      <p:sp>
        <p:nvSpPr>
          <p:cNvPr id="13" name="Szövegdoboz 12"/>
          <p:cNvSpPr txBox="1"/>
          <p:nvPr userDrawn="1"/>
        </p:nvSpPr>
        <p:spPr>
          <a:xfrm>
            <a:off x="838200" y="520074"/>
            <a:ext cx="2949269" cy="1015663"/>
          </a:xfrm>
          <a:prstGeom prst="rect">
            <a:avLst/>
          </a:prstGeom>
          <a:noFill/>
        </p:spPr>
        <p:txBody>
          <a:bodyPr wrap="none" rtlCol="0">
            <a:spAutoFit/>
          </a:bodyPr>
          <a:lstStyle/>
          <a:p>
            <a:r>
              <a:rPr lang="hu-HU" sz="6000" dirty="0">
                <a:solidFill>
                  <a:schemeClr val="bg1"/>
                </a:solidFill>
              </a:rPr>
              <a:t>Tartalom</a:t>
            </a:r>
          </a:p>
        </p:txBody>
      </p:sp>
      <p:sp>
        <p:nvSpPr>
          <p:cNvPr id="15" name="Szöveg helye 14"/>
          <p:cNvSpPr>
            <a:spLocks noGrp="1"/>
          </p:cNvSpPr>
          <p:nvPr>
            <p:ph type="body" sz="quarter" idx="10"/>
          </p:nvPr>
        </p:nvSpPr>
        <p:spPr>
          <a:xfrm>
            <a:off x="1071562" y="1854199"/>
            <a:ext cx="7907417" cy="4587789"/>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4200"/>
            </a:lvl1pPr>
          </a:lstStyle>
          <a:p>
            <a:pPr lvl="0"/>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hu-HU" dirty="0"/>
              <a:t>Mintaszöveg szerkesztése</a:t>
            </a:r>
          </a:p>
          <a:p>
            <a:pPr lvl="0"/>
            <a:endParaRPr lang="hu-HU" dirty="0"/>
          </a:p>
        </p:txBody>
      </p:sp>
      <p:sp>
        <p:nvSpPr>
          <p:cNvPr id="16" name="Freeform 229"/>
          <p:cNvSpPr>
            <a:spLocks/>
          </p:cNvSpPr>
          <p:nvPr userDrawn="1"/>
        </p:nvSpPr>
        <p:spPr bwMode="auto">
          <a:xfrm>
            <a:off x="10337623" y="5710395"/>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
        <p:nvSpPr>
          <p:cNvPr id="17" name="Freeform 237"/>
          <p:cNvSpPr>
            <a:spLocks/>
          </p:cNvSpPr>
          <p:nvPr userDrawn="1"/>
        </p:nvSpPr>
        <p:spPr bwMode="auto">
          <a:xfrm flipH="1">
            <a:off x="9588744" y="3398296"/>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127623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hasáb fejléccel">
    <p:spTree>
      <p:nvGrpSpPr>
        <p:cNvPr id="1" name=""/>
        <p:cNvGrpSpPr/>
        <p:nvPr/>
      </p:nvGrpSpPr>
      <p:grpSpPr>
        <a:xfrm>
          <a:off x="0" y="0"/>
          <a:ext cx="0" cy="0"/>
          <a:chOff x="0" y="0"/>
          <a:chExt cx="0" cy="0"/>
        </a:xfrm>
      </p:grpSpPr>
      <p:sp>
        <p:nvSpPr>
          <p:cNvPr id="10" name="Tartalom helye 9"/>
          <p:cNvSpPr>
            <a:spLocks noGrp="1"/>
          </p:cNvSpPr>
          <p:nvPr>
            <p:ph sz="quarter" idx="13"/>
          </p:nvPr>
        </p:nvSpPr>
        <p:spPr>
          <a:xfrm>
            <a:off x="6185647" y="2342358"/>
            <a:ext cx="5739653" cy="4336255"/>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8" name="Tartalom helye 7"/>
          <p:cNvSpPr>
            <a:spLocks noGrp="1"/>
          </p:cNvSpPr>
          <p:nvPr>
            <p:ph sz="quarter" idx="12"/>
          </p:nvPr>
        </p:nvSpPr>
        <p:spPr>
          <a:xfrm>
            <a:off x="269875" y="2342358"/>
            <a:ext cx="5503396" cy="433625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artalom helye 3"/>
          <p:cNvSpPr>
            <a:spLocks noGrp="1"/>
          </p:cNvSpPr>
          <p:nvPr>
            <p:ph sz="quarter" idx="14"/>
          </p:nvPr>
        </p:nvSpPr>
        <p:spPr>
          <a:xfrm>
            <a:off x="269241" y="1362075"/>
            <a:ext cx="11655839" cy="807384"/>
          </a:xfrm>
        </p:spPr>
        <p:txBody>
          <a:bodyPr/>
          <a:lstStyle>
            <a:lvl1pPr marL="0" indent="0">
              <a:buNone/>
              <a:defRPr/>
            </a:lvl1pPr>
          </a:lstStyle>
          <a:p>
            <a:pPr lvl="0"/>
            <a:r>
              <a:rPr lang="hu-HU" dirty="0"/>
              <a:t>Mintaszöveg szerkesztése</a:t>
            </a:r>
          </a:p>
        </p:txBody>
      </p:sp>
    </p:spTree>
    <p:extLst>
      <p:ext uri="{BB962C8B-B14F-4D97-AF65-F5344CB8AC3E}">
        <p14:creationId xmlns:p14="http://schemas.microsoft.com/office/powerpoint/2010/main" val="8634979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hasáb: felsorolás + kód">
    <p:spTree>
      <p:nvGrpSpPr>
        <p:cNvPr id="1" name=""/>
        <p:cNvGrpSpPr/>
        <p:nvPr/>
      </p:nvGrpSpPr>
      <p:grpSpPr>
        <a:xfrm>
          <a:off x="0" y="0"/>
          <a:ext cx="0" cy="0"/>
          <a:chOff x="0" y="0"/>
          <a:chExt cx="0" cy="0"/>
        </a:xfrm>
      </p:grpSpPr>
      <p:sp>
        <p:nvSpPr>
          <p:cNvPr id="5" name="Tartalom helye 4"/>
          <p:cNvSpPr>
            <a:spLocks noGrp="1"/>
          </p:cNvSpPr>
          <p:nvPr>
            <p:ph sz="quarter" idx="12"/>
          </p:nvPr>
        </p:nvSpPr>
        <p:spPr>
          <a:xfrm>
            <a:off x="269875" y="1395364"/>
            <a:ext cx="5378450" cy="5221336"/>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4"/>
          <p:cNvSpPr>
            <a:spLocks noGrp="1"/>
          </p:cNvSpPr>
          <p:nvPr>
            <p:ph type="body" sz="quarter" idx="11"/>
          </p:nvPr>
        </p:nvSpPr>
        <p:spPr>
          <a:xfrm>
            <a:off x="5729879" y="1395364"/>
            <a:ext cx="6195201" cy="5220588"/>
          </a:xfrm>
        </p:spPr>
        <p:txBody>
          <a:bodyPr>
            <a:no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88517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7246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ábláza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áblázat helye 3"/>
          <p:cNvSpPr>
            <a:spLocks noGrp="1"/>
          </p:cNvSpPr>
          <p:nvPr>
            <p:ph type="tbl" sz="quarter" idx="10"/>
          </p:nvPr>
        </p:nvSpPr>
        <p:spPr>
          <a:xfrm>
            <a:off x="269875" y="1485900"/>
            <a:ext cx="11655425" cy="5159375"/>
          </a:xfrm>
        </p:spPr>
        <p:txBody>
          <a:bodyPr/>
          <a:lstStyle/>
          <a:p>
            <a:endParaRPr lang="hu-HU"/>
          </a:p>
        </p:txBody>
      </p:sp>
    </p:spTree>
    <p:extLst>
      <p:ext uri="{BB962C8B-B14F-4D97-AF65-F5344CB8AC3E}">
        <p14:creationId xmlns:p14="http://schemas.microsoft.com/office/powerpoint/2010/main" val="230401814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ó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353671"/>
            <a:ext cx="11653522" cy="5369858"/>
          </a:xfrm>
        </p:spPr>
        <p:txBody>
          <a:bodyPr>
            <a:normAutofit/>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69240" y="289511"/>
            <a:ext cx="11655840" cy="899665"/>
          </a:xfrm>
        </p:spPr>
        <p:txBody>
          <a:bodyPr/>
          <a:lstStyle/>
          <a:p>
            <a:r>
              <a:rPr lang="en-US"/>
              <a:t>Click to edit Master title style</a:t>
            </a:r>
          </a:p>
        </p:txBody>
      </p:sp>
    </p:spTree>
    <p:extLst>
      <p:ext uri="{BB962C8B-B14F-4D97-AF65-F5344CB8AC3E}">
        <p14:creationId xmlns:p14="http://schemas.microsoft.com/office/powerpoint/2010/main" val="34183922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hasáb 1:2 arányban">
    <p:spTree>
      <p:nvGrpSpPr>
        <p:cNvPr id="1" name=""/>
        <p:cNvGrpSpPr/>
        <p:nvPr/>
      </p:nvGrpSpPr>
      <p:grpSpPr>
        <a:xfrm>
          <a:off x="0" y="0"/>
          <a:ext cx="0" cy="0"/>
          <a:chOff x="0" y="0"/>
          <a:chExt cx="0" cy="0"/>
        </a:xfrm>
      </p:grpSpPr>
      <p:sp>
        <p:nvSpPr>
          <p:cNvPr id="8" name="Tartalom helye 7"/>
          <p:cNvSpPr>
            <a:spLocks noGrp="1"/>
          </p:cNvSpPr>
          <p:nvPr>
            <p:ph sz="quarter" idx="13" hasCustomPrompt="1"/>
          </p:nvPr>
        </p:nvSpPr>
        <p:spPr>
          <a:xfrm>
            <a:off x="269875" y="1635125"/>
            <a:ext cx="2697163" cy="4932363"/>
          </a:xfrm>
        </p:spPr>
        <p:txBody>
          <a:bodyPr/>
          <a:lstStyle>
            <a:lvl1pPr marL="0" indent="0">
              <a:buNone/>
              <a:defRPr>
                <a:solidFill>
                  <a:schemeClr val="tx1"/>
                </a:solidFill>
              </a:defRPr>
            </a:lvl1pPr>
          </a:lstStyle>
          <a:p>
            <a:pPr lvl="0"/>
            <a:r>
              <a:rPr lang="hu-HU" dirty="0"/>
              <a:t>Első szint</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5" name="Tartalom helye 4"/>
          <p:cNvSpPr>
            <a:spLocks noGrp="1"/>
          </p:cNvSpPr>
          <p:nvPr>
            <p:ph sz="quarter" idx="12"/>
          </p:nvPr>
        </p:nvSpPr>
        <p:spPr>
          <a:xfrm>
            <a:off x="3317875" y="1635125"/>
            <a:ext cx="8604250" cy="4932363"/>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Title 5"/>
          <p:cNvSpPr>
            <a:spLocks noGrp="1"/>
          </p:cNvSpPr>
          <p:nvPr>
            <p:ph type="title"/>
          </p:nvPr>
        </p:nvSpPr>
        <p:spPr>
          <a:xfrm>
            <a:off x="269240" y="299559"/>
            <a:ext cx="11655840" cy="899665"/>
          </a:xfrm>
        </p:spPr>
        <p:txBody>
          <a:bodyPr/>
          <a:lstStyle/>
          <a:p>
            <a:r>
              <a:rPr lang="en-US"/>
              <a:t>Click to edit Master title style</a:t>
            </a:r>
          </a:p>
        </p:txBody>
      </p:sp>
    </p:spTree>
    <p:extLst>
      <p:ext uri="{BB962C8B-B14F-4D97-AF65-F5344CB8AC3E}">
        <p14:creationId xmlns:p14="http://schemas.microsoft.com/office/powerpoint/2010/main" val="24510066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2.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hu-HU" dirty="0"/>
              <a:t>Dia címe</a:t>
            </a:r>
            <a:endParaRPr lang="en-US" dirty="0"/>
          </a:p>
        </p:txBody>
      </p:sp>
      <p:sp>
        <p:nvSpPr>
          <p:cNvPr id="4" name="Text Placeholder 3"/>
          <p:cNvSpPr>
            <a:spLocks noGrp="1"/>
          </p:cNvSpPr>
          <p:nvPr>
            <p:ph type="body" idx="1"/>
          </p:nvPr>
        </p:nvSpPr>
        <p:spPr>
          <a:xfrm>
            <a:off x="269241" y="1380566"/>
            <a:ext cx="11653521" cy="5226422"/>
          </a:xfrm>
          <a:prstGeom prst="rect">
            <a:avLst/>
          </a:prstGeom>
        </p:spPr>
        <p:txBody>
          <a:bodyPr vert="horz" wrap="square" lIns="146304" tIns="91440" rIns="146304" bIns="91440" rtlCol="0">
            <a:normAutofit/>
          </a:bodyPr>
          <a:lstStyle/>
          <a:p>
            <a:pPr lvl="0"/>
            <a:r>
              <a:rPr lang="hu-HU" dirty="0" err="1"/>
              <a:t>First</a:t>
            </a:r>
            <a:r>
              <a:rPr lang="hu-HU" dirty="0"/>
              <a:t> </a:t>
            </a:r>
            <a:r>
              <a:rPr lang="hu-HU" dirty="0" err="1"/>
              <a:t>level</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reeform 229"/>
          <p:cNvSpPr>
            <a:spLocks/>
          </p:cNvSpPr>
          <p:nvPr userDrawn="1"/>
        </p:nvSpPr>
        <p:spPr bwMode="auto">
          <a:xfrm>
            <a:off x="10626446" y="380513"/>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chemeClr val="tx2"/>
          </a:solidFill>
          <a:ln>
            <a:noFill/>
          </a:ln>
        </p:spPr>
        <p:txBody>
          <a:bodyPr vert="horz" wrap="square" lIns="89642" tIns="44821" rIns="89642" bIns="44821" numCol="1" anchor="t" anchorCtr="0" compatLnSpc="1">
            <a:prstTxWarp prst="textNoShape">
              <a:avLst/>
            </a:prstTxWarp>
          </a:bodyPr>
          <a:lstStyle/>
          <a:p>
            <a:endParaRPr lang="en-US" sz="1765">
              <a:solidFill>
                <a:schemeClr val="tx1"/>
              </a:solidFill>
            </a:endParaRPr>
          </a:p>
        </p:txBody>
      </p:sp>
    </p:spTree>
    <p:extLst>
      <p:ext uri="{BB962C8B-B14F-4D97-AF65-F5344CB8AC3E}">
        <p14:creationId xmlns:p14="http://schemas.microsoft.com/office/powerpoint/2010/main" val="179580984"/>
      </p:ext>
    </p:extLst>
  </p:cSld>
  <p:clrMap bg1="lt1" tx1="dk1" bg2="lt2" tx2="dk2" accent1="accent1" accent2="accent2" accent3="accent3" accent4="accent4" accent5="accent5" accent6="accent6" hlink="hlink" folHlink="folHlink"/>
  <p:sldLayoutIdLst>
    <p:sldLayoutId id="2147483720" r:id="rId1"/>
    <p:sldLayoutId id="2147483685" r:id="rId2"/>
    <p:sldLayoutId id="2147483687" r:id="rId3"/>
    <p:sldLayoutId id="2147483721" r:id="rId4"/>
    <p:sldLayoutId id="2147483714" r:id="rId5"/>
    <p:sldLayoutId id="2147483689" r:id="rId6"/>
    <p:sldLayoutId id="2147483719" r:id="rId7"/>
    <p:sldLayoutId id="2147483700" r:id="rId8"/>
    <p:sldLayoutId id="2147483712" r:id="rId9"/>
    <p:sldLayoutId id="2147483717" r:id="rId10"/>
    <p:sldLayoutId id="2147483707" r:id="rId11"/>
    <p:sldLayoutId id="2147483706" r:id="rId12"/>
    <p:sldLayoutId id="2147483713" r:id="rId13"/>
    <p:sldLayoutId id="2147483715" r:id="rId14"/>
    <p:sldLayoutId id="2147483716" r:id="rId15"/>
    <p:sldLayoutId id="2147483711" r:id="rId16"/>
    <p:sldLayoutId id="2147483710" r:id="rId17"/>
    <p:sldLayoutId id="2147483696" r:id="rId18"/>
    <p:sldLayoutId id="2147483709" r:id="rId19"/>
    <p:sldLayoutId id="2147483693" r:id="rId20"/>
    <p:sldLayoutId id="2147483694" r:id="rId21"/>
    <p:sldLayoutId id="2147483677" r:id="rId22"/>
    <p:sldLayoutId id="2147483695" r:id="rId23"/>
    <p:sldLayoutId id="2147483722" r:id="rId24"/>
    <p:sldLayoutId id="2147483723" r:id="rId25"/>
    <p:sldLayoutId id="2147483794" r:id="rId26"/>
    <p:sldLayoutId id="2147483974" r:id="rId27"/>
    <p:sldLayoutId id="2147483975" r:id="rId28"/>
    <p:sldLayoutId id="2147483977" r:id="rId29"/>
    <p:sldLayoutId id="2147483978" r:id="rId30"/>
    <p:sldLayoutId id="2147483897" r:id="rId31"/>
    <p:sldLayoutId id="2147483979" r:id="rId32"/>
  </p:sldLayoutIdLst>
  <p:transition>
    <p:fade/>
  </p:transition>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rgbClr val="0078D7"/>
              </a:gs>
              <a:gs pos="100000">
                <a:srgbClr val="0078D7">
                  <a:alpha val="99000"/>
                </a:srgbClr>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100000"/>
        </a:lnSpc>
        <a:spcBef>
          <a:spcPts val="600"/>
        </a:spcBef>
        <a:spcAft>
          <a:spcPts val="0"/>
        </a:spcAft>
        <a:buClrTx/>
        <a:buSzPct val="90000"/>
        <a:buFont typeface="Arial" pitchFamily="34" charset="0"/>
        <a:buChar char="•"/>
        <a:tabLst/>
        <a:defRPr sz="3921" kern="1200" spc="0" baseline="0">
          <a:solidFill>
            <a:schemeClr val="accent1"/>
          </a:solidFill>
          <a:latin typeface="+mj-lt"/>
          <a:ea typeface="+mn-ea"/>
          <a:cs typeface="+mn-cs"/>
        </a:defRPr>
      </a:lvl1pPr>
      <a:lvl2pPr marL="572691" marR="0" indent="-236546" algn="l" defTabSz="914367" rtl="0" eaLnBrk="1" fontAlgn="auto" latinLnBrk="0" hangingPunct="1">
        <a:lnSpc>
          <a:spcPct val="100000"/>
        </a:lnSpc>
        <a:spcBef>
          <a:spcPts val="600"/>
        </a:spcBef>
        <a:spcAft>
          <a:spcPts val="0"/>
        </a:spcAft>
        <a:buClrTx/>
        <a:buSzPct val="90000"/>
        <a:buFont typeface="Arial" pitchFamily="34" charset="0"/>
        <a:buChar char="•"/>
        <a:tabLst/>
        <a:defRPr sz="2600" kern="1200" spc="0" baseline="0">
          <a:solidFill>
            <a:schemeClr val="accent1"/>
          </a:solidFill>
          <a:latin typeface="+mn-lt"/>
          <a:ea typeface="+mn-ea"/>
          <a:cs typeface="+mn-cs"/>
        </a:defRPr>
      </a:lvl2pPr>
      <a:lvl3pPr marL="784338"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961" kern="1200" spc="0" baseline="0">
          <a:solidFill>
            <a:schemeClr val="accent1"/>
          </a:solidFill>
          <a:latin typeface="+mn-lt"/>
          <a:ea typeface="+mn-ea"/>
          <a:cs typeface="+mn-cs"/>
        </a:defRPr>
      </a:lvl3pPr>
      <a:lvl4pPr marL="1008435"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4pPr>
      <a:lvl5pPr marL="1232531" marR="0" indent="-224097" algn="l" defTabSz="914367" rtl="0" eaLnBrk="1" fontAlgn="auto" latinLnBrk="0" hangingPunct="1">
        <a:lnSpc>
          <a:spcPct val="100000"/>
        </a:lnSpc>
        <a:spcBef>
          <a:spcPts val="600"/>
        </a:spcBef>
        <a:spcAft>
          <a:spcPts val="0"/>
        </a:spcAft>
        <a:buClrTx/>
        <a:buSzPct val="90000"/>
        <a:buFont typeface="Arial" pitchFamily="34" charset="0"/>
        <a:buChar char="•"/>
        <a:tabLst/>
        <a:defRPr sz="1765" kern="1200" spc="0" baseline="0">
          <a:solidFill>
            <a:schemeClr val="accent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8E1"/>
        </a:solidFill>
        <a:effectLst/>
      </p:bgPr>
    </p:bg>
    <p:spTree>
      <p:nvGrpSpPr>
        <p:cNvPr id="1" name=""/>
        <p:cNvGrpSpPr/>
        <p:nvPr/>
      </p:nvGrpSpPr>
      <p:grpSpPr>
        <a:xfrm>
          <a:off x="0" y="0"/>
          <a:ext cx="0" cy="0"/>
          <a:chOff x="0" y="0"/>
          <a:chExt cx="0" cy="0"/>
        </a:xfrm>
      </p:grpSpPr>
      <p:sp>
        <p:nvSpPr>
          <p:cNvPr id="2" name="Cím hely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hu-HU" dirty="0"/>
              <a:t>Mintacím szerkesztése</a:t>
            </a:r>
            <a:endParaRPr lang="en-US" dirty="0"/>
          </a:p>
        </p:txBody>
      </p:sp>
      <p:sp>
        <p:nvSpPr>
          <p:cNvPr id="3" name="Szöveg hely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a:p>
        </p:txBody>
      </p:sp>
    </p:spTree>
    <p:extLst>
      <p:ext uri="{BB962C8B-B14F-4D97-AF65-F5344CB8AC3E}">
        <p14:creationId xmlns:p14="http://schemas.microsoft.com/office/powerpoint/2010/main" val="3259303094"/>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9" r:id="rId3"/>
    <p:sldLayoutId id="2147483664" r:id="rId4"/>
    <p:sldLayoutId id="2147483718" r:id="rId5"/>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15.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tags" Target="../tags/tag24.xml"/><Relationship Id="rId18" Type="http://schemas.openxmlformats.org/officeDocument/2006/relationships/tags" Target="../tags/tag29.xml"/><Relationship Id="rId3" Type="http://schemas.openxmlformats.org/officeDocument/2006/relationships/tags" Target="../tags/tag14.xml"/><Relationship Id="rId21" Type="http://schemas.openxmlformats.org/officeDocument/2006/relationships/oleObject" Target="../embeddings/oleObject5.bin"/><Relationship Id="rId7" Type="http://schemas.openxmlformats.org/officeDocument/2006/relationships/tags" Target="../tags/tag18.xml"/><Relationship Id="rId12" Type="http://schemas.openxmlformats.org/officeDocument/2006/relationships/tags" Target="../tags/tag23.xml"/><Relationship Id="rId17" Type="http://schemas.openxmlformats.org/officeDocument/2006/relationships/tags" Target="../tags/tag28.xml"/><Relationship Id="rId2" Type="http://schemas.openxmlformats.org/officeDocument/2006/relationships/tags" Target="../tags/tag13.xml"/><Relationship Id="rId16" Type="http://schemas.openxmlformats.org/officeDocument/2006/relationships/tags" Target="../tags/tag27.xml"/><Relationship Id="rId20" Type="http://schemas.openxmlformats.org/officeDocument/2006/relationships/notesSlide" Target="../notesSlides/notesSlide16.xml"/><Relationship Id="rId1" Type="http://schemas.openxmlformats.org/officeDocument/2006/relationships/vmlDrawing" Target="../drawings/vmlDrawing5.vml"/><Relationship Id="rId6" Type="http://schemas.openxmlformats.org/officeDocument/2006/relationships/tags" Target="../tags/tag17.xml"/><Relationship Id="rId11" Type="http://schemas.openxmlformats.org/officeDocument/2006/relationships/tags" Target="../tags/tag22.xml"/><Relationship Id="rId5" Type="http://schemas.openxmlformats.org/officeDocument/2006/relationships/tags" Target="../tags/tag16.xml"/><Relationship Id="rId15" Type="http://schemas.openxmlformats.org/officeDocument/2006/relationships/tags" Target="../tags/tag26.xml"/><Relationship Id="rId10" Type="http://schemas.openxmlformats.org/officeDocument/2006/relationships/tags" Target="../tags/tag21.xml"/><Relationship Id="rId19" Type="http://schemas.openxmlformats.org/officeDocument/2006/relationships/slideLayout" Target="../slideLayouts/slideLayout1.xml"/><Relationship Id="rId4" Type="http://schemas.openxmlformats.org/officeDocument/2006/relationships/tags" Target="../tags/tag15.xml"/><Relationship Id="rId9" Type="http://schemas.openxmlformats.org/officeDocument/2006/relationships/tags" Target="../tags/tag20.xml"/><Relationship Id="rId14" Type="http://schemas.openxmlformats.org/officeDocument/2006/relationships/tags" Target="../tags/tag25.xml"/><Relationship Id="rId22" Type="http://schemas.openxmlformats.org/officeDocument/2006/relationships/image" Target="../media/image2.emf"/></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tags" Target="../tags/tag54.xml"/><Relationship Id="rId39" Type="http://schemas.openxmlformats.org/officeDocument/2006/relationships/hyperlink" Target="http://www.google.com/imgres?imgurl=http://richfrombechtle.files.wordpress.com/2008/10/vs2010archexplorer.jpg&amp;imgrefurl=http://richfrombechtle.wordpress.com/2008/10/13/&amp;usg=__qPArABkba3JddWP-O2AT7MRoU1s=&amp;h=500&amp;w=749&amp;sz=95&amp;hl=en&amp;start=3&amp;zoom=1&amp;itbs=1&amp;tbnid=mMsoPo--rTSTfM:&amp;tbnh=94&amp;tbnw=141&amp;prev=/images?q=visual+Studio+Application&amp;hl=en&amp;sa=X&amp;tbs=isch:1&amp;prmd=ivns&amp;ei=TGhwTYmPNsKTtwflnuiTDw" TargetMode="External"/><Relationship Id="rId21" Type="http://schemas.openxmlformats.org/officeDocument/2006/relationships/tags" Target="../tags/tag49.xml"/><Relationship Id="rId34" Type="http://schemas.openxmlformats.org/officeDocument/2006/relationships/notesSlide" Target="../notesSlides/notesSlide19.xml"/><Relationship Id="rId7" Type="http://schemas.openxmlformats.org/officeDocument/2006/relationships/tags" Target="../tags/tag35.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tags" Target="../tags/tag57.xml"/><Relationship Id="rId41" Type="http://schemas.openxmlformats.org/officeDocument/2006/relationships/image" Target="../media/image15.jpeg"/><Relationship Id="rId1" Type="http://schemas.openxmlformats.org/officeDocument/2006/relationships/vmlDrawing" Target="../drawings/vmlDrawing6.v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tags" Target="../tags/tag52.xml"/><Relationship Id="rId32" Type="http://schemas.openxmlformats.org/officeDocument/2006/relationships/tags" Target="../tags/tag60.xml"/><Relationship Id="rId37" Type="http://schemas.openxmlformats.org/officeDocument/2006/relationships/image" Target="../media/image12.png"/><Relationship Id="rId40" Type="http://schemas.openxmlformats.org/officeDocument/2006/relationships/image" Target="../media/image14.jpeg"/><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tags" Target="../tags/tag56.xml"/><Relationship Id="rId36" Type="http://schemas.openxmlformats.org/officeDocument/2006/relationships/image" Target="../media/image2.emf"/><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tags" Target="../tags/tag59.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tags" Target="../tags/tag55.xml"/><Relationship Id="rId30" Type="http://schemas.openxmlformats.org/officeDocument/2006/relationships/tags" Target="../tags/tag58.xml"/><Relationship Id="rId35" Type="http://schemas.openxmlformats.org/officeDocument/2006/relationships/oleObject" Target="../embeddings/oleObject6.bin"/><Relationship Id="rId8" Type="http://schemas.openxmlformats.org/officeDocument/2006/relationships/tags" Target="../tags/tag36.xml"/><Relationship Id="rId3" Type="http://schemas.openxmlformats.org/officeDocument/2006/relationships/tags" Target="../tags/tag31.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tags" Target="../tags/tag53.xml"/><Relationship Id="rId33" Type="http://schemas.openxmlformats.org/officeDocument/2006/relationships/slideLayout" Target="../slideLayouts/slideLayout6.xml"/><Relationship Id="rId38"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tags" Target="../tags/tag72.xml"/><Relationship Id="rId18" Type="http://schemas.openxmlformats.org/officeDocument/2006/relationships/image" Target="../media/image9.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tags" Target="../tags/tag71.xml"/><Relationship Id="rId17" Type="http://schemas.openxmlformats.org/officeDocument/2006/relationships/image" Target="../media/image2.emf"/><Relationship Id="rId2" Type="http://schemas.openxmlformats.org/officeDocument/2006/relationships/tags" Target="../tags/tag61.xml"/><Relationship Id="rId16" Type="http://schemas.openxmlformats.org/officeDocument/2006/relationships/oleObject" Target="../embeddings/oleObject7.bin"/><Relationship Id="rId1" Type="http://schemas.openxmlformats.org/officeDocument/2006/relationships/vmlDrawing" Target="../drawings/vmlDrawing7.vml"/><Relationship Id="rId6" Type="http://schemas.openxmlformats.org/officeDocument/2006/relationships/tags" Target="../tags/tag65.xml"/><Relationship Id="rId11" Type="http://schemas.openxmlformats.org/officeDocument/2006/relationships/tags" Target="../tags/tag70.xml"/><Relationship Id="rId5" Type="http://schemas.openxmlformats.org/officeDocument/2006/relationships/tags" Target="../tags/tag64.xml"/><Relationship Id="rId15" Type="http://schemas.openxmlformats.org/officeDocument/2006/relationships/notesSlide" Target="../notesSlides/notesSlide20.xml"/><Relationship Id="rId10" Type="http://schemas.openxmlformats.org/officeDocument/2006/relationships/tags" Target="../tags/tag69.xml"/><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emf"/><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tags" Target="../tags/tag80.xml"/><Relationship Id="rId13" Type="http://schemas.openxmlformats.org/officeDocument/2006/relationships/tags" Target="../tags/tag85.xml"/><Relationship Id="rId18" Type="http://schemas.openxmlformats.org/officeDocument/2006/relationships/notesSlide" Target="../notesSlides/notesSlide31.xml"/><Relationship Id="rId3" Type="http://schemas.openxmlformats.org/officeDocument/2006/relationships/tags" Target="../tags/tag75.xml"/><Relationship Id="rId7" Type="http://schemas.openxmlformats.org/officeDocument/2006/relationships/tags" Target="../tags/tag79.xml"/><Relationship Id="rId12" Type="http://schemas.openxmlformats.org/officeDocument/2006/relationships/tags" Target="../tags/tag84.xml"/><Relationship Id="rId17" Type="http://schemas.openxmlformats.org/officeDocument/2006/relationships/slideLayout" Target="../slideLayouts/slideLayout25.xml"/><Relationship Id="rId2" Type="http://schemas.openxmlformats.org/officeDocument/2006/relationships/tags" Target="../tags/tag74.xml"/><Relationship Id="rId16" Type="http://schemas.openxmlformats.org/officeDocument/2006/relationships/tags" Target="../tags/tag88.xml"/><Relationship Id="rId1" Type="http://schemas.openxmlformats.org/officeDocument/2006/relationships/tags" Target="../tags/tag73.xml"/><Relationship Id="rId6" Type="http://schemas.openxmlformats.org/officeDocument/2006/relationships/tags" Target="../tags/tag78.xml"/><Relationship Id="rId11" Type="http://schemas.openxmlformats.org/officeDocument/2006/relationships/tags" Target="../tags/tag83.xml"/><Relationship Id="rId5" Type="http://schemas.openxmlformats.org/officeDocument/2006/relationships/tags" Target="../tags/tag77.xml"/><Relationship Id="rId15" Type="http://schemas.openxmlformats.org/officeDocument/2006/relationships/tags" Target="../tags/tag87.xml"/><Relationship Id="rId10" Type="http://schemas.openxmlformats.org/officeDocument/2006/relationships/tags" Target="../tags/tag82.xml"/><Relationship Id="rId19" Type="http://schemas.openxmlformats.org/officeDocument/2006/relationships/image" Target="../media/image33.gif"/><Relationship Id="rId4" Type="http://schemas.openxmlformats.org/officeDocument/2006/relationships/tags" Target="../tags/tag76.xml"/><Relationship Id="rId9" Type="http://schemas.openxmlformats.org/officeDocument/2006/relationships/tags" Target="../tags/tag81.xml"/><Relationship Id="rId14" Type="http://schemas.openxmlformats.org/officeDocument/2006/relationships/tags" Target="../tags/tag86.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89.xml"/><Relationship Id="rId1" Type="http://schemas.openxmlformats.org/officeDocument/2006/relationships/vmlDrawing" Target="../drawings/vmlDrawing8.vml"/><Relationship Id="rId6" Type="http://schemas.openxmlformats.org/officeDocument/2006/relationships/image" Target="../media/image34.emf"/><Relationship Id="rId5" Type="http://schemas.openxmlformats.org/officeDocument/2006/relationships/oleObject" Target="../embeddings/oleObject8.bin"/><Relationship Id="rId4"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37.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54.png"/><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30.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 Id="rId9"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5.xml"/></Relationships>
</file>

<file path=ppt/slides/_rels/slide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7.xml"/><Relationship Id="rId7" Type="http://schemas.openxmlformats.org/officeDocument/2006/relationships/oleObject" Target="../embeddings/oleObject4.bin"/><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8.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zöveg helye 4"/>
          <p:cNvSpPr>
            <a:spLocks noGrp="1"/>
          </p:cNvSpPr>
          <p:nvPr>
            <p:ph type="body" sz="quarter" idx="16"/>
          </p:nvPr>
        </p:nvSpPr>
        <p:spPr/>
        <p:txBody>
          <a:bodyPr/>
          <a:lstStyle/>
          <a:p>
            <a:endParaRPr lang="hu-HU"/>
          </a:p>
        </p:txBody>
      </p:sp>
      <p:sp>
        <p:nvSpPr>
          <p:cNvPr id="4" name="Cím 3"/>
          <p:cNvSpPr>
            <a:spLocks noGrp="1"/>
          </p:cNvSpPr>
          <p:nvPr>
            <p:ph type="title"/>
          </p:nvPr>
        </p:nvSpPr>
        <p:spPr/>
        <p:txBody>
          <a:bodyPr/>
          <a:lstStyle/>
          <a:p>
            <a:r>
              <a:rPr lang="hu-HU" dirty="0" err="1"/>
              <a:t>Machine</a:t>
            </a:r>
            <a:r>
              <a:rPr lang="hu-HU" dirty="0"/>
              <a:t> </a:t>
            </a:r>
            <a:r>
              <a:rPr lang="hu-HU" dirty="0" err="1"/>
              <a:t>Learning</a:t>
            </a:r>
            <a:r>
              <a:rPr lang="hu-HU" dirty="0"/>
              <a:t>, </a:t>
            </a:r>
            <a:br>
              <a:rPr lang="hu-HU" dirty="0"/>
            </a:br>
            <a:r>
              <a:rPr lang="hu-HU" dirty="0"/>
              <a:t>Big Data</a:t>
            </a:r>
          </a:p>
        </p:txBody>
      </p:sp>
    </p:spTree>
    <p:extLst>
      <p:ext uri="{BB962C8B-B14F-4D97-AF65-F5344CB8AC3E}">
        <p14:creationId xmlns:p14="http://schemas.microsoft.com/office/powerpoint/2010/main" val="1675538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a:t>Big </a:t>
            </a:r>
            <a:r>
              <a:rPr lang="hu-HU" dirty="0" err="1"/>
              <a:t>data</a:t>
            </a:r>
            <a:endParaRPr lang="hu-HU" dirty="0"/>
          </a:p>
        </p:txBody>
      </p:sp>
      <p:sp>
        <p:nvSpPr>
          <p:cNvPr id="6" name="Tartalom helye 5"/>
          <p:cNvSpPr>
            <a:spLocks noGrp="1"/>
          </p:cNvSpPr>
          <p:nvPr>
            <p:ph sz="quarter" idx="10"/>
          </p:nvPr>
        </p:nvSpPr>
        <p:spPr/>
        <p:txBody>
          <a:bodyPr>
            <a:normAutofit/>
          </a:bodyPr>
          <a:lstStyle/>
          <a:p>
            <a:pPr marL="0" indent="0">
              <a:buNone/>
            </a:pPr>
            <a:endParaRPr lang="hu-HU" dirty="0"/>
          </a:p>
          <a:p>
            <a:pPr marL="0" indent="0" algn="ctr">
              <a:buNone/>
            </a:pPr>
            <a:r>
              <a:rPr lang="hu-HU" i="1" dirty="0" smtClean="0"/>
              <a:t>Extrém </a:t>
            </a:r>
            <a:r>
              <a:rPr lang="hu-HU" i="1" dirty="0"/>
              <a:t>nagy adathalmazok, melyek számítástechnikai eszközökkel elemezhetők a minták, trendek, kapcsolatok felfedezése érdekében, melyek sok esetben emberi interakciókhoz kötődnek.</a:t>
            </a:r>
            <a:endParaRPr lang="hu-HU" i="1" dirty="0"/>
          </a:p>
        </p:txBody>
      </p:sp>
    </p:spTree>
    <p:extLst>
      <p:ext uri="{BB962C8B-B14F-4D97-AF65-F5344CB8AC3E}">
        <p14:creationId xmlns:p14="http://schemas.microsoft.com/office/powerpoint/2010/main" val="394903506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2"/>
          </p:nvPr>
        </p:nvSpPr>
        <p:spPr/>
        <p:txBody>
          <a:bodyPr>
            <a:normAutofit lnSpcReduction="10000"/>
          </a:bodyPr>
          <a:lstStyle/>
          <a:p>
            <a:r>
              <a:rPr lang="hu-HU" dirty="0" err="1" smtClean="0"/>
              <a:t>Hadoop</a:t>
            </a:r>
            <a:r>
              <a:rPr lang="hu-HU" dirty="0" smtClean="0"/>
              <a:t>, </a:t>
            </a:r>
            <a:r>
              <a:rPr lang="hu-HU" dirty="0" err="1"/>
              <a:t>MapReduce</a:t>
            </a:r>
            <a:endParaRPr lang="hu-HU" dirty="0"/>
          </a:p>
        </p:txBody>
      </p:sp>
      <p:sp>
        <p:nvSpPr>
          <p:cNvPr id="4" name="Szöveg helye 3"/>
          <p:cNvSpPr>
            <a:spLocks noGrp="1"/>
          </p:cNvSpPr>
          <p:nvPr>
            <p:ph type="body" sz="quarter" idx="13"/>
          </p:nvPr>
        </p:nvSpPr>
        <p:spPr/>
        <p:txBody>
          <a:bodyPr>
            <a:normAutofit lnSpcReduction="10000"/>
          </a:bodyPr>
          <a:lstStyle/>
          <a:p>
            <a:r>
              <a:rPr lang="hu-HU" dirty="0" err="1"/>
              <a:t>HDInsight</a:t>
            </a:r>
            <a:endParaRPr lang="hu-HU" dirty="0"/>
          </a:p>
        </p:txBody>
      </p:sp>
      <p:pic>
        <p:nvPicPr>
          <p:cNvPr id="5" name="Picture 20" descr="C:\Users\Justin\Desktop\_Work_in_Progress\_MS\1444\hadoop re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8616" y="4237351"/>
            <a:ext cx="2636451" cy="1977339"/>
          </a:xfrm>
          <a:prstGeom prst="rect">
            <a:avLst/>
          </a:prstGeom>
          <a:noFill/>
          <a:extLst>
            <a:ext uri="{909E8E84-426E-40DD-AFC4-6F175D3DCCD1}">
              <a14:hiddenFill xmlns:a14="http://schemas.microsoft.com/office/drawing/2010/main">
                <a:solidFill>
                  <a:srgbClr val="FFFFFF"/>
                </a:solidFill>
              </a14:hiddenFill>
            </a:ext>
          </a:extLst>
        </p:spPr>
      </p:pic>
      <p:sp>
        <p:nvSpPr>
          <p:cNvPr id="6" name="Téglalap 5"/>
          <p:cNvSpPr/>
          <p:nvPr/>
        </p:nvSpPr>
        <p:spPr bwMode="auto">
          <a:xfrm>
            <a:off x="0" y="4969042"/>
            <a:ext cx="3128211" cy="1888958"/>
          </a:xfrm>
          <a:prstGeom prst="rect">
            <a:avLst/>
          </a:prstGeom>
          <a:solidFill>
            <a:srgbClr val="0078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511892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a:t>Apache</a:t>
            </a:r>
            <a:r>
              <a:rPr lang="hu-HU" dirty="0"/>
              <a:t> </a:t>
            </a:r>
            <a:r>
              <a:rPr lang="hu-HU" dirty="0" err="1"/>
              <a:t>Hadoop</a:t>
            </a:r>
            <a:endParaRPr lang="hu-HU" dirty="0"/>
          </a:p>
        </p:txBody>
      </p:sp>
      <p:sp>
        <p:nvSpPr>
          <p:cNvPr id="5" name="Tartalom helye 4"/>
          <p:cNvSpPr>
            <a:spLocks noGrp="1"/>
          </p:cNvSpPr>
          <p:nvPr>
            <p:ph sz="quarter" idx="10"/>
          </p:nvPr>
        </p:nvSpPr>
        <p:spPr/>
        <p:txBody>
          <a:bodyPr/>
          <a:lstStyle/>
          <a:p>
            <a:r>
              <a:rPr lang="hu-HU" dirty="0"/>
              <a:t>Nyílt forráskódú (Google kutatóinak munkájára épül)</a:t>
            </a:r>
          </a:p>
          <a:p>
            <a:r>
              <a:rPr lang="hu-HU" dirty="0"/>
              <a:t>Elosztott adattárolás (HDFS)</a:t>
            </a:r>
          </a:p>
          <a:p>
            <a:r>
              <a:rPr lang="hu-HU" dirty="0"/>
              <a:t>Elosztott feldolgozás (</a:t>
            </a:r>
            <a:r>
              <a:rPr lang="hu-HU" dirty="0" err="1"/>
              <a:t>MapReduce</a:t>
            </a:r>
            <a:r>
              <a:rPr lang="hu-HU" dirty="0"/>
              <a:t>)</a:t>
            </a:r>
          </a:p>
          <a:p>
            <a:endParaRPr lang="hu-HU" dirty="0"/>
          </a:p>
          <a:p>
            <a:r>
              <a:rPr lang="hu-HU" dirty="0"/>
              <a:t>A rendszert olcsó, magasabb meghibásodási rátájú hardverekre tervezték </a:t>
            </a:r>
            <a:r>
              <a:rPr lang="hu-HU" dirty="0">
                <a:sym typeface="Wingdings" panose="05000000000000000000" pitchFamily="2" charset="2"/>
              </a:rPr>
              <a:t> keretrendszer kezeli a hibákat</a:t>
            </a:r>
          </a:p>
          <a:p>
            <a:endParaRPr lang="hu-HU" dirty="0"/>
          </a:p>
        </p:txBody>
      </p:sp>
    </p:spTree>
    <p:extLst>
      <p:ext uri="{BB962C8B-B14F-4D97-AF65-F5344CB8AC3E}">
        <p14:creationId xmlns:p14="http://schemas.microsoft.com/office/powerpoint/2010/main" val="206779003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p:cNvSpPr txBox="1"/>
          <p:nvPr/>
        </p:nvSpPr>
        <p:spPr>
          <a:xfrm>
            <a:off x="3354959" y="4776692"/>
            <a:ext cx="1574971" cy="2009781"/>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err="1" smtClean="0">
                <a:gradFill>
                  <a:gsLst>
                    <a:gs pos="2917">
                      <a:schemeClr val="tx1"/>
                    </a:gs>
                    <a:gs pos="30000">
                      <a:schemeClr val="tx1"/>
                    </a:gs>
                  </a:gsLst>
                  <a:lin ang="5400000" scaled="0"/>
                </a:gradFill>
              </a:rPr>
              <a:t>Hive</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smtClean="0">
                <a:gradFill>
                  <a:gsLst>
                    <a:gs pos="2917">
                      <a:schemeClr val="tx1"/>
                    </a:gs>
                    <a:gs pos="30000">
                      <a:schemeClr val="tx1"/>
                    </a:gs>
                  </a:gsLst>
                  <a:lin ang="5400000" scaled="0"/>
                </a:gradFill>
              </a:rPr>
              <a:t>Pig</a:t>
            </a:r>
          </a:p>
          <a:p>
            <a:pPr algn="ctr">
              <a:lnSpc>
                <a:spcPct val="90000"/>
              </a:lnSpc>
              <a:spcAft>
                <a:spcPts val="600"/>
              </a:spcAft>
            </a:pPr>
            <a:r>
              <a:rPr lang="hu-HU" sz="1600" dirty="0" err="1" smtClean="0">
                <a:gradFill>
                  <a:gsLst>
                    <a:gs pos="2917">
                      <a:schemeClr val="tx1"/>
                    </a:gs>
                    <a:gs pos="30000">
                      <a:schemeClr val="tx1"/>
                    </a:gs>
                  </a:gsLst>
                  <a:lin ang="5400000" scaled="0"/>
                </a:gradFill>
              </a:rPr>
              <a:t>Mahout</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solidFill>
                  <a:schemeClr val="accent3"/>
                </a:solidFill>
              </a:rPr>
              <a:t>Hbase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ZooKeeper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Core</a:t>
            </a:r>
            <a:r>
              <a:rPr lang="hu-HU" sz="1600" dirty="0" smtClean="0">
                <a:solidFill>
                  <a:schemeClr val="accent3"/>
                </a:solidFill>
              </a:rPr>
              <a:t> </a:t>
            </a:r>
            <a:r>
              <a:rPr lang="hu-HU" sz="1600" dirty="0" err="1" smtClean="0">
                <a:solidFill>
                  <a:schemeClr val="accent3"/>
                </a:solidFill>
              </a:rPr>
              <a:t>Hadoop</a:t>
            </a:r>
            <a:endParaRPr lang="hu-HU" sz="1600" dirty="0" smtClean="0">
              <a:solidFill>
                <a:schemeClr val="accent3"/>
              </a:solidFill>
            </a:endParaRPr>
          </a:p>
        </p:txBody>
      </p:sp>
      <p:sp>
        <p:nvSpPr>
          <p:cNvPr id="10" name="Szövegdoboz 9"/>
          <p:cNvSpPr txBox="1"/>
          <p:nvPr/>
        </p:nvSpPr>
        <p:spPr>
          <a:xfrm>
            <a:off x="9126088" y="0"/>
            <a:ext cx="1624263" cy="6786473"/>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err="1" smtClean="0">
                <a:gradFill>
                  <a:gsLst>
                    <a:gs pos="2917">
                      <a:schemeClr val="tx1"/>
                    </a:gs>
                    <a:gs pos="30000">
                      <a:schemeClr val="tx1"/>
                    </a:gs>
                  </a:gsLst>
                  <a:lin ang="5400000" scaled="0"/>
                </a:gradFill>
              </a:rPr>
              <a:t>Sentry</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Tez</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Parquet</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smtClean="0">
                <a:gradFill>
                  <a:gsLst>
                    <a:gs pos="2917">
                      <a:schemeClr val="tx1"/>
                    </a:gs>
                    <a:gs pos="30000">
                      <a:schemeClr val="tx1"/>
                    </a:gs>
                  </a:gsLst>
                  <a:lin ang="5400000" scaled="0"/>
                </a:gradFill>
              </a:rPr>
              <a:t>YARN</a:t>
            </a:r>
          </a:p>
          <a:p>
            <a:pPr algn="ctr">
              <a:lnSpc>
                <a:spcPct val="90000"/>
              </a:lnSpc>
              <a:spcAft>
                <a:spcPts val="600"/>
              </a:spcAft>
            </a:pPr>
            <a:r>
              <a:rPr lang="hu-HU" sz="1600" dirty="0" smtClean="0">
                <a:solidFill>
                  <a:schemeClr val="accent3"/>
                </a:solidFill>
              </a:rPr>
              <a:t>Spark</a:t>
            </a:r>
          </a:p>
          <a:p>
            <a:pPr algn="ctr">
              <a:lnSpc>
                <a:spcPct val="90000"/>
              </a:lnSpc>
              <a:spcAft>
                <a:spcPts val="600"/>
              </a:spcAft>
            </a:pPr>
            <a:r>
              <a:rPr lang="hu-HU" sz="1600" dirty="0" err="1" smtClean="0">
                <a:solidFill>
                  <a:schemeClr val="accent3"/>
                </a:solidFill>
              </a:rPr>
              <a:t>Impala</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Solr</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Kafka</a:t>
            </a:r>
          </a:p>
          <a:p>
            <a:pPr algn="ctr">
              <a:lnSpc>
                <a:spcPct val="90000"/>
              </a:lnSpc>
              <a:spcAft>
                <a:spcPts val="600"/>
              </a:spcAft>
            </a:pPr>
            <a:r>
              <a:rPr lang="hu-HU" sz="1600" dirty="0" err="1" smtClean="0">
                <a:solidFill>
                  <a:schemeClr val="accent3"/>
                </a:solidFill>
              </a:rPr>
              <a:t>Flume</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Bigtop</a:t>
            </a:r>
          </a:p>
          <a:p>
            <a:pPr algn="ctr">
              <a:lnSpc>
                <a:spcPct val="90000"/>
              </a:lnSpc>
              <a:spcAft>
                <a:spcPts val="600"/>
              </a:spcAft>
            </a:pPr>
            <a:r>
              <a:rPr lang="hu-HU" sz="1600" dirty="0" err="1" smtClean="0">
                <a:solidFill>
                  <a:schemeClr val="accent3"/>
                </a:solidFill>
              </a:rPr>
              <a:t>Oozie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MRUnit</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Hcatalog</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Sqoop</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Whirr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Avro</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Hive</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Pig</a:t>
            </a:r>
          </a:p>
          <a:p>
            <a:pPr algn="ctr">
              <a:lnSpc>
                <a:spcPct val="90000"/>
              </a:lnSpc>
              <a:spcAft>
                <a:spcPts val="600"/>
              </a:spcAft>
            </a:pPr>
            <a:r>
              <a:rPr lang="hu-HU" sz="1600" dirty="0" err="1" smtClean="0">
                <a:solidFill>
                  <a:schemeClr val="accent3"/>
                </a:solidFill>
              </a:rPr>
              <a:t>Mahout</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Hbase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ZooKeeper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Core</a:t>
            </a:r>
            <a:r>
              <a:rPr lang="hu-HU" sz="1600" dirty="0" smtClean="0">
                <a:solidFill>
                  <a:schemeClr val="accent3"/>
                </a:solidFill>
              </a:rPr>
              <a:t> </a:t>
            </a:r>
            <a:r>
              <a:rPr lang="hu-HU" sz="1600" dirty="0" err="1" smtClean="0">
                <a:solidFill>
                  <a:schemeClr val="accent3"/>
                </a:solidFill>
              </a:rPr>
              <a:t>Hadoop</a:t>
            </a:r>
            <a:endParaRPr lang="hu-HU" sz="1600" dirty="0" smtClean="0">
              <a:solidFill>
                <a:schemeClr val="accent3"/>
              </a:solidFill>
            </a:endParaRPr>
          </a:p>
        </p:txBody>
      </p:sp>
      <p:sp>
        <p:nvSpPr>
          <p:cNvPr id="8" name="Szövegdoboz 7"/>
          <p:cNvSpPr txBox="1"/>
          <p:nvPr/>
        </p:nvSpPr>
        <p:spPr>
          <a:xfrm>
            <a:off x="4737785" y="3881062"/>
            <a:ext cx="1624263" cy="2905411"/>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err="1" smtClean="0">
                <a:gradFill>
                  <a:gsLst>
                    <a:gs pos="2917">
                      <a:schemeClr val="tx1"/>
                    </a:gs>
                    <a:gs pos="30000">
                      <a:schemeClr val="tx1"/>
                    </a:gs>
                  </a:gsLst>
                  <a:lin ang="5400000" scaled="0"/>
                </a:gradFill>
              </a:rPr>
              <a:t>Sqoop</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Whirr</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Avro</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solidFill>
                  <a:schemeClr val="accent3"/>
                </a:solidFill>
              </a:rPr>
              <a:t>Hive</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Pig</a:t>
            </a:r>
          </a:p>
          <a:p>
            <a:pPr algn="ctr">
              <a:lnSpc>
                <a:spcPct val="90000"/>
              </a:lnSpc>
              <a:spcAft>
                <a:spcPts val="600"/>
              </a:spcAft>
            </a:pPr>
            <a:r>
              <a:rPr lang="hu-HU" sz="1600" dirty="0" err="1" smtClean="0">
                <a:solidFill>
                  <a:schemeClr val="accent3"/>
                </a:solidFill>
              </a:rPr>
              <a:t>Mahout</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Hbase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ZooKeeper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Core</a:t>
            </a:r>
            <a:r>
              <a:rPr lang="hu-HU" sz="1600" dirty="0" smtClean="0">
                <a:solidFill>
                  <a:schemeClr val="accent3"/>
                </a:solidFill>
              </a:rPr>
              <a:t> </a:t>
            </a:r>
            <a:r>
              <a:rPr lang="hu-HU" sz="1600" dirty="0" err="1" smtClean="0">
                <a:solidFill>
                  <a:schemeClr val="accent3"/>
                </a:solidFill>
              </a:rPr>
              <a:t>Hadoop</a:t>
            </a:r>
            <a:endParaRPr lang="hu-HU" sz="1600" dirty="0" smtClean="0">
              <a:solidFill>
                <a:schemeClr val="accent3"/>
              </a:solidFill>
            </a:endParaRPr>
          </a:p>
        </p:txBody>
      </p:sp>
      <p:sp>
        <p:nvSpPr>
          <p:cNvPr id="2" name="Cím 1"/>
          <p:cNvSpPr>
            <a:spLocks noGrp="1"/>
          </p:cNvSpPr>
          <p:nvPr>
            <p:ph type="title"/>
          </p:nvPr>
        </p:nvSpPr>
        <p:spPr/>
        <p:txBody>
          <a:bodyPr/>
          <a:lstStyle/>
          <a:p>
            <a:r>
              <a:rPr lang="hu-HU" dirty="0" err="1" smtClean="0"/>
              <a:t>Hadoop</a:t>
            </a:r>
            <a:r>
              <a:rPr lang="hu-HU" dirty="0" smtClean="0"/>
              <a:t> Evolúció</a:t>
            </a:r>
            <a:endParaRPr lang="hu-HU" dirty="0"/>
          </a:p>
        </p:txBody>
      </p:sp>
      <p:sp>
        <p:nvSpPr>
          <p:cNvPr id="3" name="Szövegdoboz 2"/>
          <p:cNvSpPr txBox="1"/>
          <p:nvPr/>
        </p:nvSpPr>
        <p:spPr>
          <a:xfrm>
            <a:off x="361927" y="5970865"/>
            <a:ext cx="1624263" cy="815608"/>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err="1" smtClean="0">
                <a:gradFill>
                  <a:gsLst>
                    <a:gs pos="2917">
                      <a:schemeClr val="tx1"/>
                    </a:gs>
                    <a:gs pos="30000">
                      <a:schemeClr val="tx1"/>
                    </a:gs>
                  </a:gsLst>
                  <a:lin ang="5400000" scaled="0"/>
                </a:gradFill>
              </a:rPr>
              <a:t>Core</a:t>
            </a:r>
            <a:r>
              <a:rPr lang="hu-HU" sz="1600" dirty="0" smtClean="0">
                <a:gradFill>
                  <a:gsLst>
                    <a:gs pos="2917">
                      <a:schemeClr val="tx1"/>
                    </a:gs>
                    <a:gs pos="30000">
                      <a:schemeClr val="tx1"/>
                    </a:gs>
                  </a:gsLst>
                  <a:lin ang="5400000" scaled="0"/>
                </a:gradFill>
              </a:rPr>
              <a:t> </a:t>
            </a:r>
            <a:r>
              <a:rPr lang="hu-HU" sz="1600" dirty="0" err="1" smtClean="0">
                <a:gradFill>
                  <a:gsLst>
                    <a:gs pos="2917">
                      <a:schemeClr val="tx1"/>
                    </a:gs>
                    <a:gs pos="30000">
                      <a:schemeClr val="tx1"/>
                    </a:gs>
                  </a:gsLst>
                  <a:lin ang="5400000" scaled="0"/>
                </a:gradFill>
              </a:rPr>
              <a:t>Hadoop</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smtClean="0">
                <a:gradFill>
                  <a:gsLst>
                    <a:gs pos="2917">
                      <a:schemeClr val="tx1"/>
                    </a:gs>
                    <a:gs pos="30000">
                      <a:schemeClr val="tx1"/>
                    </a:gs>
                  </a:gsLst>
                  <a:lin ang="5400000" scaled="0"/>
                </a:gradFill>
              </a:rPr>
              <a:t>HDFS, MR</a:t>
            </a:r>
          </a:p>
        </p:txBody>
      </p:sp>
      <p:sp>
        <p:nvSpPr>
          <p:cNvPr id="5" name="Szövegdoboz 4"/>
          <p:cNvSpPr txBox="1"/>
          <p:nvPr/>
        </p:nvSpPr>
        <p:spPr>
          <a:xfrm>
            <a:off x="1851845" y="5672322"/>
            <a:ext cx="1624263" cy="1114151"/>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err="1" smtClean="0">
                <a:gradFill>
                  <a:gsLst>
                    <a:gs pos="2917">
                      <a:schemeClr val="tx1"/>
                    </a:gs>
                    <a:gs pos="30000">
                      <a:schemeClr val="tx1"/>
                    </a:gs>
                  </a:gsLst>
                  <a:lin ang="5400000" scaled="0"/>
                </a:gradFill>
              </a:rPr>
              <a:t>Hbase</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ZooKeeper</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solidFill>
                  <a:schemeClr val="accent3"/>
                </a:solidFill>
              </a:rPr>
              <a:t>Core</a:t>
            </a:r>
            <a:r>
              <a:rPr lang="hu-HU" sz="1600" dirty="0" smtClean="0">
                <a:solidFill>
                  <a:schemeClr val="accent3"/>
                </a:solidFill>
              </a:rPr>
              <a:t> </a:t>
            </a:r>
            <a:r>
              <a:rPr lang="hu-HU" sz="1600" dirty="0" err="1" smtClean="0">
                <a:solidFill>
                  <a:schemeClr val="accent3"/>
                </a:solidFill>
              </a:rPr>
              <a:t>Hadoop</a:t>
            </a:r>
            <a:endParaRPr lang="hu-HU" sz="1600" dirty="0" smtClean="0">
              <a:solidFill>
                <a:schemeClr val="accent3"/>
              </a:solidFill>
            </a:endParaRPr>
          </a:p>
        </p:txBody>
      </p:sp>
      <p:sp>
        <p:nvSpPr>
          <p:cNvPr id="7" name="Szövegdoboz 6"/>
          <p:cNvSpPr txBox="1"/>
          <p:nvPr/>
        </p:nvSpPr>
        <p:spPr>
          <a:xfrm>
            <a:off x="6268229" y="2388346"/>
            <a:ext cx="1624263" cy="4398127"/>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err="1" smtClean="0">
                <a:gradFill>
                  <a:gsLst>
                    <a:gs pos="2917">
                      <a:schemeClr val="tx1"/>
                    </a:gs>
                    <a:gs pos="30000">
                      <a:schemeClr val="tx1"/>
                    </a:gs>
                  </a:gsLst>
                  <a:lin ang="5400000" scaled="0"/>
                </a:gradFill>
              </a:rPr>
              <a:t>Flume</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smtClean="0">
                <a:gradFill>
                  <a:gsLst>
                    <a:gs pos="2917">
                      <a:schemeClr val="tx1"/>
                    </a:gs>
                    <a:gs pos="30000">
                      <a:schemeClr val="tx1"/>
                    </a:gs>
                  </a:gsLst>
                  <a:lin ang="5400000" scaled="0"/>
                </a:gradFill>
              </a:rPr>
              <a:t>Bigtop</a:t>
            </a:r>
          </a:p>
          <a:p>
            <a:pPr algn="ctr">
              <a:lnSpc>
                <a:spcPct val="90000"/>
              </a:lnSpc>
              <a:spcAft>
                <a:spcPts val="600"/>
              </a:spcAft>
            </a:pPr>
            <a:r>
              <a:rPr lang="hu-HU" sz="1600" dirty="0" err="1" smtClean="0">
                <a:gradFill>
                  <a:gsLst>
                    <a:gs pos="2917">
                      <a:schemeClr val="tx1"/>
                    </a:gs>
                    <a:gs pos="30000">
                      <a:schemeClr val="tx1"/>
                    </a:gs>
                  </a:gsLst>
                  <a:lin ang="5400000" scaled="0"/>
                </a:gradFill>
              </a:rPr>
              <a:t>Oozie</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MRUnit</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Hcatalog</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solidFill>
                  <a:schemeClr val="accent3"/>
                </a:solidFill>
              </a:rPr>
              <a:t>Sqoop</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Whirr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Avro</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Hive</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Pig</a:t>
            </a:r>
          </a:p>
          <a:p>
            <a:pPr algn="ctr">
              <a:lnSpc>
                <a:spcPct val="90000"/>
              </a:lnSpc>
              <a:spcAft>
                <a:spcPts val="600"/>
              </a:spcAft>
            </a:pPr>
            <a:r>
              <a:rPr lang="hu-HU" sz="1600" dirty="0" err="1" smtClean="0">
                <a:solidFill>
                  <a:schemeClr val="accent3"/>
                </a:solidFill>
              </a:rPr>
              <a:t>Mahout</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Hbase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ZooKeeper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Core</a:t>
            </a:r>
            <a:r>
              <a:rPr lang="hu-HU" sz="1600" dirty="0" smtClean="0">
                <a:solidFill>
                  <a:schemeClr val="accent3"/>
                </a:solidFill>
              </a:rPr>
              <a:t> </a:t>
            </a:r>
            <a:r>
              <a:rPr lang="hu-HU" sz="1600" dirty="0" err="1" smtClean="0">
                <a:solidFill>
                  <a:schemeClr val="accent3"/>
                </a:solidFill>
              </a:rPr>
              <a:t>Hadoop</a:t>
            </a:r>
            <a:endParaRPr lang="hu-HU" sz="1600" dirty="0" smtClean="0">
              <a:solidFill>
                <a:schemeClr val="accent3"/>
              </a:solidFill>
            </a:endParaRPr>
          </a:p>
        </p:txBody>
      </p:sp>
      <p:sp>
        <p:nvSpPr>
          <p:cNvPr id="9" name="Szövegdoboz 8"/>
          <p:cNvSpPr txBox="1"/>
          <p:nvPr/>
        </p:nvSpPr>
        <p:spPr>
          <a:xfrm>
            <a:off x="7707120" y="1198846"/>
            <a:ext cx="1624263" cy="5592300"/>
          </a:xfrm>
          <a:prstGeom prst="rect">
            <a:avLst/>
          </a:prstGeom>
          <a:solidFill>
            <a:schemeClr val="accent4">
              <a:lumMod val="20000"/>
              <a:lumOff val="80000"/>
            </a:schemeClr>
          </a:solidFill>
        </p:spPr>
        <p:txBody>
          <a:bodyPr wrap="square" lIns="182880" tIns="146304" rIns="182880" bIns="146304" rtlCol="0">
            <a:spAutoFit/>
          </a:bodyPr>
          <a:lstStyle/>
          <a:p>
            <a:pPr algn="ctr">
              <a:lnSpc>
                <a:spcPct val="90000"/>
              </a:lnSpc>
              <a:spcAft>
                <a:spcPts val="600"/>
              </a:spcAft>
            </a:pPr>
            <a:r>
              <a:rPr lang="hu-HU" sz="1600" dirty="0" smtClean="0">
                <a:gradFill>
                  <a:gsLst>
                    <a:gs pos="2917">
                      <a:schemeClr val="tx1"/>
                    </a:gs>
                    <a:gs pos="30000">
                      <a:schemeClr val="tx1"/>
                    </a:gs>
                  </a:gsLst>
                  <a:lin ang="5400000" scaled="0"/>
                </a:gradFill>
              </a:rPr>
              <a:t>Spark</a:t>
            </a:r>
          </a:p>
          <a:p>
            <a:pPr algn="ctr">
              <a:lnSpc>
                <a:spcPct val="90000"/>
              </a:lnSpc>
              <a:spcAft>
                <a:spcPts val="600"/>
              </a:spcAft>
            </a:pPr>
            <a:r>
              <a:rPr lang="hu-HU" sz="1600" dirty="0" err="1" smtClean="0">
                <a:gradFill>
                  <a:gsLst>
                    <a:gs pos="2917">
                      <a:schemeClr val="tx1"/>
                    </a:gs>
                    <a:gs pos="30000">
                      <a:schemeClr val="tx1"/>
                    </a:gs>
                  </a:gsLst>
                  <a:lin ang="5400000" scaled="0"/>
                </a:gradFill>
              </a:rPr>
              <a:t>Impala</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err="1" smtClean="0">
                <a:gradFill>
                  <a:gsLst>
                    <a:gs pos="2917">
                      <a:schemeClr val="tx1"/>
                    </a:gs>
                    <a:gs pos="30000">
                      <a:schemeClr val="tx1"/>
                    </a:gs>
                  </a:gsLst>
                  <a:lin ang="5400000" scaled="0"/>
                </a:gradFill>
              </a:rPr>
              <a:t>Solr</a:t>
            </a:r>
            <a:endParaRPr lang="hu-HU" sz="1600" dirty="0" smtClean="0">
              <a:gradFill>
                <a:gsLst>
                  <a:gs pos="2917">
                    <a:schemeClr val="tx1"/>
                  </a:gs>
                  <a:gs pos="30000">
                    <a:schemeClr val="tx1"/>
                  </a:gs>
                </a:gsLst>
                <a:lin ang="5400000" scaled="0"/>
              </a:gradFill>
            </a:endParaRPr>
          </a:p>
          <a:p>
            <a:pPr algn="ctr">
              <a:lnSpc>
                <a:spcPct val="90000"/>
              </a:lnSpc>
              <a:spcAft>
                <a:spcPts val="600"/>
              </a:spcAft>
            </a:pPr>
            <a:r>
              <a:rPr lang="hu-HU" sz="1600" dirty="0" smtClean="0">
                <a:gradFill>
                  <a:gsLst>
                    <a:gs pos="2917">
                      <a:schemeClr val="tx1"/>
                    </a:gs>
                    <a:gs pos="30000">
                      <a:schemeClr val="tx1"/>
                    </a:gs>
                  </a:gsLst>
                  <a:lin ang="5400000" scaled="0"/>
                </a:gradFill>
              </a:rPr>
              <a:t>Kafka</a:t>
            </a:r>
          </a:p>
          <a:p>
            <a:pPr algn="ctr">
              <a:lnSpc>
                <a:spcPct val="90000"/>
              </a:lnSpc>
              <a:spcAft>
                <a:spcPts val="600"/>
              </a:spcAft>
            </a:pPr>
            <a:r>
              <a:rPr lang="hu-HU" sz="1600" dirty="0" err="1" smtClean="0">
                <a:solidFill>
                  <a:schemeClr val="accent3"/>
                </a:solidFill>
              </a:rPr>
              <a:t>Flume</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Bigtop</a:t>
            </a:r>
          </a:p>
          <a:p>
            <a:pPr algn="ctr">
              <a:lnSpc>
                <a:spcPct val="90000"/>
              </a:lnSpc>
              <a:spcAft>
                <a:spcPts val="600"/>
              </a:spcAft>
            </a:pPr>
            <a:r>
              <a:rPr lang="hu-HU" sz="1600" dirty="0" err="1" smtClean="0">
                <a:solidFill>
                  <a:schemeClr val="accent3"/>
                </a:solidFill>
              </a:rPr>
              <a:t>Oozie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MRUnit</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Hcatalog</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Sqoop</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Whirr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Avro</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Hive</a:t>
            </a:r>
            <a:endParaRPr lang="hu-HU" sz="1600" dirty="0" smtClean="0">
              <a:solidFill>
                <a:schemeClr val="accent3"/>
              </a:solidFill>
            </a:endParaRPr>
          </a:p>
          <a:p>
            <a:pPr algn="ctr">
              <a:lnSpc>
                <a:spcPct val="90000"/>
              </a:lnSpc>
              <a:spcAft>
                <a:spcPts val="600"/>
              </a:spcAft>
            </a:pPr>
            <a:r>
              <a:rPr lang="hu-HU" sz="1600" dirty="0" smtClean="0">
                <a:solidFill>
                  <a:schemeClr val="accent3"/>
                </a:solidFill>
              </a:rPr>
              <a:t>Pig</a:t>
            </a:r>
          </a:p>
          <a:p>
            <a:pPr algn="ctr">
              <a:lnSpc>
                <a:spcPct val="90000"/>
              </a:lnSpc>
              <a:spcAft>
                <a:spcPts val="600"/>
              </a:spcAft>
            </a:pPr>
            <a:r>
              <a:rPr lang="hu-HU" sz="1600" dirty="0" err="1" smtClean="0">
                <a:solidFill>
                  <a:schemeClr val="accent3"/>
                </a:solidFill>
              </a:rPr>
              <a:t>Mahout</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Hbase</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ZooKeeper</a:t>
            </a:r>
            <a:endParaRPr lang="hu-HU" sz="1600" dirty="0" smtClean="0">
              <a:solidFill>
                <a:schemeClr val="accent3"/>
              </a:solidFill>
            </a:endParaRPr>
          </a:p>
          <a:p>
            <a:pPr algn="ctr">
              <a:lnSpc>
                <a:spcPct val="90000"/>
              </a:lnSpc>
              <a:spcAft>
                <a:spcPts val="600"/>
              </a:spcAft>
            </a:pPr>
            <a:r>
              <a:rPr lang="hu-HU" sz="1600" dirty="0" err="1" smtClean="0">
                <a:solidFill>
                  <a:schemeClr val="accent3"/>
                </a:solidFill>
              </a:rPr>
              <a:t>Core</a:t>
            </a:r>
            <a:r>
              <a:rPr lang="hu-HU" sz="1600" dirty="0" smtClean="0">
                <a:solidFill>
                  <a:schemeClr val="accent3"/>
                </a:solidFill>
              </a:rPr>
              <a:t> </a:t>
            </a:r>
            <a:r>
              <a:rPr lang="hu-HU" sz="1600" dirty="0" err="1" smtClean="0">
                <a:solidFill>
                  <a:schemeClr val="accent3"/>
                </a:solidFill>
              </a:rPr>
              <a:t>Hadoop</a:t>
            </a:r>
            <a:endParaRPr lang="hu-HU" sz="1600" dirty="0" smtClean="0">
              <a:solidFill>
                <a:schemeClr val="accent3"/>
              </a:solidFill>
            </a:endParaRPr>
          </a:p>
        </p:txBody>
      </p:sp>
      <p:sp>
        <p:nvSpPr>
          <p:cNvPr id="11" name="Szövegdoboz 10"/>
          <p:cNvSpPr txBox="1"/>
          <p:nvPr/>
        </p:nvSpPr>
        <p:spPr>
          <a:xfrm>
            <a:off x="583638" y="5311280"/>
            <a:ext cx="13380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2006</a:t>
            </a:r>
          </a:p>
        </p:txBody>
      </p:sp>
      <p:sp>
        <p:nvSpPr>
          <p:cNvPr id="12" name="Szövegdoboz 11"/>
          <p:cNvSpPr txBox="1"/>
          <p:nvPr/>
        </p:nvSpPr>
        <p:spPr>
          <a:xfrm>
            <a:off x="2114962" y="5044458"/>
            <a:ext cx="13380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2008</a:t>
            </a:r>
          </a:p>
        </p:txBody>
      </p:sp>
      <p:sp>
        <p:nvSpPr>
          <p:cNvPr id="13" name="Szövegdoboz 12"/>
          <p:cNvSpPr txBox="1"/>
          <p:nvPr/>
        </p:nvSpPr>
        <p:spPr>
          <a:xfrm>
            <a:off x="3620507" y="4148828"/>
            <a:ext cx="13380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2009</a:t>
            </a:r>
          </a:p>
        </p:txBody>
      </p:sp>
      <p:sp>
        <p:nvSpPr>
          <p:cNvPr id="14" name="Szövegdoboz 13"/>
          <p:cNvSpPr txBox="1"/>
          <p:nvPr/>
        </p:nvSpPr>
        <p:spPr>
          <a:xfrm>
            <a:off x="4972764" y="3266088"/>
            <a:ext cx="13380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2010</a:t>
            </a:r>
          </a:p>
        </p:txBody>
      </p:sp>
      <p:sp>
        <p:nvSpPr>
          <p:cNvPr id="15" name="Szövegdoboz 14"/>
          <p:cNvSpPr txBox="1"/>
          <p:nvPr/>
        </p:nvSpPr>
        <p:spPr>
          <a:xfrm>
            <a:off x="6509967" y="1771354"/>
            <a:ext cx="13380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2011</a:t>
            </a:r>
          </a:p>
        </p:txBody>
      </p:sp>
      <p:sp>
        <p:nvSpPr>
          <p:cNvPr id="16" name="Szövegdoboz 15"/>
          <p:cNvSpPr txBox="1"/>
          <p:nvPr/>
        </p:nvSpPr>
        <p:spPr>
          <a:xfrm>
            <a:off x="7892492" y="570982"/>
            <a:ext cx="1338019" cy="627864"/>
          </a:xfrm>
          <a:prstGeom prst="rect">
            <a:avLst/>
          </a:prstGeom>
          <a:noFill/>
        </p:spPr>
        <p:txBody>
          <a:bodyPr wrap="squar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2012</a:t>
            </a:r>
          </a:p>
        </p:txBody>
      </p:sp>
    </p:spTree>
    <p:extLst>
      <p:ext uri="{BB962C8B-B14F-4D97-AF65-F5344CB8AC3E}">
        <p14:creationId xmlns:p14="http://schemas.microsoft.com/office/powerpoint/2010/main" val="227211968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hu-HU" dirty="0" err="1"/>
              <a:t>Hadoop</a:t>
            </a:r>
            <a:r>
              <a:rPr lang="hu-HU" dirty="0"/>
              <a:t> </a:t>
            </a:r>
            <a:r>
              <a:rPr lang="hu-HU" dirty="0" err="1"/>
              <a:t>Distributed</a:t>
            </a:r>
            <a:r>
              <a:rPr lang="hu-HU" dirty="0"/>
              <a:t> File System (HDFS</a:t>
            </a:r>
            <a:r>
              <a:rPr lang="hu-HU" dirty="0" smtClean="0"/>
              <a:t>)</a:t>
            </a:r>
            <a:endParaRPr lang="en-US" dirty="0"/>
          </a:p>
        </p:txBody>
      </p:sp>
      <p:sp>
        <p:nvSpPr>
          <p:cNvPr id="8" name="Tartalom helye 7"/>
          <p:cNvSpPr>
            <a:spLocks noGrp="1"/>
          </p:cNvSpPr>
          <p:nvPr>
            <p:ph sz="quarter" idx="10"/>
          </p:nvPr>
        </p:nvSpPr>
        <p:spPr/>
        <p:txBody>
          <a:bodyPr/>
          <a:lstStyle/>
          <a:p>
            <a:r>
              <a:rPr lang="hu-HU" dirty="0" smtClean="0"/>
              <a:t>Elosztott </a:t>
            </a:r>
            <a:r>
              <a:rPr lang="hu-HU" dirty="0" smtClean="0"/>
              <a:t>adattárolásra optimalizált rendszer</a:t>
            </a:r>
          </a:p>
          <a:p>
            <a:pPr lvl="1"/>
            <a:r>
              <a:rPr lang="hu-HU" dirty="0" smtClean="0"/>
              <a:t>Hibatűrő</a:t>
            </a:r>
          </a:p>
          <a:p>
            <a:pPr lvl="2"/>
            <a:r>
              <a:rPr lang="hu-HU" dirty="0" smtClean="0"/>
              <a:t>több százezer hardver közt mindig lehet hiba</a:t>
            </a:r>
          </a:p>
          <a:p>
            <a:pPr lvl="1"/>
            <a:r>
              <a:rPr lang="hu-HU" dirty="0" smtClean="0"/>
              <a:t>Folyamatos adatolvasásra optimalizált </a:t>
            </a:r>
          </a:p>
          <a:p>
            <a:pPr lvl="2"/>
            <a:r>
              <a:rPr lang="hu-HU" dirty="0" smtClean="0"/>
              <a:t>random </a:t>
            </a:r>
            <a:r>
              <a:rPr lang="hu-HU" dirty="0" err="1" smtClean="0"/>
              <a:t>access</a:t>
            </a:r>
            <a:r>
              <a:rPr lang="hu-HU" dirty="0" smtClean="0"/>
              <a:t> helyett</a:t>
            </a:r>
          </a:p>
          <a:p>
            <a:pPr lvl="1"/>
            <a:r>
              <a:rPr lang="hu-HU" dirty="0" smtClean="0"/>
              <a:t>Nagy adatmennyiség</a:t>
            </a:r>
          </a:p>
          <a:p>
            <a:pPr lvl="2"/>
            <a:r>
              <a:rPr lang="hu-HU" dirty="0" smtClean="0"/>
              <a:t>akár terrabájtos méretű fájlok</a:t>
            </a:r>
          </a:p>
          <a:p>
            <a:pPr lvl="1"/>
            <a:r>
              <a:rPr lang="hu-HU" dirty="0" smtClean="0"/>
              <a:t>Egyszerű koherencia</a:t>
            </a:r>
          </a:p>
          <a:p>
            <a:pPr lvl="2"/>
            <a:r>
              <a:rPr lang="hu-HU" dirty="0" smtClean="0"/>
              <a:t>nincs utólagos módosítás</a:t>
            </a:r>
          </a:p>
          <a:p>
            <a:pPr lvl="2"/>
            <a:r>
              <a:rPr lang="hu-HU" dirty="0"/>
              <a:t>n</a:t>
            </a:r>
            <a:r>
              <a:rPr lang="hu-HU" dirty="0" smtClean="0"/>
              <a:t>incs hozzáfűzés</a:t>
            </a:r>
          </a:p>
          <a:p>
            <a:pPr lvl="1"/>
            <a:endParaRPr lang="hu-HU" dirty="0"/>
          </a:p>
        </p:txBody>
      </p:sp>
      <p:grpSp>
        <p:nvGrpSpPr>
          <p:cNvPr id="3" name="Csoportba foglalás 2"/>
          <p:cNvGrpSpPr/>
          <p:nvPr/>
        </p:nvGrpSpPr>
        <p:grpSpPr>
          <a:xfrm>
            <a:off x="6894095" y="3489158"/>
            <a:ext cx="4813717" cy="2919273"/>
            <a:chOff x="2221617" y="1880656"/>
            <a:chExt cx="7851071" cy="4022449"/>
          </a:xfrm>
        </p:grpSpPr>
        <p:sp>
          <p:nvSpPr>
            <p:cNvPr id="183" name="Rectangle 182"/>
            <p:cNvSpPr/>
            <p:nvPr/>
          </p:nvSpPr>
          <p:spPr bwMode="auto">
            <a:xfrm>
              <a:off x="6050239" y="1880656"/>
              <a:ext cx="4022449" cy="4022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nvGrpSpPr>
            <p:cNvPr id="182" name="Group 181"/>
            <p:cNvGrpSpPr/>
            <p:nvPr/>
          </p:nvGrpSpPr>
          <p:grpSpPr>
            <a:xfrm>
              <a:off x="6358975" y="4114801"/>
              <a:ext cx="1481737" cy="1770000"/>
              <a:chOff x="6116086" y="4114800"/>
              <a:chExt cx="1481737" cy="1770000"/>
            </a:xfrm>
          </p:grpSpPr>
          <p:grpSp>
            <p:nvGrpSpPr>
              <p:cNvPr id="174" name="Group 173"/>
              <p:cNvGrpSpPr/>
              <p:nvPr/>
            </p:nvGrpSpPr>
            <p:grpSpPr>
              <a:xfrm>
                <a:off x="6116086" y="4114800"/>
                <a:ext cx="1481737" cy="1770000"/>
                <a:chOff x="6116086" y="4114800"/>
                <a:chExt cx="1481737" cy="1770000"/>
              </a:xfrm>
            </p:grpSpPr>
            <p:sp>
              <p:nvSpPr>
                <p:cNvPr id="149" name="TextBox 148"/>
                <p:cNvSpPr txBox="1"/>
                <p:nvPr/>
              </p:nvSpPr>
              <p:spPr>
                <a:xfrm>
                  <a:off x="6308354" y="5550252"/>
                  <a:ext cx="1250387" cy="334548"/>
                </a:xfrm>
                <a:prstGeom prst="rect">
                  <a:avLst/>
                </a:prstGeom>
                <a:noFill/>
              </p:spPr>
              <p:txBody>
                <a:bodyPr wrap="square" lIns="0" tIns="0" rIns="0" bIns="0" rtlCol="0">
                  <a:spAutoFit/>
                </a:bodyPr>
                <a:lstStyle/>
                <a:p>
                  <a:pPr algn="ctr">
                    <a:lnSpc>
                      <a:spcPct val="80000"/>
                    </a:lnSpc>
                    <a:spcBef>
                      <a:spcPct val="20000"/>
                    </a:spcBef>
                    <a:buSzPct val="80000"/>
                  </a:pPr>
                  <a:r>
                    <a:rPr lang="hu-HU" sz="1200" dirty="0">
                      <a:solidFill>
                        <a:schemeClr val="tx1">
                          <a:lumMod val="75000"/>
                          <a:lumOff val="25000"/>
                          <a:alpha val="99000"/>
                        </a:schemeClr>
                      </a:solidFill>
                    </a:rPr>
                    <a:t>Szerver</a:t>
                  </a:r>
                  <a:endParaRPr lang="en-US" sz="1200" dirty="0">
                    <a:solidFill>
                      <a:schemeClr val="tx1">
                        <a:lumMod val="75000"/>
                        <a:lumOff val="25000"/>
                        <a:alpha val="99000"/>
                      </a:schemeClr>
                    </a:solidFill>
                  </a:endParaRPr>
                </a:p>
              </p:txBody>
            </p:sp>
            <p:sp>
              <p:nvSpPr>
                <p:cNvPr id="151" name="Round Same Side Corner Rectangle 150"/>
                <p:cNvSpPr/>
                <p:nvPr/>
              </p:nvSpPr>
              <p:spPr bwMode="auto">
                <a:xfrm rot="5400000">
                  <a:off x="6223986" y="4114800"/>
                  <a:ext cx="1373838" cy="1373837"/>
                </a:xfrm>
                <a:prstGeom prst="round2SameRect">
                  <a:avLst>
                    <a:gd name="adj1" fmla="val 554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52" name="Round Same Side Corner Rectangle 151"/>
                <p:cNvSpPr/>
                <p:nvPr/>
              </p:nvSpPr>
              <p:spPr bwMode="auto">
                <a:xfrm rot="16200000">
                  <a:off x="6061862"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53" name="Round Same Side Corner Rectangle 152"/>
                <p:cNvSpPr/>
                <p:nvPr/>
              </p:nvSpPr>
              <p:spPr bwMode="auto">
                <a:xfrm rot="16200000">
                  <a:off x="6061863"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sp>
            <p:nvSpPr>
              <p:cNvPr id="146" name="Freeform 27"/>
              <p:cNvSpPr>
                <a:spLocks noEditPoints="1"/>
              </p:cNvSpPr>
              <p:nvPr/>
            </p:nvSpPr>
            <p:spPr bwMode="auto">
              <a:xfrm>
                <a:off x="6408488"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3" name="Freeform 27"/>
              <p:cNvSpPr>
                <a:spLocks noEditPoints="1"/>
              </p:cNvSpPr>
              <p:nvPr/>
            </p:nvSpPr>
            <p:spPr bwMode="auto">
              <a:xfrm>
                <a:off x="6408488"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4" name="Freeform 27"/>
              <p:cNvSpPr>
                <a:spLocks noEditPoints="1"/>
              </p:cNvSpPr>
              <p:nvPr/>
            </p:nvSpPr>
            <p:spPr bwMode="auto">
              <a:xfrm>
                <a:off x="6777703"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0" name="Freeform 27"/>
              <p:cNvSpPr>
                <a:spLocks noEditPoints="1"/>
              </p:cNvSpPr>
              <p:nvPr/>
            </p:nvSpPr>
            <p:spPr bwMode="auto">
              <a:xfrm>
                <a:off x="640848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1" name="Freeform 27"/>
              <p:cNvSpPr>
                <a:spLocks noEditPoints="1"/>
              </p:cNvSpPr>
              <p:nvPr/>
            </p:nvSpPr>
            <p:spPr bwMode="auto">
              <a:xfrm>
                <a:off x="6777703"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2" name="Freeform 27"/>
              <p:cNvSpPr>
                <a:spLocks noEditPoints="1"/>
              </p:cNvSpPr>
              <p:nvPr/>
            </p:nvSpPr>
            <p:spPr bwMode="auto">
              <a:xfrm>
                <a:off x="7146918"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grpSp>
        <p:grpSp>
          <p:nvGrpSpPr>
            <p:cNvPr id="181" name="Group 180"/>
            <p:cNvGrpSpPr/>
            <p:nvPr/>
          </p:nvGrpSpPr>
          <p:grpSpPr>
            <a:xfrm>
              <a:off x="8218120" y="2028970"/>
              <a:ext cx="1481737" cy="1798721"/>
              <a:chOff x="7975231" y="2028969"/>
              <a:chExt cx="1481737" cy="1798721"/>
            </a:xfrm>
          </p:grpSpPr>
          <p:grpSp>
            <p:nvGrpSpPr>
              <p:cNvPr id="177" name="Group 176"/>
              <p:cNvGrpSpPr/>
              <p:nvPr/>
            </p:nvGrpSpPr>
            <p:grpSpPr>
              <a:xfrm>
                <a:off x="7975231" y="2028969"/>
                <a:ext cx="1481737" cy="1798721"/>
                <a:chOff x="7975231" y="2028969"/>
                <a:chExt cx="1481737" cy="1798721"/>
              </a:xfrm>
            </p:grpSpPr>
            <p:sp>
              <p:nvSpPr>
                <p:cNvPr id="129" name="TextBox 128"/>
                <p:cNvSpPr txBox="1"/>
                <p:nvPr/>
              </p:nvSpPr>
              <p:spPr>
                <a:xfrm>
                  <a:off x="8129197" y="3493142"/>
                  <a:ext cx="1281698" cy="334548"/>
                </a:xfrm>
                <a:prstGeom prst="rect">
                  <a:avLst/>
                </a:prstGeom>
                <a:noFill/>
              </p:spPr>
              <p:txBody>
                <a:bodyPr wrap="square" lIns="0" tIns="0" rIns="0" bIns="0" rtlCol="0">
                  <a:spAutoFit/>
                </a:bodyPr>
                <a:lstStyle/>
                <a:p>
                  <a:pPr algn="ctr">
                    <a:lnSpc>
                      <a:spcPct val="80000"/>
                    </a:lnSpc>
                    <a:spcBef>
                      <a:spcPct val="20000"/>
                    </a:spcBef>
                    <a:buSzPct val="80000"/>
                  </a:pPr>
                  <a:r>
                    <a:rPr lang="hu-HU" sz="1200" dirty="0">
                      <a:solidFill>
                        <a:schemeClr val="tx1">
                          <a:lumMod val="75000"/>
                          <a:lumOff val="25000"/>
                          <a:alpha val="99000"/>
                        </a:schemeClr>
                      </a:solidFill>
                    </a:rPr>
                    <a:t>Szerver</a:t>
                  </a:r>
                  <a:endParaRPr lang="en-US" sz="1200" dirty="0">
                    <a:solidFill>
                      <a:schemeClr val="tx1">
                        <a:lumMod val="75000"/>
                        <a:lumOff val="25000"/>
                        <a:alpha val="99000"/>
                      </a:schemeClr>
                    </a:solidFill>
                  </a:endParaRPr>
                </a:p>
              </p:txBody>
            </p:sp>
            <p:sp>
              <p:nvSpPr>
                <p:cNvPr id="131" name="Round Same Side Corner Rectangle 130"/>
                <p:cNvSpPr/>
                <p:nvPr/>
              </p:nvSpPr>
              <p:spPr bwMode="auto">
                <a:xfrm rot="5400000">
                  <a:off x="8083131" y="2028969"/>
                  <a:ext cx="1373838" cy="1373837"/>
                </a:xfrm>
                <a:prstGeom prst="round2SameRect">
                  <a:avLst>
                    <a:gd name="adj1" fmla="val 554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32" name="Round Same Side Corner Rectangle 131"/>
                <p:cNvSpPr/>
                <p:nvPr/>
              </p:nvSpPr>
              <p:spPr bwMode="auto">
                <a:xfrm rot="16200000">
                  <a:off x="7921007"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33" name="Round Same Side Corner Rectangle 132"/>
                <p:cNvSpPr/>
                <p:nvPr/>
              </p:nvSpPr>
              <p:spPr bwMode="auto">
                <a:xfrm rot="16200000">
                  <a:off x="7921008"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sp>
            <p:nvSpPr>
              <p:cNvPr id="126" name="Freeform 27"/>
              <p:cNvSpPr>
                <a:spLocks noEditPoints="1"/>
              </p:cNvSpPr>
              <p:nvPr/>
            </p:nvSpPr>
            <p:spPr bwMode="auto">
              <a:xfrm>
                <a:off x="8267633"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3" name="Freeform 27"/>
              <p:cNvSpPr>
                <a:spLocks noEditPoints="1"/>
              </p:cNvSpPr>
              <p:nvPr/>
            </p:nvSpPr>
            <p:spPr bwMode="auto">
              <a:xfrm>
                <a:off x="826763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4" name="Freeform 27"/>
              <p:cNvSpPr>
                <a:spLocks noEditPoints="1"/>
              </p:cNvSpPr>
              <p:nvPr/>
            </p:nvSpPr>
            <p:spPr bwMode="auto">
              <a:xfrm>
                <a:off x="863684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0" name="Freeform 27"/>
              <p:cNvSpPr>
                <a:spLocks noEditPoints="1"/>
              </p:cNvSpPr>
              <p:nvPr/>
            </p:nvSpPr>
            <p:spPr bwMode="auto">
              <a:xfrm>
                <a:off x="826763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1" name="Freeform 27"/>
              <p:cNvSpPr>
                <a:spLocks noEditPoints="1"/>
              </p:cNvSpPr>
              <p:nvPr/>
            </p:nvSpPr>
            <p:spPr bwMode="auto">
              <a:xfrm>
                <a:off x="863684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2" name="Freeform 27"/>
              <p:cNvSpPr>
                <a:spLocks noEditPoints="1"/>
              </p:cNvSpPr>
              <p:nvPr/>
            </p:nvSpPr>
            <p:spPr bwMode="auto">
              <a:xfrm>
                <a:off x="900606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grpSp>
        <p:grpSp>
          <p:nvGrpSpPr>
            <p:cNvPr id="178" name="Group 177"/>
            <p:cNvGrpSpPr/>
            <p:nvPr/>
          </p:nvGrpSpPr>
          <p:grpSpPr>
            <a:xfrm>
              <a:off x="6358975" y="2028970"/>
              <a:ext cx="1481737" cy="1744719"/>
              <a:chOff x="6116086" y="2028969"/>
              <a:chExt cx="1481737" cy="1744719"/>
            </a:xfrm>
          </p:grpSpPr>
          <p:sp>
            <p:nvSpPr>
              <p:cNvPr id="66" name="TextBox 65"/>
              <p:cNvSpPr txBox="1"/>
              <p:nvPr/>
            </p:nvSpPr>
            <p:spPr>
              <a:xfrm>
                <a:off x="6256845" y="3439140"/>
                <a:ext cx="1281698" cy="334548"/>
              </a:xfrm>
              <a:prstGeom prst="rect">
                <a:avLst/>
              </a:prstGeom>
              <a:noFill/>
            </p:spPr>
            <p:txBody>
              <a:bodyPr wrap="square" lIns="0" tIns="0" rIns="0" bIns="0" rtlCol="0">
                <a:spAutoFit/>
              </a:bodyPr>
              <a:lstStyle/>
              <a:p>
                <a:pPr algn="ctr">
                  <a:lnSpc>
                    <a:spcPct val="80000"/>
                  </a:lnSpc>
                  <a:spcBef>
                    <a:spcPct val="20000"/>
                  </a:spcBef>
                  <a:buSzPct val="80000"/>
                </a:pPr>
                <a:r>
                  <a:rPr lang="hu-HU" sz="1200" dirty="0">
                    <a:solidFill>
                      <a:schemeClr val="tx1">
                        <a:lumMod val="75000"/>
                        <a:lumOff val="25000"/>
                        <a:alpha val="99000"/>
                      </a:schemeClr>
                    </a:solidFill>
                  </a:rPr>
                  <a:t>Szerver</a:t>
                </a:r>
                <a:endParaRPr lang="en-US" sz="1200" dirty="0">
                  <a:solidFill>
                    <a:schemeClr val="tx1">
                      <a:lumMod val="75000"/>
                      <a:lumOff val="25000"/>
                      <a:alpha val="99000"/>
                    </a:schemeClr>
                  </a:solidFill>
                </a:endParaRPr>
              </a:p>
            </p:txBody>
          </p:sp>
          <p:grpSp>
            <p:nvGrpSpPr>
              <p:cNvPr id="176" name="Group 175"/>
              <p:cNvGrpSpPr/>
              <p:nvPr/>
            </p:nvGrpSpPr>
            <p:grpSpPr>
              <a:xfrm>
                <a:off x="6116086" y="2028969"/>
                <a:ext cx="1481737" cy="1373838"/>
                <a:chOff x="6116086" y="2028969"/>
                <a:chExt cx="1481737" cy="1373838"/>
              </a:xfrm>
            </p:grpSpPr>
            <p:sp>
              <p:nvSpPr>
                <p:cNvPr id="6" name="Round Same Side Corner Rectangle 5"/>
                <p:cNvSpPr/>
                <p:nvPr/>
              </p:nvSpPr>
              <p:spPr bwMode="auto">
                <a:xfrm rot="5400000">
                  <a:off x="6223986" y="2028969"/>
                  <a:ext cx="1373838" cy="1373837"/>
                </a:xfrm>
                <a:prstGeom prst="round2SameRect">
                  <a:avLst>
                    <a:gd name="adj1" fmla="val 554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76" name="Round Same Side Corner Rectangle 75"/>
                <p:cNvSpPr/>
                <p:nvPr/>
              </p:nvSpPr>
              <p:spPr bwMode="auto">
                <a:xfrm rot="16200000">
                  <a:off x="6061862" y="215411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77" name="Round Same Side Corner Rectangle 76"/>
                <p:cNvSpPr/>
                <p:nvPr/>
              </p:nvSpPr>
              <p:spPr bwMode="auto">
                <a:xfrm rot="16200000">
                  <a:off x="6061863" y="3115089"/>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sp>
            <p:nvSpPr>
              <p:cNvPr id="103" name="Freeform 27"/>
              <p:cNvSpPr>
                <a:spLocks noEditPoints="1"/>
              </p:cNvSpPr>
              <p:nvPr/>
            </p:nvSpPr>
            <p:spPr bwMode="auto">
              <a:xfrm>
                <a:off x="6408488"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7" name="Freeform 27"/>
              <p:cNvSpPr>
                <a:spLocks noEditPoints="1"/>
              </p:cNvSpPr>
              <p:nvPr/>
            </p:nvSpPr>
            <p:spPr bwMode="auto">
              <a:xfrm>
                <a:off x="6408488"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8" name="Freeform 27"/>
              <p:cNvSpPr>
                <a:spLocks noEditPoints="1"/>
              </p:cNvSpPr>
              <p:nvPr/>
            </p:nvSpPr>
            <p:spPr bwMode="auto">
              <a:xfrm>
                <a:off x="6777703"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11" name="Freeform 27"/>
              <p:cNvSpPr>
                <a:spLocks noEditPoints="1"/>
              </p:cNvSpPr>
              <p:nvPr/>
            </p:nvSpPr>
            <p:spPr bwMode="auto">
              <a:xfrm>
                <a:off x="640848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12" name="Freeform 27"/>
              <p:cNvSpPr>
                <a:spLocks noEditPoints="1"/>
              </p:cNvSpPr>
              <p:nvPr/>
            </p:nvSpPr>
            <p:spPr bwMode="auto">
              <a:xfrm>
                <a:off x="6777703"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13" name="Freeform 27"/>
              <p:cNvSpPr>
                <a:spLocks noEditPoints="1"/>
              </p:cNvSpPr>
              <p:nvPr/>
            </p:nvSpPr>
            <p:spPr bwMode="auto">
              <a:xfrm>
                <a:off x="7146918" y="2971800"/>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grpSp>
        <p:sp>
          <p:nvSpPr>
            <p:cNvPr id="4" name="Right Arrow 3"/>
            <p:cNvSpPr/>
            <p:nvPr/>
          </p:nvSpPr>
          <p:spPr bwMode="auto">
            <a:xfrm>
              <a:off x="3851061" y="3580236"/>
              <a:ext cx="1927654"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nvGrpSpPr>
            <p:cNvPr id="11" name="Group 10"/>
            <p:cNvGrpSpPr/>
            <p:nvPr/>
          </p:nvGrpSpPr>
          <p:grpSpPr>
            <a:xfrm>
              <a:off x="2221617" y="2805422"/>
              <a:ext cx="1292057" cy="1961861"/>
              <a:chOff x="1789900" y="2805422"/>
              <a:chExt cx="1292057" cy="1961861"/>
            </a:xfrm>
          </p:grpSpPr>
          <p:sp>
            <p:nvSpPr>
              <p:cNvPr id="78" name="TextBox 77"/>
              <p:cNvSpPr txBox="1"/>
              <p:nvPr/>
            </p:nvSpPr>
            <p:spPr>
              <a:xfrm>
                <a:off x="2010918" y="4432735"/>
                <a:ext cx="850018" cy="334548"/>
              </a:xfrm>
              <a:prstGeom prst="rect">
                <a:avLst/>
              </a:prstGeom>
              <a:noFill/>
            </p:spPr>
            <p:txBody>
              <a:bodyPr wrap="square" lIns="0" tIns="0" rIns="0" bIns="0" rtlCol="0">
                <a:spAutoFit/>
              </a:bodyPr>
              <a:lstStyle/>
              <a:p>
                <a:pPr algn="ctr">
                  <a:lnSpc>
                    <a:spcPct val="80000"/>
                  </a:lnSpc>
                  <a:spcBef>
                    <a:spcPct val="20000"/>
                  </a:spcBef>
                  <a:buSzPct val="80000"/>
                </a:pPr>
                <a:r>
                  <a:rPr lang="hu-HU" sz="1200" dirty="0">
                    <a:solidFill>
                      <a:schemeClr val="accent2">
                        <a:alpha val="99000"/>
                      </a:schemeClr>
                    </a:solidFill>
                  </a:rPr>
                  <a:t>Fájl</a:t>
                </a:r>
                <a:endParaRPr lang="en-US" sz="1200" dirty="0">
                  <a:solidFill>
                    <a:schemeClr val="accent2">
                      <a:alpha val="99000"/>
                    </a:schemeClr>
                  </a:solidFill>
                </a:endParaRPr>
              </a:p>
            </p:txBody>
          </p:sp>
          <p:grpSp>
            <p:nvGrpSpPr>
              <p:cNvPr id="82" name="Group 81"/>
              <p:cNvGrpSpPr/>
              <p:nvPr/>
            </p:nvGrpSpPr>
            <p:grpSpPr>
              <a:xfrm>
                <a:off x="1789900" y="2805422"/>
                <a:ext cx="1292057" cy="1532342"/>
                <a:chOff x="8791575" y="-838200"/>
                <a:chExt cx="973138" cy="1154113"/>
              </a:xfrm>
            </p:grpSpPr>
            <p:sp>
              <p:nvSpPr>
                <p:cNvPr id="83" name="Freeform 7" hidden="1"/>
                <p:cNvSpPr>
                  <a:spLocks/>
                </p:cNvSpPr>
                <p:nvPr/>
              </p:nvSpPr>
              <p:spPr bwMode="auto">
                <a:xfrm>
                  <a:off x="8829675" y="-808037"/>
                  <a:ext cx="896938" cy="1082675"/>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1218936"/>
                  <a:endParaRPr lang="en-US" sz="1100">
                    <a:solidFill>
                      <a:schemeClr val="bg1">
                        <a:alpha val="99000"/>
                      </a:schemeClr>
                    </a:solidFill>
                    <a:latin typeface="+mj-lt"/>
                    <a:ea typeface="Segoe UI" pitchFamily="34" charset="0"/>
                    <a:cs typeface="Segoe UI" pitchFamily="34" charset="0"/>
                  </a:endParaRPr>
                </a:p>
              </p:txBody>
            </p:sp>
            <p:sp>
              <p:nvSpPr>
                <p:cNvPr id="84" name="Freeform 6"/>
                <p:cNvSpPr>
                  <a:spLocks noEditPoints="1"/>
                </p:cNvSpPr>
                <p:nvPr/>
              </p:nvSpPr>
              <p:spPr bwMode="auto">
                <a:xfrm>
                  <a:off x="8791575" y="-838200"/>
                  <a:ext cx="973138" cy="1154113"/>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100"/>
                </a:p>
              </p:txBody>
            </p:sp>
          </p:grpSp>
        </p:grpSp>
        <p:sp>
          <p:nvSpPr>
            <p:cNvPr id="104" name="Freeform 27"/>
            <p:cNvSpPr>
              <a:spLocks noEditPoints="1"/>
            </p:cNvSpPr>
            <p:nvPr/>
          </p:nvSpPr>
          <p:spPr bwMode="auto">
            <a:xfrm>
              <a:off x="702059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9" name="Freeform 27"/>
            <p:cNvSpPr>
              <a:spLocks noEditPoints="1"/>
            </p:cNvSpPr>
            <p:nvPr/>
          </p:nvSpPr>
          <p:spPr bwMode="auto">
            <a:xfrm>
              <a:off x="7389807"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7" name="Freeform 27"/>
            <p:cNvSpPr>
              <a:spLocks noEditPoints="1"/>
            </p:cNvSpPr>
            <p:nvPr/>
          </p:nvSpPr>
          <p:spPr bwMode="auto">
            <a:xfrm>
              <a:off x="8879737"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8" name="Freeform 27"/>
            <p:cNvSpPr>
              <a:spLocks noEditPoints="1"/>
            </p:cNvSpPr>
            <p:nvPr/>
          </p:nvSpPr>
          <p:spPr bwMode="auto">
            <a:xfrm>
              <a:off x="9248952" y="2119305"/>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25" name="Freeform 27"/>
            <p:cNvSpPr>
              <a:spLocks noEditPoints="1"/>
            </p:cNvSpPr>
            <p:nvPr/>
          </p:nvSpPr>
          <p:spPr bwMode="auto">
            <a:xfrm>
              <a:off x="9248952" y="2545552"/>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7" name="Freeform 27"/>
            <p:cNvSpPr>
              <a:spLocks noEditPoints="1"/>
            </p:cNvSpPr>
            <p:nvPr/>
          </p:nvSpPr>
          <p:spPr bwMode="auto">
            <a:xfrm>
              <a:off x="702059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45" name="Freeform 27"/>
            <p:cNvSpPr>
              <a:spLocks noEditPoints="1"/>
            </p:cNvSpPr>
            <p:nvPr/>
          </p:nvSpPr>
          <p:spPr bwMode="auto">
            <a:xfrm>
              <a:off x="738980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175" name="Group 174"/>
            <p:cNvGrpSpPr/>
            <p:nvPr/>
          </p:nvGrpSpPr>
          <p:grpSpPr>
            <a:xfrm>
              <a:off x="8218120" y="4114801"/>
              <a:ext cx="1481737" cy="1770000"/>
              <a:chOff x="7975231" y="4114800"/>
              <a:chExt cx="1481737" cy="1770000"/>
            </a:xfrm>
          </p:grpSpPr>
          <p:sp>
            <p:nvSpPr>
              <p:cNvPr id="169" name="TextBox 168"/>
              <p:cNvSpPr txBox="1"/>
              <p:nvPr/>
            </p:nvSpPr>
            <p:spPr>
              <a:xfrm>
                <a:off x="8165207" y="5550252"/>
                <a:ext cx="1173798" cy="334548"/>
              </a:xfrm>
              <a:prstGeom prst="rect">
                <a:avLst/>
              </a:prstGeom>
              <a:noFill/>
            </p:spPr>
            <p:txBody>
              <a:bodyPr wrap="square" lIns="0" tIns="0" rIns="0" bIns="0" rtlCol="0">
                <a:spAutoFit/>
              </a:bodyPr>
              <a:lstStyle/>
              <a:p>
                <a:pPr algn="ctr">
                  <a:lnSpc>
                    <a:spcPct val="80000"/>
                  </a:lnSpc>
                  <a:spcBef>
                    <a:spcPct val="20000"/>
                  </a:spcBef>
                  <a:buSzPct val="80000"/>
                </a:pPr>
                <a:r>
                  <a:rPr lang="hu-HU" sz="1200" dirty="0">
                    <a:solidFill>
                      <a:schemeClr val="tx1">
                        <a:lumMod val="75000"/>
                        <a:lumOff val="25000"/>
                        <a:alpha val="99000"/>
                      </a:schemeClr>
                    </a:solidFill>
                  </a:rPr>
                  <a:t>Szerver</a:t>
                </a:r>
                <a:endParaRPr lang="en-US" sz="1200" dirty="0">
                  <a:solidFill>
                    <a:schemeClr val="tx1">
                      <a:lumMod val="75000"/>
                      <a:lumOff val="25000"/>
                      <a:alpha val="99000"/>
                    </a:schemeClr>
                  </a:solidFill>
                </a:endParaRPr>
              </a:p>
            </p:txBody>
          </p:sp>
          <p:sp>
            <p:nvSpPr>
              <p:cNvPr id="171" name="Round Same Side Corner Rectangle 170"/>
              <p:cNvSpPr/>
              <p:nvPr/>
            </p:nvSpPr>
            <p:spPr bwMode="auto">
              <a:xfrm rot="5400000">
                <a:off x="8083131" y="4114800"/>
                <a:ext cx="1373838" cy="1373837"/>
              </a:xfrm>
              <a:prstGeom prst="round2SameRect">
                <a:avLst>
                  <a:gd name="adj1" fmla="val 5548"/>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7921007" y="4239941"/>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sp>
            <p:nvSpPr>
              <p:cNvPr id="173" name="Round Same Side Corner Rectangle 172"/>
              <p:cNvSpPr/>
              <p:nvPr/>
            </p:nvSpPr>
            <p:spPr bwMode="auto">
              <a:xfrm rot="16200000">
                <a:off x="7921008" y="5200920"/>
                <a:ext cx="243627" cy="135179"/>
              </a:xfrm>
              <a:prstGeom prst="round2Same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400" dirty="0">
                  <a:gradFill>
                    <a:gsLst>
                      <a:gs pos="0">
                        <a:srgbClr val="FFFFFF"/>
                      </a:gs>
                      <a:gs pos="100000">
                        <a:srgbClr val="FFFFFF"/>
                      </a:gs>
                    </a:gsLst>
                    <a:lin ang="5400000" scaled="0"/>
                  </a:gradFill>
                </a:endParaRPr>
              </a:p>
            </p:txBody>
          </p:sp>
        </p:grpSp>
        <p:sp>
          <p:nvSpPr>
            <p:cNvPr id="166" name="Freeform 27"/>
            <p:cNvSpPr>
              <a:spLocks noEditPoints="1"/>
            </p:cNvSpPr>
            <p:nvPr/>
          </p:nvSpPr>
          <p:spPr bwMode="auto">
            <a:xfrm>
              <a:off x="8510522" y="4205136"/>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63" name="Freeform 27"/>
            <p:cNvSpPr>
              <a:spLocks noEditPoints="1"/>
            </p:cNvSpPr>
            <p:nvPr/>
          </p:nvSpPr>
          <p:spPr bwMode="auto">
            <a:xfrm>
              <a:off x="8510522"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64" name="Freeform 27"/>
            <p:cNvSpPr>
              <a:spLocks noEditPoints="1"/>
            </p:cNvSpPr>
            <p:nvPr/>
          </p:nvSpPr>
          <p:spPr bwMode="auto">
            <a:xfrm>
              <a:off x="8879737" y="4631383"/>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60" name="Freeform 27"/>
            <p:cNvSpPr>
              <a:spLocks noEditPoints="1"/>
            </p:cNvSpPr>
            <p:nvPr/>
          </p:nvSpPr>
          <p:spPr bwMode="auto">
            <a:xfrm>
              <a:off x="851052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61" name="Freeform 27"/>
            <p:cNvSpPr>
              <a:spLocks noEditPoints="1"/>
            </p:cNvSpPr>
            <p:nvPr/>
          </p:nvSpPr>
          <p:spPr bwMode="auto">
            <a:xfrm>
              <a:off x="8879737"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62" name="Freeform 27"/>
            <p:cNvSpPr>
              <a:spLocks noEditPoints="1"/>
            </p:cNvSpPr>
            <p:nvPr/>
          </p:nvSpPr>
          <p:spPr bwMode="auto">
            <a:xfrm>
              <a:off x="9248952" y="5057631"/>
              <a:ext cx="280437" cy="350764"/>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100"/>
            </a:p>
          </p:txBody>
        </p:sp>
      </p:grpSp>
    </p:spTree>
    <p:extLst>
      <p:ext uri="{BB962C8B-B14F-4D97-AF65-F5344CB8AC3E}">
        <p14:creationId xmlns:p14="http://schemas.microsoft.com/office/powerpoint/2010/main" val="267138939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custDataLst>
              <p:tags r:id="rId1"/>
            </p:custDataLst>
          </p:nvPr>
        </p:nvSpPr>
        <p:spPr bwMode="auto">
          <a:xfrm>
            <a:off x="484188" y="1141413"/>
            <a:ext cx="11223624" cy="452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hu-HU" sz="2000" b="1" dirty="0">
                <a:ln>
                  <a:solidFill>
                    <a:schemeClr val="bg1">
                      <a:alpha val="0"/>
                    </a:schemeClr>
                  </a:solidFill>
                </a:ln>
                <a:solidFill>
                  <a:srgbClr val="595959"/>
                </a:solidFill>
                <a:latin typeface="+mj-lt"/>
              </a:rPr>
              <a:t>A feldolgozó kód megy az adat mellé</a:t>
            </a:r>
            <a:endParaRPr lang="en-US" sz="2000" b="1" dirty="0">
              <a:ln>
                <a:solidFill>
                  <a:schemeClr val="bg1">
                    <a:alpha val="0"/>
                  </a:schemeClr>
                </a:solidFill>
              </a:ln>
              <a:solidFill>
                <a:srgbClr val="595959"/>
              </a:solidFill>
              <a:latin typeface="+mj-lt"/>
            </a:endParaRPr>
          </a:p>
        </p:txBody>
      </p:sp>
      <p:sp>
        <p:nvSpPr>
          <p:cNvPr id="2" name="Title 1"/>
          <p:cNvSpPr>
            <a:spLocks noGrp="1"/>
          </p:cNvSpPr>
          <p:nvPr>
            <p:ph type="title"/>
            <p:custDataLst>
              <p:tags r:id="rId2"/>
            </p:custDataLst>
          </p:nvPr>
        </p:nvSpPr>
        <p:spPr/>
        <p:txBody>
          <a:bodyPr/>
          <a:lstStyle/>
          <a:p>
            <a:r>
              <a:rPr lang="hu-HU" dirty="0"/>
              <a:t>Hogyan működik?</a:t>
            </a:r>
            <a:endParaRPr lang="en-US" sz="3600" dirty="0">
              <a:solidFill>
                <a:schemeClr val="accent4"/>
              </a:solidFill>
            </a:endParaRPr>
          </a:p>
        </p:txBody>
      </p:sp>
      <p:sp>
        <p:nvSpPr>
          <p:cNvPr id="61" name="Rectangle 60"/>
          <p:cNvSpPr/>
          <p:nvPr>
            <p:custDataLst>
              <p:tags r:id="rId3"/>
            </p:custDataLst>
          </p:nvPr>
        </p:nvSpPr>
        <p:spPr>
          <a:xfrm>
            <a:off x="7537405" y="2149552"/>
            <a:ext cx="3893457" cy="3664652"/>
          </a:xfrm>
          <a:prstGeom prst="rect">
            <a:avLst/>
          </a:prstGeom>
          <a:solidFill>
            <a:sysClr val="window" lastClr="FFFFFF"/>
          </a:solidFill>
          <a:ln w="9525" cap="flat" cmpd="sng" algn="ctr">
            <a:solidFill>
              <a:schemeClr val="accent2"/>
            </a:solidFill>
            <a:prstDash val="solid"/>
          </a:ln>
          <a:effectLst/>
        </p:spPr>
        <p:txBody>
          <a:bodyPr wrap="square">
            <a:noAutofit/>
          </a:bodyPr>
          <a:lstStyle/>
          <a:p>
            <a:pPr>
              <a:defRPr/>
            </a:pPr>
            <a:r>
              <a:rPr lang="en-US" sz="1200" kern="0" dirty="0">
                <a:ln>
                  <a:solidFill>
                    <a:schemeClr val="bg1">
                      <a:alpha val="0"/>
                    </a:schemeClr>
                  </a:solidFill>
                </a:ln>
                <a:solidFill>
                  <a:srgbClr val="6F6F6F"/>
                </a:solidFill>
                <a:latin typeface="Consolas" pitchFamily="49" charset="0"/>
                <a:cs typeface="Consolas" pitchFamily="49" charset="0"/>
              </a:rPr>
              <a:t>// Map Reduce function in JavaScript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map</a:t>
            </a:r>
            <a:r>
              <a:rPr lang="en-US" sz="1200" kern="0" dirty="0">
                <a:ln>
                  <a:solidFill>
                    <a:schemeClr val="bg1">
                      <a:alpha val="0"/>
                    </a:schemeClr>
                  </a:solidFill>
                </a:ln>
                <a:solidFill>
                  <a:srgbClr val="6F6F6F"/>
                </a:solidFill>
                <a:latin typeface="Consolas" pitchFamily="49" charset="0"/>
                <a:cs typeface="Consolas" pitchFamily="49" charset="0"/>
              </a:rPr>
              <a:t> = function (key, value,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words = </a:t>
            </a:r>
            <a:r>
              <a:rPr lang="en-US" sz="1200" kern="0" dirty="0" err="1">
                <a:ln>
                  <a:solidFill>
                    <a:schemeClr val="bg1">
                      <a:alpha val="0"/>
                    </a:schemeClr>
                  </a:solidFill>
                </a:ln>
                <a:solidFill>
                  <a:srgbClr val="6F6F6F"/>
                </a:solidFill>
                <a:latin typeface="Consolas" pitchFamily="49" charset="0"/>
                <a:cs typeface="Consolas" pitchFamily="49" charset="0"/>
              </a:rPr>
              <a:t>value.split</a:t>
            </a:r>
            <a:r>
              <a:rPr lang="en-US" sz="1200" kern="0" dirty="0">
                <a:ln>
                  <a:solidFill>
                    <a:schemeClr val="bg1">
                      <a:alpha val="0"/>
                    </a:schemeClr>
                  </a:solidFill>
                </a:ln>
                <a:solidFill>
                  <a:srgbClr val="6F6F6F"/>
                </a:solidFill>
                <a:latin typeface="Consolas" pitchFamily="49" charset="0"/>
                <a:cs typeface="Consolas" pitchFamily="49" charset="0"/>
              </a:rPr>
              <a:t>(/[^a-</a:t>
            </a:r>
            <a:r>
              <a:rPr lang="en-US" sz="1200" kern="0" dirty="0" err="1">
                <a:ln>
                  <a:solidFill>
                    <a:schemeClr val="bg1">
                      <a:alpha val="0"/>
                    </a:schemeClr>
                  </a:solidFill>
                </a:ln>
                <a:solidFill>
                  <a:srgbClr val="6F6F6F"/>
                </a:solidFill>
                <a:latin typeface="Consolas" pitchFamily="49" charset="0"/>
                <a:cs typeface="Consolas" pitchFamily="49" charset="0"/>
              </a:rPr>
              <a:t>zA</a:t>
            </a:r>
            <a:r>
              <a:rPr lang="en-US" sz="1200" kern="0" dirty="0">
                <a:ln>
                  <a:solidFill>
                    <a:schemeClr val="bg1">
                      <a:alpha val="0"/>
                    </a:schemeClr>
                  </a:solidFill>
                </a:ln>
                <a:solidFill>
                  <a:srgbClr val="6F6F6F"/>
                </a:solidFill>
                <a:latin typeface="Consolas" pitchFamily="49" charset="0"/>
                <a:cs typeface="Consolas" pitchFamily="49" charset="0"/>
              </a:rPr>
              <a:t>-Z]/);</a:t>
            </a:r>
          </a:p>
          <a:p>
            <a:pPr>
              <a:defRPr/>
            </a:pPr>
            <a:r>
              <a:rPr lang="en-US" sz="1200" kern="0" dirty="0">
                <a:ln>
                  <a:solidFill>
                    <a:schemeClr val="bg1">
                      <a:alpha val="0"/>
                    </a:schemeClr>
                  </a:solidFill>
                </a:ln>
                <a:solidFill>
                  <a:srgbClr val="6F6F6F"/>
                </a:solidFill>
                <a:latin typeface="Consolas" pitchFamily="49" charset="0"/>
                <a:cs typeface="Consolas" pitchFamily="49" charset="0"/>
              </a:rPr>
              <a:t>for (</a:t>
            </a: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i = 0; i &lt; </a:t>
            </a:r>
            <a:r>
              <a:rPr lang="en-US" sz="1200" kern="0" dirty="0" err="1">
                <a:ln>
                  <a:solidFill>
                    <a:schemeClr val="bg1">
                      <a:alpha val="0"/>
                    </a:schemeClr>
                  </a:solidFill>
                </a:ln>
                <a:solidFill>
                  <a:srgbClr val="6F6F6F"/>
                </a:solidFill>
                <a:latin typeface="Consolas" pitchFamily="49" charset="0"/>
                <a:cs typeface="Consolas" pitchFamily="49" charset="0"/>
              </a:rPr>
              <a:t>words.length</a:t>
            </a:r>
            <a:r>
              <a:rPr lang="en-US" sz="1200" kern="0" dirty="0">
                <a:ln>
                  <a:solidFill>
                    <a:schemeClr val="bg1">
                      <a:alpha val="0"/>
                    </a:schemeClr>
                  </a:solidFill>
                </a:ln>
                <a:solidFill>
                  <a:srgbClr val="6F6F6F"/>
                </a:solidFill>
                <a:latin typeface="Consolas" pitchFamily="49" charset="0"/>
                <a:cs typeface="Consolas" pitchFamily="49" charset="0"/>
              </a:rPr>
              <a:t>; i++) {</a:t>
            </a:r>
          </a:p>
          <a:p>
            <a:pPr marL="914400">
              <a:defRPr/>
            </a:pPr>
            <a:r>
              <a:rPr lang="en-US" sz="1200" kern="0" dirty="0">
                <a:ln>
                  <a:solidFill>
                    <a:schemeClr val="bg1">
                      <a:alpha val="0"/>
                    </a:schemeClr>
                  </a:solidFill>
                </a:ln>
                <a:solidFill>
                  <a:srgbClr val="6F6F6F"/>
                </a:solidFill>
                <a:latin typeface="Consolas" pitchFamily="49" charset="0"/>
                <a:cs typeface="Consolas" pitchFamily="49" charset="0"/>
              </a:rPr>
              <a:t>if (words[i] !==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(words[i].</a:t>
            </a:r>
            <a:r>
              <a:rPr lang="en-US" sz="1200" kern="0" dirty="0" err="1">
                <a:ln>
                  <a:solidFill>
                    <a:schemeClr val="bg1">
                      <a:alpha val="0"/>
                    </a:schemeClr>
                  </a:solidFill>
                </a:ln>
                <a:solidFill>
                  <a:srgbClr val="6F6F6F"/>
                </a:solidFill>
                <a:latin typeface="Consolas" pitchFamily="49" charset="0"/>
                <a:cs typeface="Consolas" pitchFamily="49" charset="0"/>
              </a:rPr>
              <a:t>toLowerCase</a:t>
            </a: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a:ln>
                  <a:solidFill>
                    <a:schemeClr val="bg1">
                      <a:alpha val="0"/>
                    </a:schemeClr>
                  </a:solidFill>
                </a:ln>
                <a:solidFill>
                  <a:srgbClr val="6F6F6F"/>
                </a:solidFill>
                <a:latin typeface="Consolas" pitchFamily="49" charset="0"/>
                <a:cs typeface="Consolas" pitchFamily="49" charset="0"/>
              </a:rPr>
              <a:t>1);}</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a:p>
            <a:pPr>
              <a:spcBef>
                <a:spcPts val="600"/>
              </a:spcBef>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a:t>
            </a:r>
            <a:r>
              <a:rPr lang="en-US" sz="1200" b="1" kern="0" dirty="0">
                <a:ln>
                  <a:solidFill>
                    <a:schemeClr val="bg1">
                      <a:alpha val="0"/>
                    </a:schemeClr>
                  </a:solidFill>
                </a:ln>
                <a:solidFill>
                  <a:srgbClr val="6F6F6F"/>
                </a:solidFill>
                <a:latin typeface="Consolas" pitchFamily="49" charset="0"/>
                <a:cs typeface="Consolas" pitchFamily="49" charset="0"/>
              </a:rPr>
              <a:t>reduce</a:t>
            </a:r>
            <a:r>
              <a:rPr lang="en-US" sz="1200" kern="0" dirty="0">
                <a:ln>
                  <a:solidFill>
                    <a:schemeClr val="bg1">
                      <a:alpha val="0"/>
                    </a:schemeClr>
                  </a:solidFill>
                </a:ln>
                <a:solidFill>
                  <a:srgbClr val="6F6F6F"/>
                </a:solidFill>
                <a:latin typeface="Consolas" pitchFamily="49" charset="0"/>
                <a:cs typeface="Consolas" pitchFamily="49" charset="0"/>
              </a:rPr>
              <a:t> = function (key, values, context) {</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var</a:t>
            </a:r>
            <a:r>
              <a:rPr lang="en-US" sz="1200" kern="0" dirty="0">
                <a:ln>
                  <a:solidFill>
                    <a:schemeClr val="bg1">
                      <a:alpha val="0"/>
                    </a:schemeClr>
                  </a:solidFill>
                </a:ln>
                <a:solidFill>
                  <a:srgbClr val="6F6F6F"/>
                </a:solidFill>
                <a:latin typeface="Consolas" pitchFamily="49" charset="0"/>
                <a:cs typeface="Consolas" pitchFamily="49" charset="0"/>
              </a:rPr>
              <a:t> sum = 0;</a:t>
            </a:r>
          </a:p>
          <a:p>
            <a:pPr>
              <a:defRPr/>
            </a:pPr>
            <a:r>
              <a:rPr lang="en-US" sz="1200" kern="0" dirty="0">
                <a:ln>
                  <a:solidFill>
                    <a:schemeClr val="bg1">
                      <a:alpha val="0"/>
                    </a:schemeClr>
                  </a:solidFill>
                </a:ln>
                <a:solidFill>
                  <a:srgbClr val="6F6F6F"/>
                </a:solidFill>
                <a:latin typeface="Consolas" pitchFamily="49" charset="0"/>
                <a:cs typeface="Consolas" pitchFamily="49" charset="0"/>
              </a:rPr>
              <a:t>while (</a:t>
            </a:r>
            <a:r>
              <a:rPr lang="en-US" sz="1200" kern="0" dirty="0" err="1">
                <a:ln>
                  <a:solidFill>
                    <a:schemeClr val="bg1">
                      <a:alpha val="0"/>
                    </a:schemeClr>
                  </a:solidFill>
                </a:ln>
                <a:solidFill>
                  <a:srgbClr val="6F6F6F"/>
                </a:solidFill>
                <a:latin typeface="Consolas" pitchFamily="49" charset="0"/>
                <a:cs typeface="Consolas" pitchFamily="49" charset="0"/>
              </a:rPr>
              <a:t>values.hasNext</a:t>
            </a:r>
            <a:r>
              <a:rPr lang="en-US" sz="1200" kern="0" dirty="0">
                <a:ln>
                  <a:solidFill>
                    <a:schemeClr val="bg1">
                      <a:alpha val="0"/>
                    </a:schemeClr>
                  </a:solidFill>
                </a:ln>
                <a:solidFill>
                  <a:srgbClr val="6F6F6F"/>
                </a:solidFill>
                <a:latin typeface="Consolas" pitchFamily="49" charset="0"/>
                <a:cs typeface="Consolas" pitchFamily="49" charset="0"/>
              </a:rPr>
              <a:t>()) {</a:t>
            </a:r>
          </a:p>
          <a:p>
            <a:pPr>
              <a:defRPr/>
            </a:pPr>
            <a:r>
              <a:rPr lang="en-US" sz="1200" kern="0" dirty="0">
                <a:ln>
                  <a:solidFill>
                    <a:schemeClr val="bg1">
                      <a:alpha val="0"/>
                    </a:schemeClr>
                  </a:solidFill>
                </a:ln>
                <a:solidFill>
                  <a:srgbClr val="6F6F6F"/>
                </a:solidFill>
                <a:latin typeface="Consolas" pitchFamily="49" charset="0"/>
                <a:cs typeface="Consolas" pitchFamily="49" charset="0"/>
              </a:rPr>
              <a:t>sum += </a:t>
            </a:r>
            <a:r>
              <a:rPr lang="en-US" sz="1200" kern="0" dirty="0" err="1">
                <a:ln>
                  <a:solidFill>
                    <a:schemeClr val="bg1">
                      <a:alpha val="0"/>
                    </a:schemeClr>
                  </a:solidFill>
                </a:ln>
                <a:solidFill>
                  <a:srgbClr val="6F6F6F"/>
                </a:solidFill>
                <a:latin typeface="Consolas" pitchFamily="49" charset="0"/>
                <a:cs typeface="Consolas" pitchFamily="49" charset="0"/>
              </a:rPr>
              <a:t>parseInt</a:t>
            </a:r>
            <a:r>
              <a:rPr lang="en-US" sz="1200" kern="0" dirty="0">
                <a:ln>
                  <a:solidFill>
                    <a:schemeClr val="bg1">
                      <a:alpha val="0"/>
                    </a:schemeClr>
                  </a:solidFill>
                </a:ln>
                <a:solidFill>
                  <a:srgbClr val="6F6F6F"/>
                </a:solidFill>
                <a:latin typeface="Consolas" pitchFamily="49" charset="0"/>
                <a:cs typeface="Consolas" pitchFamily="49" charset="0"/>
              </a:rPr>
              <a:t>(</a:t>
            </a:r>
            <a:r>
              <a:rPr lang="en-US" sz="1200" kern="0" dirty="0" err="1">
                <a:ln>
                  <a:solidFill>
                    <a:schemeClr val="bg1">
                      <a:alpha val="0"/>
                    </a:schemeClr>
                  </a:solidFill>
                </a:ln>
                <a:solidFill>
                  <a:srgbClr val="6F6F6F"/>
                </a:solidFill>
                <a:latin typeface="Consolas" pitchFamily="49" charset="0"/>
                <a:cs typeface="Consolas" pitchFamily="49" charset="0"/>
              </a:rPr>
              <a:t>values.next</a:t>
            </a:r>
            <a:r>
              <a:rPr lang="en-US" sz="1200" kern="0" dirty="0">
                <a:ln>
                  <a:solidFill>
                    <a:schemeClr val="bg1">
                      <a:alpha val="0"/>
                    </a:schemeClr>
                  </a:solidFill>
                </a:ln>
                <a:solidFill>
                  <a:srgbClr val="6F6F6F"/>
                </a:solidFill>
                <a:latin typeface="Consolas" pitchFamily="49" charset="0"/>
                <a:cs typeface="Consolas" pitchFamily="49" charset="0"/>
              </a:rPr>
              <a:t>());</a:t>
            </a:r>
          </a:p>
          <a:p>
            <a:pPr marL="457200">
              <a:defRPr/>
            </a:pPr>
            <a:r>
              <a:rPr lang="en-US" sz="1200" kern="0" dirty="0">
                <a:ln>
                  <a:solidFill>
                    <a:schemeClr val="bg1">
                      <a:alpha val="0"/>
                    </a:schemeClr>
                  </a:solidFill>
                </a:ln>
                <a:solidFill>
                  <a:srgbClr val="6F6F6F"/>
                </a:solidFill>
                <a:latin typeface="Consolas" pitchFamily="49" charset="0"/>
                <a:cs typeface="Consolas" pitchFamily="49" charset="0"/>
              </a:rPr>
              <a:t>}</a:t>
            </a:r>
          </a:p>
          <a:p>
            <a:pPr>
              <a:defRPr/>
            </a:pPr>
            <a:r>
              <a:rPr lang="en-US" sz="1200" kern="0" dirty="0" err="1">
                <a:ln>
                  <a:solidFill>
                    <a:schemeClr val="bg1">
                      <a:alpha val="0"/>
                    </a:schemeClr>
                  </a:solidFill>
                </a:ln>
                <a:solidFill>
                  <a:srgbClr val="6F6F6F"/>
                </a:solidFill>
                <a:latin typeface="Consolas" pitchFamily="49" charset="0"/>
                <a:cs typeface="Consolas" pitchFamily="49" charset="0"/>
              </a:rPr>
              <a:t>context.write</a:t>
            </a:r>
            <a:r>
              <a:rPr lang="en-US" sz="1200" kern="0" dirty="0">
                <a:ln>
                  <a:solidFill>
                    <a:schemeClr val="bg1">
                      <a:alpha val="0"/>
                    </a:schemeClr>
                  </a:solidFill>
                </a:ln>
                <a:solidFill>
                  <a:srgbClr val="6F6F6F"/>
                </a:solidFill>
                <a:latin typeface="Consolas" pitchFamily="49" charset="0"/>
                <a:cs typeface="Consolas" pitchFamily="49" charset="0"/>
              </a:rPr>
              <a:t>(key, sum);</a:t>
            </a:r>
          </a:p>
          <a:p>
            <a:pPr>
              <a:defRPr/>
            </a:pPr>
            <a:r>
              <a:rPr lang="en-US" sz="1200" kern="0" dirty="0">
                <a:ln>
                  <a:solidFill>
                    <a:schemeClr val="bg1">
                      <a:alpha val="0"/>
                    </a:schemeClr>
                  </a:solidFill>
                </a:ln>
                <a:solidFill>
                  <a:srgbClr val="6F6F6F"/>
                </a:solidFill>
                <a:latin typeface="Consolas" pitchFamily="49" charset="0"/>
                <a:cs typeface="Consolas" pitchFamily="49" charset="0"/>
              </a:rPr>
              <a:t>};</a:t>
            </a:r>
          </a:p>
        </p:txBody>
      </p:sp>
      <p:grpSp>
        <p:nvGrpSpPr>
          <p:cNvPr id="16" name="Group 15"/>
          <p:cNvGrpSpPr/>
          <p:nvPr/>
        </p:nvGrpSpPr>
        <p:grpSpPr>
          <a:xfrm>
            <a:off x="1038946" y="1797510"/>
            <a:ext cx="3662318" cy="4016694"/>
            <a:chOff x="862763" y="2056036"/>
            <a:chExt cx="3662318" cy="4016694"/>
          </a:xfrm>
        </p:grpSpPr>
        <p:sp>
          <p:nvSpPr>
            <p:cNvPr id="9" name="Rectangle 8"/>
            <p:cNvSpPr/>
            <p:nvPr/>
          </p:nvSpPr>
          <p:spPr bwMode="auto">
            <a:xfrm>
              <a:off x="862763" y="2410412"/>
              <a:ext cx="3662318" cy="36623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1" name="TextBox 70"/>
            <p:cNvSpPr txBox="1"/>
            <p:nvPr/>
          </p:nvSpPr>
          <p:spPr>
            <a:xfrm>
              <a:off x="3110958"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hu-HU" dirty="0">
                  <a:solidFill>
                    <a:schemeClr val="bg1">
                      <a:alpha val="99000"/>
                    </a:schemeClr>
                  </a:solidFill>
                </a:rPr>
                <a:t>Szerver</a:t>
              </a:r>
              <a:endParaRPr lang="en-US" dirty="0">
                <a:solidFill>
                  <a:schemeClr val="bg1">
                    <a:alpha val="99000"/>
                  </a:schemeClr>
                </a:solidFill>
              </a:endParaRPr>
            </a:p>
          </p:txBody>
        </p:sp>
        <p:sp>
          <p:nvSpPr>
            <p:cNvPr id="72" name="Round Same Side Corner Rectangle 71"/>
            <p:cNvSpPr/>
            <p:nvPr/>
          </p:nvSpPr>
          <p:spPr bwMode="auto">
            <a:xfrm rot="5400000">
              <a:off x="2926702"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3" name="Round Same Side Corner Rectangle 72"/>
            <p:cNvSpPr/>
            <p:nvPr/>
          </p:nvSpPr>
          <p:spPr bwMode="auto">
            <a:xfrm rot="16200000">
              <a:off x="2777371"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4" name="Round Same Side Corner Rectangle 73"/>
            <p:cNvSpPr/>
            <p:nvPr/>
          </p:nvSpPr>
          <p:spPr bwMode="auto">
            <a:xfrm rot="16200000">
              <a:off x="2777371"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3" name="Group 12"/>
            <p:cNvGrpSpPr/>
            <p:nvPr/>
          </p:nvGrpSpPr>
          <p:grpSpPr>
            <a:xfrm>
              <a:off x="3096646" y="2697541"/>
              <a:ext cx="938474" cy="1108316"/>
              <a:chOff x="3096646" y="2697541"/>
              <a:chExt cx="938474" cy="1108316"/>
            </a:xfrm>
            <a:solidFill>
              <a:schemeClr val="accent2"/>
            </a:solidFill>
          </p:grpSpPr>
          <p:sp>
            <p:nvSpPr>
              <p:cNvPr id="44" name="Freeform 27"/>
              <p:cNvSpPr>
                <a:spLocks noEditPoints="1"/>
              </p:cNvSpPr>
              <p:nvPr/>
            </p:nvSpPr>
            <p:spPr bwMode="auto">
              <a:xfrm>
                <a:off x="3096646"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5" name="Freeform 27"/>
              <p:cNvSpPr>
                <a:spLocks noEditPoints="1"/>
              </p:cNvSpPr>
              <p:nvPr/>
            </p:nvSpPr>
            <p:spPr bwMode="auto">
              <a:xfrm>
                <a:off x="3096646"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6" name="Freeform 27"/>
              <p:cNvSpPr>
                <a:spLocks noEditPoints="1"/>
              </p:cNvSpPr>
              <p:nvPr/>
            </p:nvSpPr>
            <p:spPr bwMode="auto">
              <a:xfrm>
                <a:off x="343672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47" name="Freeform 27"/>
              <p:cNvSpPr>
                <a:spLocks noEditPoints="1"/>
              </p:cNvSpPr>
              <p:nvPr/>
            </p:nvSpPr>
            <p:spPr bwMode="auto">
              <a:xfrm>
                <a:off x="3096646"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62" name="Freeform 27"/>
              <p:cNvSpPr>
                <a:spLocks noEditPoints="1"/>
              </p:cNvSpPr>
              <p:nvPr/>
            </p:nvSpPr>
            <p:spPr bwMode="auto">
              <a:xfrm>
                <a:off x="343672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70" name="Freeform 27"/>
              <p:cNvSpPr>
                <a:spLocks noEditPoints="1"/>
              </p:cNvSpPr>
              <p:nvPr/>
            </p:nvSpPr>
            <p:spPr bwMode="auto">
              <a:xfrm>
                <a:off x="3776811"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53" name="TextBox 152"/>
            <p:cNvSpPr txBox="1"/>
            <p:nvPr/>
          </p:nvSpPr>
          <p:spPr>
            <a:xfrm>
              <a:off x="1479350" y="3936523"/>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hu-HU" dirty="0">
                  <a:solidFill>
                    <a:schemeClr val="bg1">
                      <a:alpha val="99000"/>
                    </a:schemeClr>
                  </a:solidFill>
                </a:rPr>
                <a:t>Szerver</a:t>
              </a:r>
              <a:endParaRPr lang="en-US" dirty="0">
                <a:solidFill>
                  <a:schemeClr val="bg1">
                    <a:alpha val="99000"/>
                  </a:schemeClr>
                </a:solidFill>
              </a:endParaRPr>
            </a:p>
          </p:txBody>
        </p:sp>
        <p:sp>
          <p:nvSpPr>
            <p:cNvPr id="154" name="Round Same Side Corner Rectangle 153"/>
            <p:cNvSpPr/>
            <p:nvPr/>
          </p:nvSpPr>
          <p:spPr bwMode="auto">
            <a:xfrm rot="5400000">
              <a:off x="1295094" y="2614333"/>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5" name="Round Same Side Corner Rectangle 154"/>
            <p:cNvSpPr/>
            <p:nvPr/>
          </p:nvSpPr>
          <p:spPr bwMode="auto">
            <a:xfrm rot="16200000">
              <a:off x="1145763" y="272960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6" name="Round Same Side Corner Rectangle 155"/>
            <p:cNvSpPr/>
            <p:nvPr/>
          </p:nvSpPr>
          <p:spPr bwMode="auto">
            <a:xfrm rot="16200000">
              <a:off x="1145763" y="3614753"/>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2" name="Group 11"/>
            <p:cNvGrpSpPr/>
            <p:nvPr/>
          </p:nvGrpSpPr>
          <p:grpSpPr>
            <a:xfrm>
              <a:off x="1465038" y="2697541"/>
              <a:ext cx="938474" cy="1108316"/>
              <a:chOff x="1465038" y="2697541"/>
              <a:chExt cx="938474" cy="1108316"/>
            </a:xfrm>
            <a:solidFill>
              <a:schemeClr val="accent2"/>
            </a:solidFill>
          </p:grpSpPr>
          <p:sp>
            <p:nvSpPr>
              <p:cNvPr id="147" name="Freeform 27"/>
              <p:cNvSpPr>
                <a:spLocks noEditPoints="1"/>
              </p:cNvSpPr>
              <p:nvPr/>
            </p:nvSpPr>
            <p:spPr bwMode="auto">
              <a:xfrm>
                <a:off x="1465038" y="2697541"/>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8" name="Freeform 27"/>
              <p:cNvSpPr>
                <a:spLocks noEditPoints="1"/>
              </p:cNvSpPr>
              <p:nvPr/>
            </p:nvSpPr>
            <p:spPr bwMode="auto">
              <a:xfrm>
                <a:off x="1465038"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49" name="Freeform 27"/>
              <p:cNvSpPr>
                <a:spLocks noEditPoints="1"/>
              </p:cNvSpPr>
              <p:nvPr/>
            </p:nvSpPr>
            <p:spPr bwMode="auto">
              <a:xfrm>
                <a:off x="1805120" y="3090155"/>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0" name="Freeform 27"/>
              <p:cNvSpPr>
                <a:spLocks noEditPoints="1"/>
              </p:cNvSpPr>
              <p:nvPr/>
            </p:nvSpPr>
            <p:spPr bwMode="auto">
              <a:xfrm>
                <a:off x="1465038"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1" name="Freeform 27"/>
              <p:cNvSpPr>
                <a:spLocks noEditPoints="1"/>
              </p:cNvSpPr>
              <p:nvPr/>
            </p:nvSpPr>
            <p:spPr bwMode="auto">
              <a:xfrm>
                <a:off x="1805120"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2" name="Freeform 27"/>
              <p:cNvSpPr>
                <a:spLocks noEditPoints="1"/>
              </p:cNvSpPr>
              <p:nvPr/>
            </p:nvSpPr>
            <p:spPr bwMode="auto">
              <a:xfrm>
                <a:off x="2145203" y="3482770"/>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69" name="TextBox 168"/>
            <p:cNvSpPr txBox="1"/>
            <p:nvPr/>
          </p:nvSpPr>
          <p:spPr>
            <a:xfrm>
              <a:off x="3110958"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hu-HU" dirty="0">
                  <a:solidFill>
                    <a:schemeClr val="bg1">
                      <a:alpha val="99000"/>
                    </a:schemeClr>
                  </a:solidFill>
                </a:rPr>
                <a:t>Szerver</a:t>
              </a:r>
              <a:endParaRPr lang="en-US" dirty="0">
                <a:solidFill>
                  <a:schemeClr val="bg1">
                    <a:alpha val="99000"/>
                  </a:schemeClr>
                </a:solidFill>
              </a:endParaRPr>
            </a:p>
          </p:txBody>
        </p:sp>
        <p:sp>
          <p:nvSpPr>
            <p:cNvPr id="170" name="Round Same Side Corner Rectangle 169"/>
            <p:cNvSpPr/>
            <p:nvPr/>
          </p:nvSpPr>
          <p:spPr bwMode="auto">
            <a:xfrm rot="5400000">
              <a:off x="2926702"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1" name="Round Same Side Corner Rectangle 170"/>
            <p:cNvSpPr/>
            <p:nvPr/>
          </p:nvSpPr>
          <p:spPr bwMode="auto">
            <a:xfrm rot="16200000">
              <a:off x="2777371"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2" name="Round Same Side Corner Rectangle 171"/>
            <p:cNvSpPr/>
            <p:nvPr/>
          </p:nvSpPr>
          <p:spPr bwMode="auto">
            <a:xfrm rot="16200000">
              <a:off x="2777371"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4" name="Group 13"/>
            <p:cNvGrpSpPr/>
            <p:nvPr/>
          </p:nvGrpSpPr>
          <p:grpSpPr>
            <a:xfrm>
              <a:off x="3096646" y="4408228"/>
              <a:ext cx="938474" cy="1108316"/>
              <a:chOff x="3096646" y="4408228"/>
              <a:chExt cx="938474" cy="1108316"/>
            </a:xfrm>
            <a:solidFill>
              <a:schemeClr val="accent2"/>
            </a:solidFill>
          </p:grpSpPr>
          <p:sp>
            <p:nvSpPr>
              <p:cNvPr id="163" name="Freeform 27"/>
              <p:cNvSpPr>
                <a:spLocks noEditPoints="1"/>
              </p:cNvSpPr>
              <p:nvPr/>
            </p:nvSpPr>
            <p:spPr bwMode="auto">
              <a:xfrm>
                <a:off x="3096646"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4" name="Freeform 27"/>
              <p:cNvSpPr>
                <a:spLocks noEditPoints="1"/>
              </p:cNvSpPr>
              <p:nvPr/>
            </p:nvSpPr>
            <p:spPr bwMode="auto">
              <a:xfrm>
                <a:off x="3096646"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5" name="Freeform 27"/>
              <p:cNvSpPr>
                <a:spLocks noEditPoints="1"/>
              </p:cNvSpPr>
              <p:nvPr/>
            </p:nvSpPr>
            <p:spPr bwMode="auto">
              <a:xfrm>
                <a:off x="343672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6" name="Freeform 27"/>
              <p:cNvSpPr>
                <a:spLocks noEditPoints="1"/>
              </p:cNvSpPr>
              <p:nvPr/>
            </p:nvSpPr>
            <p:spPr bwMode="auto">
              <a:xfrm>
                <a:off x="3096646"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7" name="Freeform 27"/>
              <p:cNvSpPr>
                <a:spLocks noEditPoints="1"/>
              </p:cNvSpPr>
              <p:nvPr/>
            </p:nvSpPr>
            <p:spPr bwMode="auto">
              <a:xfrm>
                <a:off x="343672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8" name="Freeform 27"/>
              <p:cNvSpPr>
                <a:spLocks noEditPoints="1"/>
              </p:cNvSpPr>
              <p:nvPr/>
            </p:nvSpPr>
            <p:spPr bwMode="auto">
              <a:xfrm>
                <a:off x="3776811"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59" name="Freeform 27"/>
              <p:cNvSpPr>
                <a:spLocks noEditPoints="1"/>
              </p:cNvSpPr>
              <p:nvPr/>
            </p:nvSpPr>
            <p:spPr bwMode="auto">
              <a:xfrm>
                <a:off x="343672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0" name="Freeform 27"/>
              <p:cNvSpPr>
                <a:spLocks noEditPoints="1"/>
              </p:cNvSpPr>
              <p:nvPr/>
            </p:nvSpPr>
            <p:spPr bwMode="auto">
              <a:xfrm>
                <a:off x="3776811"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61" name="Freeform 27"/>
              <p:cNvSpPr>
                <a:spLocks noEditPoints="1"/>
              </p:cNvSpPr>
              <p:nvPr/>
            </p:nvSpPr>
            <p:spPr bwMode="auto">
              <a:xfrm>
                <a:off x="3776811"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85" name="TextBox 184"/>
            <p:cNvSpPr txBox="1"/>
            <p:nvPr/>
          </p:nvSpPr>
          <p:spPr>
            <a:xfrm>
              <a:off x="1479350" y="5647210"/>
              <a:ext cx="896924" cy="221599"/>
            </a:xfrm>
            <a:prstGeom prst="rect">
              <a:avLst/>
            </a:prstGeom>
            <a:noFill/>
          </p:spPr>
          <p:txBody>
            <a:bodyPr wrap="square" lIns="0" tIns="0" rIns="0" bIns="0" rtlCol="0">
              <a:spAutoFit/>
            </a:bodyPr>
            <a:lstStyle/>
            <a:p>
              <a:pPr algn="ctr">
                <a:lnSpc>
                  <a:spcPct val="80000"/>
                </a:lnSpc>
                <a:spcBef>
                  <a:spcPct val="20000"/>
                </a:spcBef>
                <a:buSzPct val="80000"/>
              </a:pPr>
              <a:r>
                <a:rPr lang="hu-HU" dirty="0">
                  <a:solidFill>
                    <a:schemeClr val="bg1">
                      <a:alpha val="99000"/>
                    </a:schemeClr>
                  </a:solidFill>
                </a:rPr>
                <a:t>Szerver</a:t>
              </a:r>
              <a:endParaRPr lang="en-US" dirty="0">
                <a:solidFill>
                  <a:schemeClr val="bg1">
                    <a:alpha val="99000"/>
                  </a:schemeClr>
                </a:solidFill>
              </a:endParaRPr>
            </a:p>
          </p:txBody>
        </p:sp>
        <p:sp>
          <p:nvSpPr>
            <p:cNvPr id="186" name="Round Same Side Corner Rectangle 185"/>
            <p:cNvSpPr/>
            <p:nvPr/>
          </p:nvSpPr>
          <p:spPr bwMode="auto">
            <a:xfrm rot="5400000">
              <a:off x="1295094" y="4325020"/>
              <a:ext cx="1265436" cy="1265435"/>
            </a:xfrm>
            <a:prstGeom prst="round2SameRect">
              <a:avLst>
                <a:gd name="adj1" fmla="val 5548"/>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7" name="Round Same Side Corner Rectangle 186"/>
            <p:cNvSpPr/>
            <p:nvPr/>
          </p:nvSpPr>
          <p:spPr bwMode="auto">
            <a:xfrm rot="16200000">
              <a:off x="1145763" y="4440287"/>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8" name="Round Same Side Corner Rectangle 187"/>
            <p:cNvSpPr/>
            <p:nvPr/>
          </p:nvSpPr>
          <p:spPr bwMode="auto">
            <a:xfrm rot="16200000">
              <a:off x="1145763" y="5325440"/>
              <a:ext cx="224404" cy="124513"/>
            </a:xfrm>
            <a:prstGeom prst="round2SameRect">
              <a:avLst/>
            </a:prstGeom>
            <a:noFill/>
            <a:ln w="381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15" name="Group 14"/>
            <p:cNvGrpSpPr/>
            <p:nvPr/>
          </p:nvGrpSpPr>
          <p:grpSpPr>
            <a:xfrm>
              <a:off x="1465038" y="4408228"/>
              <a:ext cx="938474" cy="1108316"/>
              <a:chOff x="1465038" y="4408228"/>
              <a:chExt cx="938474" cy="1108316"/>
            </a:xfrm>
            <a:solidFill>
              <a:schemeClr val="accent2"/>
            </a:solidFill>
          </p:grpSpPr>
          <p:sp>
            <p:nvSpPr>
              <p:cNvPr id="179" name="Freeform 27"/>
              <p:cNvSpPr>
                <a:spLocks noEditPoints="1"/>
              </p:cNvSpPr>
              <p:nvPr/>
            </p:nvSpPr>
            <p:spPr bwMode="auto">
              <a:xfrm>
                <a:off x="1465038"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0" name="Freeform 27"/>
              <p:cNvSpPr>
                <a:spLocks noEditPoints="1"/>
              </p:cNvSpPr>
              <p:nvPr/>
            </p:nvSpPr>
            <p:spPr bwMode="auto">
              <a:xfrm>
                <a:off x="1465038"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1" name="Freeform 27"/>
              <p:cNvSpPr>
                <a:spLocks noEditPoints="1"/>
              </p:cNvSpPr>
              <p:nvPr/>
            </p:nvSpPr>
            <p:spPr bwMode="auto">
              <a:xfrm>
                <a:off x="1805120"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2" name="Freeform 27"/>
              <p:cNvSpPr>
                <a:spLocks noEditPoints="1"/>
              </p:cNvSpPr>
              <p:nvPr/>
            </p:nvSpPr>
            <p:spPr bwMode="auto">
              <a:xfrm>
                <a:off x="1465038"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3" name="Freeform 27"/>
              <p:cNvSpPr>
                <a:spLocks noEditPoints="1"/>
              </p:cNvSpPr>
              <p:nvPr/>
            </p:nvSpPr>
            <p:spPr bwMode="auto">
              <a:xfrm>
                <a:off x="1805120"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84" name="Freeform 27"/>
              <p:cNvSpPr>
                <a:spLocks noEditPoints="1"/>
              </p:cNvSpPr>
              <p:nvPr/>
            </p:nvSpPr>
            <p:spPr bwMode="auto">
              <a:xfrm>
                <a:off x="2145203" y="5193457"/>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5" name="Freeform 27"/>
              <p:cNvSpPr>
                <a:spLocks noEditPoints="1"/>
              </p:cNvSpPr>
              <p:nvPr/>
            </p:nvSpPr>
            <p:spPr bwMode="auto">
              <a:xfrm>
                <a:off x="1805120"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6" name="Freeform 27"/>
              <p:cNvSpPr>
                <a:spLocks noEditPoints="1"/>
              </p:cNvSpPr>
              <p:nvPr/>
            </p:nvSpPr>
            <p:spPr bwMode="auto">
              <a:xfrm>
                <a:off x="2145203" y="4408228"/>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sp>
            <p:nvSpPr>
              <p:cNvPr id="177" name="Freeform 27"/>
              <p:cNvSpPr>
                <a:spLocks noEditPoints="1"/>
              </p:cNvSpPr>
              <p:nvPr/>
            </p:nvSpPr>
            <p:spPr bwMode="auto">
              <a:xfrm>
                <a:off x="2145203" y="4800842"/>
                <a:ext cx="258309" cy="323087"/>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2000"/>
              </a:p>
            </p:txBody>
          </p:sp>
        </p:grpSp>
        <p:sp>
          <p:nvSpPr>
            <p:cNvPr id="190" name="Content Placeholder 13"/>
            <p:cNvSpPr txBox="1">
              <a:spLocks/>
            </p:cNvSpPr>
            <p:nvPr/>
          </p:nvSpPr>
          <p:spPr>
            <a:xfrm>
              <a:off x="862763" y="2056036"/>
              <a:ext cx="3476937" cy="3046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218987">
                <a:buClr>
                  <a:srgbClr val="292929"/>
                </a:buClr>
                <a:buSzTx/>
              </a:pPr>
              <a:r>
                <a:rPr lang="en-US" sz="2200" dirty="0">
                  <a:solidFill>
                    <a:schemeClr val="accent2">
                      <a:alpha val="99000"/>
                    </a:schemeClr>
                  </a:solidFill>
                </a:rPr>
                <a:t>RUNTIME</a:t>
              </a:r>
            </a:p>
          </p:txBody>
        </p:sp>
      </p:gr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5000" y="4124442"/>
            <a:ext cx="1268671" cy="1249558"/>
          </a:xfrm>
          <a:prstGeom prst="rect">
            <a:avLst/>
          </a:prstGeom>
        </p:spPr>
      </p:pic>
      <p:sp>
        <p:nvSpPr>
          <p:cNvPr id="193" name="Right Arrow 192"/>
          <p:cNvSpPr/>
          <p:nvPr/>
        </p:nvSpPr>
        <p:spPr bwMode="auto">
          <a:xfrm>
            <a:off x="4758257" y="4563809"/>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4" name="Right Arrow 193"/>
          <p:cNvSpPr/>
          <p:nvPr/>
        </p:nvSpPr>
        <p:spPr bwMode="auto">
          <a:xfrm rot="10800000">
            <a:off x="6748729" y="3014566"/>
            <a:ext cx="669751" cy="370824"/>
          </a:xfrm>
          <a:prstGeom prst="rightArrow">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9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99"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0"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1"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2" name="Freeform 84"/>
          <p:cNvSpPr>
            <a:spLocks noEditPoints="1"/>
          </p:cNvSpPr>
          <p:nvPr/>
        </p:nvSpPr>
        <p:spPr bwMode="black">
          <a:xfrm>
            <a:off x="5608868" y="2589757"/>
            <a:ext cx="1020935" cy="1220442"/>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1"/>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03" name="Content Placeholder 13"/>
          <p:cNvSpPr txBox="1">
            <a:spLocks/>
          </p:cNvSpPr>
          <p:nvPr/>
        </p:nvSpPr>
        <p:spPr>
          <a:xfrm>
            <a:off x="5657558" y="2241557"/>
            <a:ext cx="816873" cy="332399"/>
          </a:xfrm>
          <a:prstGeom prst="rect">
            <a:avLst/>
          </a:prstGeom>
        </p:spPr>
        <p:txBody>
          <a:bodyPr vert="horz" wrap="square" lIns="0" tIns="0" rIns="0" bIns="0" rtlCol="0">
            <a:spAutoFit/>
          </a:bodyPr>
          <a:lstStyle>
            <a:lvl1pPr marL="0" indent="0" algn="l" defTabSz="914363" rtl="0" eaLnBrk="1" latinLnBrk="0" hangingPunct="1">
              <a:lnSpc>
                <a:spcPct val="90000"/>
              </a:lnSpc>
              <a:spcBef>
                <a:spcPts val="0"/>
              </a:spcBef>
              <a:spcAft>
                <a:spcPts val="0"/>
              </a:spcAft>
              <a:buSzPct val="80000"/>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lgn="l" defTabSz="914363" rtl="0" eaLnBrk="1" latinLnBrk="0" hangingPunct="1">
              <a:lnSpc>
                <a:spcPct val="90000"/>
              </a:lnSpc>
              <a:spcBef>
                <a:spcPts val="0"/>
              </a:spcBef>
              <a:spcAft>
                <a:spcPts val="0"/>
              </a:spcAft>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3pPr>
            <a:lvl4pPr marL="0" indent="0" algn="l" defTabSz="914363" rtl="0" eaLnBrk="1" latinLnBrk="0" hangingPunct="1">
              <a:lnSpc>
                <a:spcPct val="90000"/>
              </a:lnSpc>
              <a:spcBef>
                <a:spcPts val="0"/>
              </a:spcBef>
              <a:spcAft>
                <a:spcPts val="400"/>
              </a:spcAft>
              <a:buSzPct val="80000"/>
              <a:buFont typeface="Arial" pitchFamily="34" charset="0"/>
              <a:buNone/>
              <a:defRPr sz="2000" kern="1200">
                <a:gradFill>
                  <a:gsLst>
                    <a:gs pos="0">
                      <a:srgbClr val="595959"/>
                    </a:gs>
                    <a:gs pos="86000">
                      <a:srgbClr val="595959"/>
                    </a:gs>
                  </a:gsLst>
                  <a:lin ang="5400000" scaled="0"/>
                </a:gradFill>
                <a:latin typeface="+mn-lt"/>
                <a:ea typeface="+mn-ea"/>
                <a:cs typeface="+mn-cs"/>
              </a:defRPr>
            </a:lvl4pPr>
            <a:lvl5pPr marL="342900" indent="-342900" algn="l" defTabSz="914363" rtl="0" eaLnBrk="1" latinLnBrk="0" hangingPunct="1">
              <a:lnSpc>
                <a:spcPct val="90000"/>
              </a:lnSpc>
              <a:spcBef>
                <a:spcPts val="0"/>
              </a:spcBef>
              <a:spcAft>
                <a:spcPts val="400"/>
              </a:spcAft>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1033462" indent="-342900" algn="l" defTabSz="914363" rtl="0" eaLnBrk="1" latinLnBrk="0" hangingPunct="1">
              <a:spcBef>
                <a:spcPct val="20000"/>
              </a:spcBef>
              <a:buFont typeface="Arial" pitchFamily="34" charset="0"/>
              <a:buChar char="•"/>
              <a:defRPr sz="2400" kern="1200">
                <a:gradFill>
                  <a:gsLst>
                    <a:gs pos="0">
                      <a:srgbClr val="595959"/>
                    </a:gs>
                    <a:gs pos="86000">
                      <a:srgbClr val="595959"/>
                    </a:gs>
                  </a:gsLst>
                  <a:lin ang="5400000" scaled="0"/>
                </a:gradFill>
                <a:latin typeface="+mn-lt"/>
                <a:ea typeface="+mn-ea"/>
                <a:cs typeface="+mn-cs"/>
              </a:defRPr>
            </a:lvl6pPr>
            <a:lvl7pPr marL="1255713" indent="-22542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7pPr>
            <a:lvl8pPr marL="1487488" indent="-231775" algn="l" defTabSz="914363" rtl="0" eaLnBrk="1" latinLnBrk="0" hangingPunct="1">
              <a:spcBef>
                <a:spcPct val="20000"/>
              </a:spcBef>
              <a:buFont typeface="Arial" pitchFamily="34" charset="0"/>
              <a:buChar char="•"/>
              <a:defRPr sz="2000" kern="1200">
                <a:gradFill>
                  <a:gsLst>
                    <a:gs pos="0">
                      <a:srgbClr val="595959"/>
                    </a:gs>
                    <a:gs pos="86000">
                      <a:srgbClr val="595959"/>
                    </a:gs>
                  </a:gsLst>
                  <a:lin ang="5400000" scaled="0"/>
                </a:gra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218987">
              <a:buClr>
                <a:srgbClr val="292929"/>
              </a:buClr>
              <a:buSzTx/>
            </a:pPr>
            <a:r>
              <a:rPr lang="hu-HU" sz="2400" dirty="0">
                <a:solidFill>
                  <a:schemeClr val="accent1">
                    <a:alpha val="99000"/>
                  </a:schemeClr>
                </a:solidFill>
              </a:rPr>
              <a:t>Kód</a:t>
            </a:r>
            <a:endParaRPr lang="en-US" sz="2400" dirty="0">
              <a:solidFill>
                <a:schemeClr val="accent1">
                  <a:alpha val="99000"/>
                </a:schemeClr>
              </a:solidFill>
            </a:endParaRPr>
          </a:p>
        </p:txBody>
      </p:sp>
    </p:spTree>
    <p:extLst>
      <p:ext uri="{BB962C8B-B14F-4D97-AF65-F5344CB8AC3E}">
        <p14:creationId xmlns:p14="http://schemas.microsoft.com/office/powerpoint/2010/main" val="1787935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wipe(right)">
                                      <p:cBhvr>
                                        <p:cTn id="15" dur="500"/>
                                        <p:tgtEl>
                                          <p:spTgt spid="194"/>
                                        </p:tgtEl>
                                      </p:cBhvr>
                                    </p:animEffect>
                                  </p:childTnLst>
                                </p:cTn>
                              </p:par>
                              <p:par>
                                <p:cTn id="16" presetID="10" presetClass="exit" presetSubtype="0" fill="hold" grpId="1" nodeType="withEffect">
                                  <p:stCondLst>
                                    <p:cond delay="0"/>
                                  </p:stCondLst>
                                  <p:childTnLst>
                                    <p:animEffect transition="out" filter="fade">
                                      <p:cBhvr>
                                        <p:cTn id="17" dur="500"/>
                                        <p:tgtEl>
                                          <p:spTgt spid="61"/>
                                        </p:tgtEl>
                                      </p:cBhvr>
                                    </p:animEffect>
                                    <p:set>
                                      <p:cBhvr>
                                        <p:cTn id="18" dur="1" fill="hold">
                                          <p:stCondLst>
                                            <p:cond delay="499"/>
                                          </p:stCondLst>
                                        </p:cTn>
                                        <p:tgtEl>
                                          <p:spTgt spid="6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91"/>
                                        </p:tgtEl>
                                        <p:attrNameLst>
                                          <p:attrName>style.visibility</p:attrName>
                                        </p:attrNameLst>
                                      </p:cBhvr>
                                      <p:to>
                                        <p:strVal val="visible"/>
                                      </p:to>
                                    </p:set>
                                    <p:animEffect transition="in" filter="fade">
                                      <p:cBhvr>
                                        <p:cTn id="21" dur="500"/>
                                        <p:tgtEl>
                                          <p:spTgt spid="191"/>
                                        </p:tgtEl>
                                      </p:cBhvr>
                                    </p:animEffect>
                                  </p:childTnLst>
                                </p:cTn>
                              </p:par>
                              <p:par>
                                <p:cTn id="22" presetID="10" presetClass="entr" presetSubtype="0" fill="hold" grpId="1" nodeType="withEffect">
                                  <p:stCondLst>
                                    <p:cond delay="500"/>
                                  </p:stCondLst>
                                  <p:childTnLst>
                                    <p:set>
                                      <p:cBhvr>
                                        <p:cTn id="23" dur="1" fill="hold">
                                          <p:stCondLst>
                                            <p:cond delay="0"/>
                                          </p:stCondLst>
                                        </p:cTn>
                                        <p:tgtEl>
                                          <p:spTgt spid="199"/>
                                        </p:tgtEl>
                                        <p:attrNameLst>
                                          <p:attrName>style.visibility</p:attrName>
                                        </p:attrNameLst>
                                      </p:cBhvr>
                                      <p:to>
                                        <p:strVal val="visible"/>
                                      </p:to>
                                    </p:set>
                                    <p:animEffect transition="in" filter="fade">
                                      <p:cBhvr>
                                        <p:cTn id="24" dur="500"/>
                                        <p:tgtEl>
                                          <p:spTgt spid="199"/>
                                        </p:tgtEl>
                                      </p:cBhvr>
                                    </p:animEffect>
                                  </p:childTnLst>
                                </p:cTn>
                              </p:par>
                              <p:par>
                                <p:cTn id="25" presetID="10" presetClass="entr" presetSubtype="0" fill="hold" grpId="1" nodeType="withEffect">
                                  <p:stCondLst>
                                    <p:cond delay="50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grpId="1" nodeType="withEffect">
                                  <p:stCondLst>
                                    <p:cond delay="500"/>
                                  </p:stCondLst>
                                  <p:childTnLst>
                                    <p:set>
                                      <p:cBhvr>
                                        <p:cTn id="29" dur="1" fill="hold">
                                          <p:stCondLst>
                                            <p:cond delay="0"/>
                                          </p:stCondLst>
                                        </p:cTn>
                                        <p:tgtEl>
                                          <p:spTgt spid="201"/>
                                        </p:tgtEl>
                                        <p:attrNameLst>
                                          <p:attrName>style.visibility</p:attrName>
                                        </p:attrNameLst>
                                      </p:cBhvr>
                                      <p:to>
                                        <p:strVal val="visible"/>
                                      </p:to>
                                    </p:set>
                                    <p:animEffect transition="in" filter="fade">
                                      <p:cBhvr>
                                        <p:cTn id="30" dur="500"/>
                                        <p:tgtEl>
                                          <p:spTgt spid="201"/>
                                        </p:tgtEl>
                                      </p:cBhvr>
                                    </p:animEffect>
                                  </p:childTnLst>
                                </p:cTn>
                              </p:par>
                              <p:par>
                                <p:cTn id="31" presetID="10" presetClass="entr" presetSubtype="0" fill="hold" grpId="1" nodeType="withEffect">
                                  <p:stCondLst>
                                    <p:cond delay="500"/>
                                  </p:stCondLst>
                                  <p:childTnLst>
                                    <p:set>
                                      <p:cBhvr>
                                        <p:cTn id="32" dur="1" fill="hold">
                                          <p:stCondLst>
                                            <p:cond delay="0"/>
                                          </p:stCondLst>
                                        </p:cTn>
                                        <p:tgtEl>
                                          <p:spTgt spid="202"/>
                                        </p:tgtEl>
                                        <p:attrNameLst>
                                          <p:attrName>style.visibility</p:attrName>
                                        </p:attrNameLst>
                                      </p:cBhvr>
                                      <p:to>
                                        <p:strVal val="visible"/>
                                      </p:to>
                                    </p:set>
                                    <p:animEffect transition="in" filter="fade">
                                      <p:cBhvr>
                                        <p:cTn id="33" dur="500"/>
                                        <p:tgtEl>
                                          <p:spTgt spid="202"/>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203"/>
                                        </p:tgtEl>
                                        <p:attrNameLst>
                                          <p:attrName>style.visibility</p:attrName>
                                        </p:attrNameLst>
                                      </p:cBhvr>
                                      <p:to>
                                        <p:strVal val="visible"/>
                                      </p:to>
                                    </p:set>
                                    <p:animEffect transition="in" filter="fade">
                                      <p:cBhvr>
                                        <p:cTn id="36" dur="500"/>
                                        <p:tgtEl>
                                          <p:spTgt spid="203"/>
                                        </p:tgtEl>
                                      </p:cBhvr>
                                    </p:animEffect>
                                  </p:childTnLst>
                                </p:cTn>
                              </p:par>
                              <p:par>
                                <p:cTn id="37" presetID="10" presetClass="exit" presetSubtype="0" fill="hold" grpId="1" nodeType="withEffect">
                                  <p:stCondLst>
                                    <p:cond delay="1000"/>
                                  </p:stCondLst>
                                  <p:childTnLst>
                                    <p:animEffect transition="out" filter="fade">
                                      <p:cBhvr>
                                        <p:cTn id="38" dur="500"/>
                                        <p:tgtEl>
                                          <p:spTgt spid="194"/>
                                        </p:tgtEl>
                                      </p:cBhvr>
                                    </p:animEffect>
                                    <p:set>
                                      <p:cBhvr>
                                        <p:cTn id="39" dur="1" fill="hold">
                                          <p:stCondLst>
                                            <p:cond delay="499"/>
                                          </p:stCondLst>
                                        </p:cTn>
                                        <p:tgtEl>
                                          <p:spTgt spid="19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35" presetClass="path" presetSubtype="0" decel="100000" fill="hold" grpId="0" nodeType="clickEffect">
                                  <p:stCondLst>
                                    <p:cond delay="0"/>
                                  </p:stCondLst>
                                  <p:childTnLst>
                                    <p:animMotion origin="layout" path="M 0.00091 4.81481E-6 L -0.19752 0.21805 " pathEditMode="relative" rAng="0" ptsTypes="AA">
                                      <p:cBhvr>
                                        <p:cTn id="43" dur="750" fill="hold"/>
                                        <p:tgtEl>
                                          <p:spTgt spid="199"/>
                                        </p:tgtEl>
                                        <p:attrNameLst>
                                          <p:attrName>ppt_x</p:attrName>
                                          <p:attrName>ppt_y</p:attrName>
                                        </p:attrNameLst>
                                      </p:cBhvr>
                                      <p:rCtr x="-9922" y="10903"/>
                                    </p:animMotion>
                                  </p:childTnLst>
                                </p:cTn>
                              </p:par>
                              <p:par>
                                <p:cTn id="44" presetID="35" presetClass="path" presetSubtype="0" decel="100000" fill="hold" grpId="0" nodeType="withEffect">
                                  <p:stCondLst>
                                    <p:cond delay="0"/>
                                  </p:stCondLst>
                                  <p:childTnLst>
                                    <p:animMotion origin="layout" path="M 3.33333E-6 2.59259E-6 L -0.33516 0.22083 " pathEditMode="relative" rAng="0" ptsTypes="AA">
                                      <p:cBhvr>
                                        <p:cTn id="45" dur="750" fill="hold"/>
                                        <p:tgtEl>
                                          <p:spTgt spid="200"/>
                                        </p:tgtEl>
                                        <p:attrNameLst>
                                          <p:attrName>ppt_x</p:attrName>
                                          <p:attrName>ppt_y</p:attrName>
                                        </p:attrNameLst>
                                      </p:cBhvr>
                                      <p:rCtr x="-16758" y="11042"/>
                                    </p:animMotion>
                                  </p:childTnLst>
                                </p:cTn>
                              </p:par>
                              <p:par>
                                <p:cTn id="46" presetID="35" presetClass="path" presetSubtype="0" decel="100000" fill="hold" grpId="0" nodeType="withEffect">
                                  <p:stCondLst>
                                    <p:cond delay="0"/>
                                  </p:stCondLst>
                                  <p:childTnLst>
                                    <p:animMotion origin="layout" path="M -2.91667E-6 3.33333E-6 L -0.33281 -0.03056 " pathEditMode="relative" rAng="0" ptsTypes="AA">
                                      <p:cBhvr>
                                        <p:cTn id="47" dur="750" fill="hold"/>
                                        <p:tgtEl>
                                          <p:spTgt spid="201"/>
                                        </p:tgtEl>
                                        <p:attrNameLst>
                                          <p:attrName>ppt_x</p:attrName>
                                          <p:attrName>ppt_y</p:attrName>
                                        </p:attrNameLst>
                                      </p:cBhvr>
                                      <p:rCtr x="-16641" y="-1528"/>
                                    </p:animMotion>
                                  </p:childTnLst>
                                </p:cTn>
                              </p:par>
                              <p:par>
                                <p:cTn id="48" presetID="35" presetClass="path" presetSubtype="0" decel="100000" fill="hold" grpId="0" nodeType="withEffect">
                                  <p:stCondLst>
                                    <p:cond delay="0"/>
                                  </p:stCondLst>
                                  <p:childTnLst>
                                    <p:animMotion origin="layout" path="M -1.66667E-6 3.33333E-6 L -0.19687 -0.03056 " pathEditMode="relative" rAng="0" ptsTypes="AA">
                                      <p:cBhvr>
                                        <p:cTn id="49" dur="750" fill="hold"/>
                                        <p:tgtEl>
                                          <p:spTgt spid="202"/>
                                        </p:tgtEl>
                                        <p:attrNameLst>
                                          <p:attrName>ppt_x</p:attrName>
                                          <p:attrName>ppt_y</p:attrName>
                                        </p:attrNameLst>
                                      </p:cBhvr>
                                      <p:rCtr x="-9844" y="-1528"/>
                                    </p:animMotion>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3"/>
                                        </p:tgtEl>
                                        <p:attrNameLst>
                                          <p:attrName>style.visibility</p:attrName>
                                        </p:attrNameLst>
                                      </p:cBhvr>
                                      <p:to>
                                        <p:strVal val="visible"/>
                                      </p:to>
                                    </p:set>
                                    <p:animEffect transition="in" filter="wipe(left)">
                                      <p:cBhvr>
                                        <p:cTn id="54" dur="500"/>
                                        <p:tgtEl>
                                          <p:spTgt spid="193"/>
                                        </p:tgtEl>
                                      </p:cBhvr>
                                    </p:animEffect>
                                  </p:childTnLst>
                                </p:cTn>
                              </p:par>
                              <p:par>
                                <p:cTn id="55" presetID="10"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193" grpId="0" animBg="1"/>
      <p:bldP spid="194" grpId="0" animBg="1"/>
      <p:bldP spid="194" grpId="1" animBg="1"/>
      <p:bldP spid="191" grpId="0" animBg="1"/>
      <p:bldP spid="199" grpId="0" animBg="1"/>
      <p:bldP spid="199" grpId="1" animBg="1"/>
      <p:bldP spid="200" grpId="0" animBg="1"/>
      <p:bldP spid="200" grpId="1" animBg="1"/>
      <p:bldP spid="201" grpId="0" animBg="1"/>
      <p:bldP spid="201" grpId="1" animBg="1"/>
      <p:bldP spid="202" grpId="0" animBg="1"/>
      <p:bldP spid="202" grpId="1" animBg="1"/>
      <p:bldP spid="2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custDataLst>
              <p:tags r:id="rId2"/>
            </p:custDataLst>
          </p:nvPr>
        </p:nvSpPr>
        <p:spPr bwMode="auto">
          <a:xfrm>
            <a:off x="9703753" y="1512253"/>
            <a:ext cx="18288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a:solidFill>
                    <a:srgbClr val="FFFFFF">
                      <a:alpha val="0"/>
                    </a:srgbClr>
                  </a:solidFill>
                </a:ln>
                <a:solidFill>
                  <a:srgbClr val="FFFFFF"/>
                </a:solidFill>
              </a:rPr>
              <a:t>Input </a:t>
            </a:r>
            <a:r>
              <a:rPr lang="hu-HU" sz="1400" dirty="0">
                <a:ln>
                  <a:solidFill>
                    <a:srgbClr val="FFFFFF">
                      <a:alpha val="0"/>
                    </a:srgbClr>
                  </a:solidFill>
                </a:ln>
                <a:solidFill>
                  <a:srgbClr val="FFFFFF"/>
                </a:solidFill>
              </a:rPr>
              <a:t>tartomány</a:t>
            </a:r>
            <a:endParaRPr lang="en-US" sz="1400" dirty="0">
              <a:ln>
                <a:solidFill>
                  <a:srgbClr val="FFFFFF">
                    <a:alpha val="0"/>
                  </a:srgbClr>
                </a:solidFill>
              </a:ln>
              <a:solidFill>
                <a:srgbClr val="FFFFFF"/>
              </a:solidFill>
            </a:endParaRPr>
          </a:p>
        </p:txBody>
      </p:sp>
      <p:sp>
        <p:nvSpPr>
          <p:cNvPr id="42" name="Rectangle 41"/>
          <p:cNvSpPr/>
          <p:nvPr>
            <p:custDataLst>
              <p:tags r:id="rId3"/>
            </p:custDataLst>
          </p:nvPr>
        </p:nvSpPr>
        <p:spPr bwMode="auto">
          <a:xfrm>
            <a:off x="5863273" y="1512253"/>
            <a:ext cx="18288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a:solidFill>
                    <a:srgbClr val="FFFFFF">
                      <a:alpha val="0"/>
                    </a:srgbClr>
                  </a:solidFill>
                </a:ln>
                <a:solidFill>
                  <a:srgbClr val="FFFFFF"/>
                </a:solidFill>
              </a:rPr>
              <a:t>Input </a:t>
            </a:r>
            <a:r>
              <a:rPr lang="hu-HU" sz="1400" dirty="0">
                <a:ln>
                  <a:solidFill>
                    <a:srgbClr val="FFFFFF">
                      <a:alpha val="0"/>
                    </a:srgbClr>
                  </a:solidFill>
                </a:ln>
                <a:solidFill>
                  <a:srgbClr val="FFFFFF"/>
                </a:solidFill>
              </a:rPr>
              <a:t>tartomány</a:t>
            </a:r>
            <a:endParaRPr lang="en-US" sz="1400" dirty="0">
              <a:ln>
                <a:solidFill>
                  <a:srgbClr val="FFFFFF">
                    <a:alpha val="0"/>
                  </a:srgbClr>
                </a:solidFill>
              </a:ln>
              <a:solidFill>
                <a:srgbClr val="FFFFFF"/>
              </a:solidFill>
            </a:endParaRPr>
          </a:p>
        </p:txBody>
      </p:sp>
      <p:graphicFrame>
        <p:nvGraphicFramePr>
          <p:cNvPr id="4" name="Object 3" hidden="1"/>
          <p:cNvGraphicFramePr>
            <a:graphicFrameLocks noChangeAspect="1"/>
          </p:cNvGraphicFramePr>
          <p:nvPr>
            <p:custDataLst>
              <p:tags r:id="rId4"/>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5125" name="think-cell Slide" r:id="rId21" imgW="270" imgH="270" progId="TCLayout.ActiveDocument.1">
                  <p:embed/>
                </p:oleObj>
              </mc:Choice>
              <mc:Fallback>
                <p:oleObj name="think-cell Slide" r:id="rId21" imgW="270" imgH="270" progId="TCLayout.ActiveDocument.1">
                  <p:embed/>
                  <p:pic>
                    <p:nvPicPr>
                      <p:cNvPr id="0" name=""/>
                      <p:cNvPicPr/>
                      <p:nvPr/>
                    </p:nvPicPr>
                    <p:blipFill>
                      <a:blip r:embed="rId22"/>
                      <a:stretch>
                        <a:fillRect/>
                      </a:stretch>
                    </p:blipFill>
                    <p:spPr>
                      <a:xfrm>
                        <a:off x="1588" y="0"/>
                        <a:ext cx="158750" cy="158750"/>
                      </a:xfrm>
                      <a:prstGeom prst="rect">
                        <a:avLst/>
                      </a:prstGeom>
                    </p:spPr>
                  </p:pic>
                </p:oleObj>
              </mc:Fallback>
            </mc:AlternateContent>
          </a:graphicData>
        </a:graphic>
      </p:graphicFrame>
      <p:sp>
        <p:nvSpPr>
          <p:cNvPr id="5" name="Cím 4"/>
          <p:cNvSpPr>
            <a:spLocks noGrp="1"/>
          </p:cNvSpPr>
          <p:nvPr>
            <p:ph type="title"/>
          </p:nvPr>
        </p:nvSpPr>
        <p:spPr/>
        <p:txBody>
          <a:bodyPr/>
          <a:lstStyle/>
          <a:p>
            <a:r>
              <a:rPr lang="hu-HU" dirty="0" err="1"/>
              <a:t>MapReduce</a:t>
            </a:r>
            <a:r>
              <a:rPr lang="hu-HU" dirty="0"/>
              <a:t> folyamat</a:t>
            </a:r>
          </a:p>
        </p:txBody>
      </p:sp>
      <p:sp>
        <p:nvSpPr>
          <p:cNvPr id="9" name="Tartalom helye 8"/>
          <p:cNvSpPr>
            <a:spLocks noGrp="1"/>
          </p:cNvSpPr>
          <p:nvPr>
            <p:ph sz="quarter" idx="10"/>
          </p:nvPr>
        </p:nvSpPr>
        <p:spPr>
          <a:xfrm>
            <a:off x="269241" y="1416424"/>
            <a:ext cx="5319712" cy="5271714"/>
          </a:xfrm>
        </p:spPr>
        <p:txBody>
          <a:bodyPr>
            <a:normAutofit fontScale="70000" lnSpcReduction="20000"/>
          </a:bodyPr>
          <a:lstStyle/>
          <a:p>
            <a:pPr>
              <a:lnSpc>
                <a:spcPct val="120000"/>
              </a:lnSpc>
            </a:pPr>
            <a:r>
              <a:rPr lang="hu-HU" dirty="0"/>
              <a:t>A </a:t>
            </a:r>
            <a:r>
              <a:rPr lang="hu-HU" dirty="0" err="1"/>
              <a:t>MapReduce</a:t>
            </a:r>
            <a:r>
              <a:rPr lang="hu-HU" dirty="0"/>
              <a:t> felbontja az input halmazt darabokra, amiket Map </a:t>
            </a:r>
            <a:r>
              <a:rPr lang="hu-HU" dirty="0" err="1"/>
              <a:t>jobok</a:t>
            </a:r>
            <a:r>
              <a:rPr lang="hu-HU" dirty="0"/>
              <a:t> párhuzamosan kezdenek el feldolgozni</a:t>
            </a:r>
          </a:p>
          <a:p>
            <a:pPr>
              <a:lnSpc>
                <a:spcPct val="120000"/>
              </a:lnSpc>
            </a:pPr>
            <a:r>
              <a:rPr lang="hu-HU" dirty="0"/>
              <a:t>A keretrendszer rendezi a Map </a:t>
            </a:r>
            <a:r>
              <a:rPr lang="hu-HU" dirty="0" err="1"/>
              <a:t>jobok</a:t>
            </a:r>
            <a:r>
              <a:rPr lang="hu-HU" dirty="0"/>
              <a:t> kimenetét, majd ezt a </a:t>
            </a:r>
            <a:r>
              <a:rPr lang="hu-HU" dirty="0" err="1"/>
              <a:t>Reduce</a:t>
            </a:r>
            <a:r>
              <a:rPr lang="hu-HU" dirty="0"/>
              <a:t> </a:t>
            </a:r>
            <a:r>
              <a:rPr lang="hu-HU" dirty="0" err="1"/>
              <a:t>joboknak</a:t>
            </a:r>
            <a:r>
              <a:rPr lang="hu-HU" dirty="0"/>
              <a:t> tovább adja</a:t>
            </a:r>
          </a:p>
          <a:p>
            <a:pPr>
              <a:lnSpc>
                <a:spcPct val="120000"/>
              </a:lnSpc>
            </a:pPr>
            <a:r>
              <a:rPr lang="hu-HU" dirty="0"/>
              <a:t>A keretrendszer végzi a </a:t>
            </a:r>
            <a:r>
              <a:rPr lang="hu-HU" dirty="0" err="1"/>
              <a:t>jobok</a:t>
            </a:r>
            <a:r>
              <a:rPr lang="hu-HU" dirty="0"/>
              <a:t> ütemezését, </a:t>
            </a:r>
            <a:r>
              <a:rPr lang="hu-HU" dirty="0" err="1"/>
              <a:t>monitorozását</a:t>
            </a:r>
            <a:r>
              <a:rPr lang="hu-HU" dirty="0"/>
              <a:t>, </a:t>
            </a:r>
            <a:r>
              <a:rPr lang="hu-HU" dirty="0" err="1"/>
              <a:t>újraindítását</a:t>
            </a:r>
            <a:r>
              <a:rPr lang="hu-HU" dirty="0"/>
              <a:t> (ha kell)</a:t>
            </a:r>
          </a:p>
          <a:p>
            <a:endParaRPr lang="hu-HU" dirty="0"/>
          </a:p>
          <a:p>
            <a:endParaRPr lang="hu-HU" dirty="0"/>
          </a:p>
        </p:txBody>
      </p:sp>
      <p:sp>
        <p:nvSpPr>
          <p:cNvPr id="7" name="Rectangle 6"/>
          <p:cNvSpPr/>
          <p:nvPr>
            <p:custDataLst>
              <p:tags r:id="rId5"/>
            </p:custDataLst>
          </p:nvPr>
        </p:nvSpPr>
        <p:spPr>
          <a:xfrm>
            <a:off x="520700" y="1420813"/>
            <a:ext cx="4846320" cy="4843462"/>
          </a:xfrm>
          <a:prstGeom prst="rect">
            <a:avLst/>
          </a:prstGeom>
        </p:spPr>
        <p:txBody>
          <a:bodyPr>
            <a:noAutofit/>
          </a:bodyPr>
          <a:lstStyle/>
          <a:p>
            <a:pPr defTabSz="1218987">
              <a:spcBef>
                <a:spcPts val="1200"/>
              </a:spcBef>
              <a:spcAft>
                <a:spcPts val="1200"/>
              </a:spcAft>
            </a:pPr>
            <a:endParaRPr lang="en-US" sz="2400" dirty="0">
              <a:ln>
                <a:solidFill>
                  <a:srgbClr val="FFFFFF">
                    <a:alpha val="0"/>
                  </a:srgbClr>
                </a:solidFill>
              </a:ln>
              <a:solidFill>
                <a:srgbClr val="FFFFFF">
                  <a:alpha val="99000"/>
                </a:srgbClr>
              </a:solidFill>
            </a:endParaRPr>
          </a:p>
        </p:txBody>
      </p:sp>
      <p:sp>
        <p:nvSpPr>
          <p:cNvPr id="28" name="Rectangle 27"/>
          <p:cNvSpPr/>
          <p:nvPr>
            <p:custDataLst>
              <p:tags r:id="rId6"/>
            </p:custDataLst>
          </p:nvPr>
        </p:nvSpPr>
        <p:spPr bwMode="auto">
          <a:xfrm>
            <a:off x="6046153" y="2914333"/>
            <a:ext cx="146304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hu-HU" sz="1400" dirty="0">
                <a:ln>
                  <a:solidFill>
                    <a:srgbClr val="FFFFFF">
                      <a:alpha val="0"/>
                    </a:srgbClr>
                  </a:solidFill>
                </a:ln>
                <a:gradFill>
                  <a:gsLst>
                    <a:gs pos="0">
                      <a:srgbClr val="FFFFFF"/>
                    </a:gs>
                    <a:gs pos="100000">
                      <a:srgbClr val="FFFFFF"/>
                    </a:gs>
                  </a:gsLst>
                  <a:lin ang="5400000" scaled="0"/>
                </a:gradFill>
              </a:rPr>
              <a:t>Köztes</a:t>
            </a:r>
            <a:r>
              <a:rPr lang="en-US" sz="1400" dirty="0">
                <a:ln>
                  <a:solidFill>
                    <a:srgbClr val="FFFFFF">
                      <a:alpha val="0"/>
                    </a:srgbClr>
                  </a:solidFill>
                </a:ln>
                <a:gradFill>
                  <a:gsLst>
                    <a:gs pos="0">
                      <a:srgbClr val="FFFFFF"/>
                    </a:gs>
                    <a:gs pos="100000">
                      <a:srgbClr val="FFFFFF"/>
                    </a:gs>
                  </a:gsLst>
                  <a:lin ang="5400000" scaled="0"/>
                </a:gradFill>
              </a:rPr>
              <a:t/>
            </a:r>
            <a:br>
              <a:rPr lang="en-US" sz="1400" dirty="0">
                <a:ln>
                  <a:solidFill>
                    <a:srgbClr val="FFFFFF">
                      <a:alpha val="0"/>
                    </a:srgbClr>
                  </a:solidFill>
                </a:ln>
                <a:gradFill>
                  <a:gsLst>
                    <a:gs pos="0">
                      <a:srgbClr val="FFFFFF"/>
                    </a:gs>
                    <a:gs pos="100000">
                      <a:srgbClr val="FFFFFF"/>
                    </a:gs>
                  </a:gsLst>
                  <a:lin ang="5400000" scaled="0"/>
                </a:gradFill>
              </a:rPr>
            </a:br>
            <a:r>
              <a:rPr lang="hu-HU" sz="1400" dirty="0">
                <a:ln>
                  <a:solidFill>
                    <a:srgbClr val="FFFFFF">
                      <a:alpha val="0"/>
                    </a:srgbClr>
                  </a:solidFill>
                </a:ln>
                <a:gradFill>
                  <a:gsLst>
                    <a:gs pos="0">
                      <a:srgbClr val="FFFFFF"/>
                    </a:gs>
                    <a:gs pos="100000">
                      <a:srgbClr val="FFFFFF"/>
                    </a:gs>
                  </a:gsLst>
                  <a:lin ang="5400000" scaled="0"/>
                </a:gradFill>
              </a:rPr>
              <a:t>tartomány</a:t>
            </a:r>
            <a:endParaRPr lang="en-US" sz="1400" dirty="0">
              <a:ln>
                <a:solidFill>
                  <a:srgbClr val="FFFFFF">
                    <a:alpha val="0"/>
                  </a:srgbClr>
                </a:solidFill>
              </a:ln>
              <a:gradFill>
                <a:gsLst>
                  <a:gs pos="0">
                    <a:srgbClr val="FFFFFF"/>
                  </a:gs>
                  <a:gs pos="100000">
                    <a:srgbClr val="FFFFFF"/>
                  </a:gs>
                </a:gsLst>
                <a:lin ang="5400000" scaled="0"/>
              </a:gradFill>
            </a:endParaRPr>
          </a:p>
        </p:txBody>
      </p:sp>
      <p:sp>
        <p:nvSpPr>
          <p:cNvPr id="31" name="Rectangle 30"/>
          <p:cNvSpPr/>
          <p:nvPr>
            <p:custDataLst>
              <p:tags r:id="rId7"/>
            </p:custDataLst>
          </p:nvPr>
        </p:nvSpPr>
        <p:spPr bwMode="auto">
          <a:xfrm>
            <a:off x="6046153"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Reduce</a:t>
            </a:r>
          </a:p>
        </p:txBody>
      </p:sp>
      <p:sp>
        <p:nvSpPr>
          <p:cNvPr id="32" name="Rectangle 31"/>
          <p:cNvSpPr/>
          <p:nvPr>
            <p:custDataLst>
              <p:tags r:id="rId8"/>
            </p:custDataLst>
          </p:nvPr>
        </p:nvSpPr>
        <p:spPr bwMode="auto">
          <a:xfrm>
            <a:off x="7966393" y="4316413"/>
            <a:ext cx="146304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hu-HU" sz="1400" dirty="0">
                <a:ln>
                  <a:solidFill>
                    <a:srgbClr val="FFFFFF">
                      <a:alpha val="0"/>
                    </a:srgbClr>
                  </a:solidFill>
                </a:ln>
                <a:gradFill>
                  <a:gsLst>
                    <a:gs pos="0">
                      <a:srgbClr val="FFFFFF"/>
                    </a:gs>
                    <a:gs pos="100000">
                      <a:srgbClr val="FFFFFF"/>
                    </a:gs>
                  </a:gsLst>
                  <a:lin ang="5400000" scaled="0"/>
                </a:gradFill>
              </a:rPr>
              <a:t>Köztes</a:t>
            </a:r>
            <a:r>
              <a:rPr lang="en-US" sz="1400" dirty="0">
                <a:ln>
                  <a:solidFill>
                    <a:srgbClr val="FFFFFF">
                      <a:alpha val="0"/>
                    </a:srgbClr>
                  </a:solidFill>
                </a:ln>
                <a:gradFill>
                  <a:gsLst>
                    <a:gs pos="0">
                      <a:srgbClr val="FFFFFF"/>
                    </a:gs>
                    <a:gs pos="100000">
                      <a:srgbClr val="FFFFFF"/>
                    </a:gs>
                  </a:gsLst>
                  <a:lin ang="5400000" scaled="0"/>
                </a:gradFill>
              </a:rPr>
              <a:t/>
            </a:r>
            <a:br>
              <a:rPr lang="en-US" sz="1400" dirty="0">
                <a:ln>
                  <a:solidFill>
                    <a:srgbClr val="FFFFFF">
                      <a:alpha val="0"/>
                    </a:srgbClr>
                  </a:solidFill>
                </a:ln>
                <a:gradFill>
                  <a:gsLst>
                    <a:gs pos="0">
                      <a:srgbClr val="FFFFFF"/>
                    </a:gs>
                    <a:gs pos="100000">
                      <a:srgbClr val="FFFFFF"/>
                    </a:gs>
                  </a:gsLst>
                  <a:lin ang="5400000" scaled="0"/>
                </a:gradFill>
              </a:rPr>
            </a:br>
            <a:r>
              <a:rPr lang="hu-HU" sz="1400" dirty="0">
                <a:ln>
                  <a:solidFill>
                    <a:srgbClr val="FFFFFF">
                      <a:alpha val="0"/>
                    </a:srgbClr>
                  </a:solidFill>
                </a:ln>
                <a:gradFill>
                  <a:gsLst>
                    <a:gs pos="0">
                      <a:srgbClr val="FFFFFF"/>
                    </a:gs>
                    <a:gs pos="100000">
                      <a:srgbClr val="FFFFFF"/>
                    </a:gs>
                  </a:gsLst>
                  <a:lin ang="5400000" scaled="0"/>
                </a:gradFill>
              </a:rPr>
              <a:t>tartomány</a:t>
            </a:r>
            <a:endParaRPr lang="en-US" sz="1400" dirty="0">
              <a:ln>
                <a:solidFill>
                  <a:srgbClr val="FFFFFF">
                    <a:alpha val="0"/>
                  </a:srgbClr>
                </a:solidFill>
              </a:ln>
              <a:gradFill>
                <a:gsLst>
                  <a:gs pos="0">
                    <a:srgbClr val="FFFFFF"/>
                  </a:gs>
                  <a:gs pos="100000">
                    <a:srgbClr val="FFFFFF"/>
                  </a:gs>
                </a:gsLst>
                <a:lin ang="5400000" scaled="0"/>
              </a:gradFill>
            </a:endParaRPr>
          </a:p>
        </p:txBody>
      </p:sp>
      <p:sp>
        <p:nvSpPr>
          <p:cNvPr id="33" name="Rectangle 32"/>
          <p:cNvSpPr/>
          <p:nvPr>
            <p:custDataLst>
              <p:tags r:id="rId9"/>
            </p:custDataLst>
          </p:nvPr>
        </p:nvSpPr>
        <p:spPr bwMode="auto">
          <a:xfrm>
            <a:off x="7966393" y="501745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Reduce</a:t>
            </a:r>
          </a:p>
        </p:txBody>
      </p:sp>
      <p:sp>
        <p:nvSpPr>
          <p:cNvPr id="34" name="Rectangle 33"/>
          <p:cNvSpPr/>
          <p:nvPr>
            <p:custDataLst>
              <p:tags r:id="rId10"/>
            </p:custDataLst>
          </p:nvPr>
        </p:nvSpPr>
        <p:spPr bwMode="auto">
          <a:xfrm>
            <a:off x="7966393" y="5718493"/>
            <a:ext cx="146304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hu-HU" sz="1400" dirty="0">
                <a:ln>
                  <a:solidFill>
                    <a:srgbClr val="FFFFFF">
                      <a:alpha val="0"/>
                    </a:srgbClr>
                  </a:solidFill>
                </a:ln>
                <a:gradFill>
                  <a:gsLst>
                    <a:gs pos="0">
                      <a:srgbClr val="FFFFFF"/>
                    </a:gs>
                    <a:gs pos="100000">
                      <a:srgbClr val="FFFFFF"/>
                    </a:gs>
                  </a:gsLst>
                  <a:lin ang="5400000" scaled="0"/>
                </a:gradFill>
              </a:rPr>
              <a:t>Kimeneti</a:t>
            </a:r>
            <a:r>
              <a:rPr lang="en-US" sz="1400" dirty="0">
                <a:ln>
                  <a:solidFill>
                    <a:srgbClr val="FFFFFF">
                      <a:alpha val="0"/>
                    </a:srgbClr>
                  </a:solidFill>
                </a:ln>
                <a:gradFill>
                  <a:gsLst>
                    <a:gs pos="0">
                      <a:srgbClr val="FFFFFF"/>
                    </a:gs>
                    <a:gs pos="100000">
                      <a:srgbClr val="FFFFFF"/>
                    </a:gs>
                  </a:gsLst>
                  <a:lin ang="5400000" scaled="0"/>
                </a:gradFill>
              </a:rPr>
              <a:t/>
            </a:r>
            <a:br>
              <a:rPr lang="en-US" sz="1400" dirty="0">
                <a:ln>
                  <a:solidFill>
                    <a:srgbClr val="FFFFFF">
                      <a:alpha val="0"/>
                    </a:srgbClr>
                  </a:solidFill>
                </a:ln>
                <a:gradFill>
                  <a:gsLst>
                    <a:gs pos="0">
                      <a:srgbClr val="FFFFFF"/>
                    </a:gs>
                    <a:gs pos="100000">
                      <a:srgbClr val="FFFFFF"/>
                    </a:gs>
                  </a:gsLst>
                  <a:lin ang="5400000" scaled="0"/>
                </a:gradFill>
              </a:rPr>
            </a:br>
            <a:r>
              <a:rPr lang="hu-HU" sz="1400" dirty="0">
                <a:ln>
                  <a:solidFill>
                    <a:srgbClr val="FFFFFF">
                      <a:alpha val="0"/>
                    </a:srgbClr>
                  </a:solidFill>
                </a:ln>
                <a:gradFill>
                  <a:gsLst>
                    <a:gs pos="0">
                      <a:srgbClr val="FFFFFF"/>
                    </a:gs>
                    <a:gs pos="100000">
                      <a:srgbClr val="FFFFFF"/>
                    </a:gs>
                  </a:gsLst>
                  <a:lin ang="5400000" scaled="0"/>
                </a:gradFill>
              </a:rPr>
              <a:t>tartomány</a:t>
            </a:r>
            <a:endParaRPr lang="en-US" sz="1400" dirty="0">
              <a:ln>
                <a:solidFill>
                  <a:srgbClr val="FFFFFF">
                    <a:alpha val="0"/>
                  </a:srgbClr>
                </a:solidFill>
              </a:ln>
              <a:gradFill>
                <a:gsLst>
                  <a:gs pos="0">
                    <a:srgbClr val="FFFFFF"/>
                  </a:gs>
                  <a:gs pos="100000">
                    <a:srgbClr val="FFFFFF"/>
                  </a:gs>
                </a:gsLst>
                <a:lin ang="5400000" scaled="0"/>
              </a:gradFill>
            </a:endParaRPr>
          </a:p>
        </p:txBody>
      </p:sp>
      <p:sp>
        <p:nvSpPr>
          <p:cNvPr id="35" name="Rectangle 34"/>
          <p:cNvSpPr/>
          <p:nvPr>
            <p:custDataLst>
              <p:tags r:id="rId11"/>
            </p:custDataLst>
          </p:nvPr>
        </p:nvSpPr>
        <p:spPr bwMode="auto">
          <a:xfrm>
            <a:off x="9886633"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Map</a:t>
            </a:r>
          </a:p>
        </p:txBody>
      </p:sp>
      <p:sp>
        <p:nvSpPr>
          <p:cNvPr id="36" name="Rectangle 35"/>
          <p:cNvSpPr/>
          <p:nvPr>
            <p:custDataLst>
              <p:tags r:id="rId12"/>
            </p:custDataLst>
          </p:nvPr>
        </p:nvSpPr>
        <p:spPr bwMode="auto">
          <a:xfrm>
            <a:off x="7966393"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Map</a:t>
            </a:r>
          </a:p>
        </p:txBody>
      </p:sp>
      <p:sp>
        <p:nvSpPr>
          <p:cNvPr id="37" name="Rectangle 36"/>
          <p:cNvSpPr/>
          <p:nvPr>
            <p:custDataLst>
              <p:tags r:id="rId13"/>
            </p:custDataLst>
          </p:nvPr>
        </p:nvSpPr>
        <p:spPr bwMode="auto">
          <a:xfrm>
            <a:off x="6046153" y="2213293"/>
            <a:ext cx="1463040" cy="457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Map</a:t>
            </a:r>
          </a:p>
        </p:txBody>
      </p:sp>
      <p:sp>
        <p:nvSpPr>
          <p:cNvPr id="45" name="Rectangle 44"/>
          <p:cNvSpPr/>
          <p:nvPr>
            <p:custDataLst>
              <p:tags r:id="rId14"/>
            </p:custDataLst>
          </p:nvPr>
        </p:nvSpPr>
        <p:spPr bwMode="auto">
          <a:xfrm>
            <a:off x="7966393" y="2914333"/>
            <a:ext cx="146304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hu-HU" sz="1400" dirty="0">
                <a:ln>
                  <a:solidFill>
                    <a:srgbClr val="FFFFFF">
                      <a:alpha val="0"/>
                    </a:srgbClr>
                  </a:solidFill>
                </a:ln>
                <a:gradFill>
                  <a:gsLst>
                    <a:gs pos="0">
                      <a:srgbClr val="FFFFFF"/>
                    </a:gs>
                    <a:gs pos="100000">
                      <a:srgbClr val="FFFFFF"/>
                    </a:gs>
                  </a:gsLst>
                  <a:lin ang="5400000" scaled="0"/>
                </a:gradFill>
              </a:rPr>
              <a:t>Köztes</a:t>
            </a:r>
            <a:r>
              <a:rPr lang="en-US" sz="1400" dirty="0">
                <a:ln>
                  <a:solidFill>
                    <a:srgbClr val="FFFFFF">
                      <a:alpha val="0"/>
                    </a:srgbClr>
                  </a:solidFill>
                </a:ln>
                <a:gradFill>
                  <a:gsLst>
                    <a:gs pos="0">
                      <a:srgbClr val="FFFFFF"/>
                    </a:gs>
                    <a:gs pos="100000">
                      <a:srgbClr val="FFFFFF"/>
                    </a:gs>
                  </a:gsLst>
                  <a:lin ang="5400000" scaled="0"/>
                </a:gradFill>
              </a:rPr>
              <a:t/>
            </a:r>
            <a:br>
              <a:rPr lang="en-US" sz="1400" dirty="0">
                <a:ln>
                  <a:solidFill>
                    <a:srgbClr val="FFFFFF">
                      <a:alpha val="0"/>
                    </a:srgbClr>
                  </a:solidFill>
                </a:ln>
                <a:gradFill>
                  <a:gsLst>
                    <a:gs pos="0">
                      <a:srgbClr val="FFFFFF"/>
                    </a:gs>
                    <a:gs pos="100000">
                      <a:srgbClr val="FFFFFF"/>
                    </a:gs>
                  </a:gsLst>
                  <a:lin ang="5400000" scaled="0"/>
                </a:gradFill>
              </a:rPr>
            </a:br>
            <a:r>
              <a:rPr lang="hu-HU" sz="1400" dirty="0">
                <a:ln>
                  <a:solidFill>
                    <a:srgbClr val="FFFFFF">
                      <a:alpha val="0"/>
                    </a:srgbClr>
                  </a:solidFill>
                </a:ln>
                <a:gradFill>
                  <a:gsLst>
                    <a:gs pos="0">
                      <a:srgbClr val="FFFFFF"/>
                    </a:gs>
                    <a:gs pos="100000">
                      <a:srgbClr val="FFFFFF"/>
                    </a:gs>
                  </a:gsLst>
                  <a:lin ang="5400000" scaled="0"/>
                </a:gradFill>
              </a:rPr>
              <a:t>tartomány</a:t>
            </a:r>
            <a:endParaRPr lang="en-US" sz="1400" dirty="0">
              <a:ln>
                <a:solidFill>
                  <a:srgbClr val="FFFFFF">
                    <a:alpha val="0"/>
                  </a:srgbClr>
                </a:solidFill>
              </a:ln>
              <a:gradFill>
                <a:gsLst>
                  <a:gs pos="0">
                    <a:srgbClr val="FFFFFF"/>
                  </a:gs>
                  <a:gs pos="100000">
                    <a:srgbClr val="FFFFFF"/>
                  </a:gs>
                </a:gsLst>
                <a:lin ang="5400000" scaled="0"/>
              </a:gradFill>
            </a:endParaRPr>
          </a:p>
        </p:txBody>
      </p:sp>
      <p:sp>
        <p:nvSpPr>
          <p:cNvPr id="46" name="Rectangle 45"/>
          <p:cNvSpPr/>
          <p:nvPr>
            <p:custDataLst>
              <p:tags r:id="rId15"/>
            </p:custDataLst>
          </p:nvPr>
        </p:nvSpPr>
        <p:spPr bwMode="auto">
          <a:xfrm>
            <a:off x="9886633" y="2914333"/>
            <a:ext cx="146304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lnSpc>
                <a:spcPct val="90000"/>
              </a:lnSpc>
              <a:spcBef>
                <a:spcPct val="0"/>
              </a:spcBef>
              <a:spcAft>
                <a:spcPct val="0"/>
              </a:spcAft>
            </a:pPr>
            <a:r>
              <a:rPr lang="hu-HU" sz="1400" dirty="0">
                <a:ln>
                  <a:solidFill>
                    <a:srgbClr val="FFFFFF">
                      <a:alpha val="0"/>
                    </a:srgbClr>
                  </a:solidFill>
                </a:ln>
                <a:gradFill>
                  <a:gsLst>
                    <a:gs pos="0">
                      <a:srgbClr val="FFFFFF"/>
                    </a:gs>
                    <a:gs pos="100000">
                      <a:srgbClr val="FFFFFF"/>
                    </a:gs>
                  </a:gsLst>
                  <a:lin ang="5400000" scaled="0"/>
                </a:gradFill>
              </a:rPr>
              <a:t>Köztes</a:t>
            </a:r>
            <a:r>
              <a:rPr lang="en-US" sz="1400" dirty="0">
                <a:ln>
                  <a:solidFill>
                    <a:srgbClr val="FFFFFF">
                      <a:alpha val="0"/>
                    </a:srgbClr>
                  </a:solidFill>
                </a:ln>
                <a:gradFill>
                  <a:gsLst>
                    <a:gs pos="0">
                      <a:srgbClr val="FFFFFF"/>
                    </a:gs>
                    <a:gs pos="100000">
                      <a:srgbClr val="FFFFFF"/>
                    </a:gs>
                  </a:gsLst>
                  <a:lin ang="5400000" scaled="0"/>
                </a:gradFill>
              </a:rPr>
              <a:t/>
            </a:r>
            <a:br>
              <a:rPr lang="en-US" sz="1400" dirty="0">
                <a:ln>
                  <a:solidFill>
                    <a:srgbClr val="FFFFFF">
                      <a:alpha val="0"/>
                    </a:srgbClr>
                  </a:solidFill>
                </a:ln>
                <a:gradFill>
                  <a:gsLst>
                    <a:gs pos="0">
                      <a:srgbClr val="FFFFFF"/>
                    </a:gs>
                    <a:gs pos="100000">
                      <a:srgbClr val="FFFFFF"/>
                    </a:gs>
                  </a:gsLst>
                  <a:lin ang="5400000" scaled="0"/>
                </a:gradFill>
              </a:rPr>
            </a:br>
            <a:r>
              <a:rPr lang="hu-HU" sz="1400" dirty="0">
                <a:ln>
                  <a:solidFill>
                    <a:srgbClr val="FFFFFF">
                      <a:alpha val="0"/>
                    </a:srgbClr>
                  </a:solidFill>
                </a:ln>
                <a:gradFill>
                  <a:gsLst>
                    <a:gs pos="0">
                      <a:srgbClr val="FFFFFF"/>
                    </a:gs>
                    <a:gs pos="100000">
                      <a:srgbClr val="FFFFFF"/>
                    </a:gs>
                  </a:gsLst>
                  <a:lin ang="5400000" scaled="0"/>
                </a:gradFill>
              </a:rPr>
              <a:t>tartomány</a:t>
            </a:r>
            <a:endParaRPr lang="en-US" sz="1400" dirty="0">
              <a:ln>
                <a:solidFill>
                  <a:srgbClr val="FFFFFF">
                    <a:alpha val="0"/>
                  </a:srgbClr>
                </a:solidFill>
              </a:ln>
              <a:gradFill>
                <a:gsLst>
                  <a:gs pos="0">
                    <a:srgbClr val="FFFFFF"/>
                  </a:gs>
                  <a:gs pos="100000">
                    <a:srgbClr val="FFFFFF"/>
                  </a:gs>
                </a:gsLst>
                <a:lin ang="5400000" scaled="0"/>
              </a:gradFill>
            </a:endParaRPr>
          </a:p>
        </p:txBody>
      </p:sp>
      <p:sp>
        <p:nvSpPr>
          <p:cNvPr id="47" name="Rectangle 46"/>
          <p:cNvSpPr/>
          <p:nvPr>
            <p:custDataLst>
              <p:tags r:id="rId16"/>
            </p:custDataLst>
          </p:nvPr>
        </p:nvSpPr>
        <p:spPr bwMode="auto">
          <a:xfrm>
            <a:off x="7966393"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Reduce</a:t>
            </a:r>
          </a:p>
        </p:txBody>
      </p:sp>
      <p:sp>
        <p:nvSpPr>
          <p:cNvPr id="48" name="Rectangle 47"/>
          <p:cNvSpPr/>
          <p:nvPr>
            <p:custDataLst>
              <p:tags r:id="rId17"/>
            </p:custDataLst>
          </p:nvPr>
        </p:nvSpPr>
        <p:spPr bwMode="auto">
          <a:xfrm>
            <a:off x="9886633" y="3615373"/>
            <a:ext cx="1463040" cy="457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p>
            <a:pPr algn="ctr" defTabSz="914099" fontAlgn="base">
              <a:spcBef>
                <a:spcPct val="0"/>
              </a:spcBef>
              <a:spcAft>
                <a:spcPct val="0"/>
              </a:spcAft>
            </a:pPr>
            <a:r>
              <a:rPr lang="en-US" sz="1400" dirty="0">
                <a:ln>
                  <a:solidFill>
                    <a:srgbClr val="FFFFFF">
                      <a:alpha val="0"/>
                    </a:srgbClr>
                  </a:solidFill>
                </a:ln>
                <a:gradFill>
                  <a:gsLst>
                    <a:gs pos="0">
                      <a:srgbClr val="FFFFFF"/>
                    </a:gs>
                    <a:gs pos="100000">
                      <a:srgbClr val="FFFFFF"/>
                    </a:gs>
                  </a:gsLst>
                  <a:lin ang="5400000" scaled="0"/>
                </a:gradFill>
              </a:rPr>
              <a:t>Reduce</a:t>
            </a:r>
          </a:p>
        </p:txBody>
      </p:sp>
      <p:sp>
        <p:nvSpPr>
          <p:cNvPr id="43" name="Rectangle 42"/>
          <p:cNvSpPr/>
          <p:nvPr>
            <p:custDataLst>
              <p:tags r:id="rId18"/>
            </p:custDataLst>
          </p:nvPr>
        </p:nvSpPr>
        <p:spPr bwMode="auto">
          <a:xfrm>
            <a:off x="7783513" y="1512253"/>
            <a:ext cx="1828800" cy="4572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400" dirty="0">
                <a:ln>
                  <a:solidFill>
                    <a:srgbClr val="FFFFFF">
                      <a:alpha val="0"/>
                    </a:srgbClr>
                  </a:solidFill>
                </a:ln>
                <a:solidFill>
                  <a:srgbClr val="FFFFFF"/>
                </a:solidFill>
              </a:rPr>
              <a:t>Input </a:t>
            </a:r>
            <a:r>
              <a:rPr lang="hu-HU" sz="1400" dirty="0">
                <a:ln>
                  <a:solidFill>
                    <a:srgbClr val="FFFFFF">
                      <a:alpha val="0"/>
                    </a:srgbClr>
                  </a:solidFill>
                </a:ln>
                <a:solidFill>
                  <a:srgbClr val="FFFFFF"/>
                </a:solidFill>
              </a:rPr>
              <a:t>tartomány</a:t>
            </a:r>
            <a:endParaRPr lang="en-US" sz="1400" dirty="0">
              <a:ln>
                <a:solidFill>
                  <a:srgbClr val="FFFFFF">
                    <a:alpha val="0"/>
                  </a:srgbClr>
                </a:solidFill>
              </a:ln>
              <a:solidFill>
                <a:srgbClr val="FFFFFF"/>
              </a:solidFill>
            </a:endParaRPr>
          </a:p>
        </p:txBody>
      </p:sp>
      <p:cxnSp>
        <p:nvCxnSpPr>
          <p:cNvPr id="8" name="Straight Arrow Connector 7"/>
          <p:cNvCxnSpPr>
            <a:stCxn id="43" idx="2"/>
            <a:endCxn id="36" idx="0"/>
          </p:cNvCxnSpPr>
          <p:nvPr/>
        </p:nvCxnSpPr>
        <p:spPr>
          <a:xfrm>
            <a:off x="8697913"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2" idx="2"/>
            <a:endCxn id="37" idx="0"/>
          </p:cNvCxnSpPr>
          <p:nvPr/>
        </p:nvCxnSpPr>
        <p:spPr>
          <a:xfrm>
            <a:off x="6777673"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1" idx="2"/>
            <a:endCxn id="35" idx="0"/>
          </p:cNvCxnSpPr>
          <p:nvPr/>
        </p:nvCxnSpPr>
        <p:spPr>
          <a:xfrm>
            <a:off x="10618153" y="19694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2"/>
            <a:endCxn id="45" idx="0"/>
          </p:cNvCxnSpPr>
          <p:nvPr/>
        </p:nvCxnSpPr>
        <p:spPr>
          <a:xfrm>
            <a:off x="8697913"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7" idx="2"/>
            <a:endCxn id="28" idx="0"/>
          </p:cNvCxnSpPr>
          <p:nvPr/>
        </p:nvCxnSpPr>
        <p:spPr>
          <a:xfrm>
            <a:off x="6777673"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2"/>
            <a:endCxn id="46" idx="0"/>
          </p:cNvCxnSpPr>
          <p:nvPr/>
        </p:nvCxnSpPr>
        <p:spPr>
          <a:xfrm>
            <a:off x="10618153" y="267049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5" idx="2"/>
            <a:endCxn id="47" idx="0"/>
          </p:cNvCxnSpPr>
          <p:nvPr/>
        </p:nvCxnSpPr>
        <p:spPr>
          <a:xfrm>
            <a:off x="8697913"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8" idx="2"/>
            <a:endCxn id="31" idx="0"/>
          </p:cNvCxnSpPr>
          <p:nvPr/>
        </p:nvCxnSpPr>
        <p:spPr>
          <a:xfrm>
            <a:off x="6777673"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6" idx="2"/>
            <a:endCxn id="48" idx="0"/>
          </p:cNvCxnSpPr>
          <p:nvPr/>
        </p:nvCxnSpPr>
        <p:spPr>
          <a:xfrm>
            <a:off x="10618153" y="337153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47" idx="2"/>
            <a:endCxn id="32" idx="0"/>
          </p:cNvCxnSpPr>
          <p:nvPr/>
        </p:nvCxnSpPr>
        <p:spPr>
          <a:xfrm>
            <a:off x="8697913" y="407257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2" idx="2"/>
            <a:endCxn id="33" idx="0"/>
          </p:cNvCxnSpPr>
          <p:nvPr/>
        </p:nvCxnSpPr>
        <p:spPr>
          <a:xfrm>
            <a:off x="8697913" y="477361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2"/>
          </p:cNvCxnSpPr>
          <p:nvPr/>
        </p:nvCxnSpPr>
        <p:spPr>
          <a:xfrm>
            <a:off x="8697913" y="5474653"/>
            <a:ext cx="0" cy="243840"/>
          </a:xfrm>
          <a:prstGeom prst="straightConnector1">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8" idx="2"/>
            <a:endCxn id="32" idx="3"/>
          </p:cNvCxnSpPr>
          <p:nvPr/>
        </p:nvCxnSpPr>
        <p:spPr>
          <a:xfrm rot="5400000">
            <a:off x="9787573"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86" name="Straight Arrow Connector 82"/>
          <p:cNvCxnSpPr>
            <a:stCxn id="31" idx="2"/>
            <a:endCxn id="32" idx="1"/>
          </p:cNvCxnSpPr>
          <p:nvPr/>
        </p:nvCxnSpPr>
        <p:spPr>
          <a:xfrm rot="16200000" flipH="1">
            <a:off x="7135813" y="3714433"/>
            <a:ext cx="472440" cy="1188720"/>
          </a:xfrm>
          <a:prstGeom prst="bentConnector2">
            <a:avLst/>
          </a:prstGeom>
          <a:ln>
            <a:solidFill>
              <a:schemeClr val="tx2"/>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09805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Példa: szavazás</a:t>
            </a:r>
            <a:endParaRPr lang="hu-HU" dirty="0"/>
          </a:p>
        </p:txBody>
      </p:sp>
      <p:grpSp>
        <p:nvGrpSpPr>
          <p:cNvPr id="55" name="Csoportba foglalás 54"/>
          <p:cNvGrpSpPr/>
          <p:nvPr/>
        </p:nvGrpSpPr>
        <p:grpSpPr>
          <a:xfrm>
            <a:off x="1226241" y="1502015"/>
            <a:ext cx="705093" cy="735933"/>
            <a:chOff x="714626" y="1672389"/>
            <a:chExt cx="705093" cy="735933"/>
          </a:xfrm>
        </p:grpSpPr>
        <p:sp>
          <p:nvSpPr>
            <p:cNvPr id="3" name="Szamárfül 2"/>
            <p:cNvSpPr/>
            <p:nvPr/>
          </p:nvSpPr>
          <p:spPr bwMode="auto">
            <a:xfrm>
              <a:off x="714626" y="1672389"/>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Szamárfül 5"/>
            <p:cNvSpPr/>
            <p:nvPr/>
          </p:nvSpPr>
          <p:spPr bwMode="auto">
            <a:xfrm>
              <a:off x="753981" y="1700462"/>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Szamárfül 6"/>
            <p:cNvSpPr/>
            <p:nvPr/>
          </p:nvSpPr>
          <p:spPr bwMode="auto">
            <a:xfrm>
              <a:off x="798098" y="1728535"/>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Szamárfül 7"/>
            <p:cNvSpPr/>
            <p:nvPr/>
          </p:nvSpPr>
          <p:spPr bwMode="auto">
            <a:xfrm>
              <a:off x="842215" y="1756608"/>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Szamárfül 8"/>
            <p:cNvSpPr/>
            <p:nvPr/>
          </p:nvSpPr>
          <p:spPr bwMode="auto">
            <a:xfrm>
              <a:off x="878305" y="1784681"/>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Szamárfül 14"/>
            <p:cNvSpPr/>
            <p:nvPr/>
          </p:nvSpPr>
          <p:spPr bwMode="auto">
            <a:xfrm>
              <a:off x="919157" y="1814766"/>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Szamárfül 15"/>
            <p:cNvSpPr/>
            <p:nvPr/>
          </p:nvSpPr>
          <p:spPr bwMode="auto">
            <a:xfrm>
              <a:off x="958512" y="1842839"/>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Szamárfül 16"/>
            <p:cNvSpPr/>
            <p:nvPr/>
          </p:nvSpPr>
          <p:spPr bwMode="auto">
            <a:xfrm>
              <a:off x="1002629" y="1870912"/>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Szamárfül 17"/>
            <p:cNvSpPr/>
            <p:nvPr/>
          </p:nvSpPr>
          <p:spPr bwMode="auto">
            <a:xfrm>
              <a:off x="1046746" y="1898985"/>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Szamárfül 18"/>
            <p:cNvSpPr/>
            <p:nvPr/>
          </p:nvSpPr>
          <p:spPr bwMode="auto">
            <a:xfrm>
              <a:off x="1082836" y="1927058"/>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2" name="Csoportba foglalás 311"/>
          <p:cNvGrpSpPr/>
          <p:nvPr/>
        </p:nvGrpSpPr>
        <p:grpSpPr>
          <a:xfrm>
            <a:off x="3541882" y="884155"/>
            <a:ext cx="1064735" cy="1717909"/>
            <a:chOff x="3541882" y="884155"/>
            <a:chExt cx="1064735" cy="1717909"/>
          </a:xfrm>
        </p:grpSpPr>
        <p:grpSp>
          <p:nvGrpSpPr>
            <p:cNvPr id="89" name="Csoportba foglalás 88"/>
            <p:cNvGrpSpPr/>
            <p:nvPr/>
          </p:nvGrpSpPr>
          <p:grpSpPr>
            <a:xfrm>
              <a:off x="4120592" y="1530088"/>
              <a:ext cx="486025" cy="593556"/>
              <a:chOff x="2482768" y="1777045"/>
              <a:chExt cx="486025" cy="593556"/>
            </a:xfrm>
          </p:grpSpPr>
          <p:sp>
            <p:nvSpPr>
              <p:cNvPr id="79" name="Szamárfül 78"/>
              <p:cNvSpPr/>
              <p:nvPr/>
            </p:nvSpPr>
            <p:spPr bwMode="auto">
              <a:xfrm>
                <a:off x="2482768" y="1777045"/>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Szamárfül 79"/>
              <p:cNvSpPr/>
              <p:nvPr/>
            </p:nvSpPr>
            <p:spPr bwMode="auto">
              <a:xfrm>
                <a:off x="2522123" y="1805118"/>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Szamárfül 80"/>
              <p:cNvSpPr/>
              <p:nvPr/>
            </p:nvSpPr>
            <p:spPr bwMode="auto">
              <a:xfrm>
                <a:off x="2566240" y="1833191"/>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Szamárfül 81"/>
              <p:cNvSpPr/>
              <p:nvPr/>
            </p:nvSpPr>
            <p:spPr bwMode="auto">
              <a:xfrm>
                <a:off x="2610357" y="1861264"/>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Szamárfül 82"/>
              <p:cNvSpPr/>
              <p:nvPr/>
            </p:nvSpPr>
            <p:spPr bwMode="auto">
              <a:xfrm>
                <a:off x="2646447" y="1889337"/>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Csoportba foglalás 89"/>
            <p:cNvGrpSpPr/>
            <p:nvPr/>
          </p:nvGrpSpPr>
          <p:grpSpPr>
            <a:xfrm>
              <a:off x="3577972" y="2008508"/>
              <a:ext cx="486025" cy="593556"/>
              <a:chOff x="2482768" y="1777045"/>
              <a:chExt cx="486025" cy="593556"/>
            </a:xfrm>
            <a:solidFill>
              <a:schemeClr val="accent4">
                <a:lumMod val="20000"/>
                <a:lumOff val="80000"/>
              </a:schemeClr>
            </a:solidFill>
          </p:grpSpPr>
          <p:sp>
            <p:nvSpPr>
              <p:cNvPr id="91" name="Szamárfül 90"/>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Szamárfül 91"/>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Szamárfül 92"/>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Szamárfül 93"/>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Szamárfül 94"/>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Csoportba foglalás 95"/>
            <p:cNvGrpSpPr/>
            <p:nvPr/>
          </p:nvGrpSpPr>
          <p:grpSpPr>
            <a:xfrm>
              <a:off x="3541882" y="884155"/>
              <a:ext cx="486025" cy="593556"/>
              <a:chOff x="2482768" y="1777045"/>
              <a:chExt cx="486025" cy="593556"/>
            </a:xfrm>
            <a:solidFill>
              <a:schemeClr val="tx2"/>
            </a:solidFill>
          </p:grpSpPr>
          <p:sp>
            <p:nvSpPr>
              <p:cNvPr id="97" name="Szamárfül 96"/>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8" name="Szamárfül 97"/>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9" name="Szamárfül 98"/>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Szamárfül 99"/>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Szamárfül 100"/>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11" name="Csoportba foglalás 310"/>
          <p:cNvGrpSpPr/>
          <p:nvPr/>
        </p:nvGrpSpPr>
        <p:grpSpPr>
          <a:xfrm>
            <a:off x="2229618" y="63709"/>
            <a:ext cx="1278289" cy="3582458"/>
            <a:chOff x="2229618" y="63709"/>
            <a:chExt cx="1278289" cy="3582458"/>
          </a:xfrm>
        </p:grpSpPr>
        <p:cxnSp>
          <p:nvCxnSpPr>
            <p:cNvPr id="121" name="Egyenes összekötő nyíllal 120"/>
            <p:cNvCxnSpPr/>
            <p:nvPr/>
          </p:nvCxnSpPr>
          <p:spPr>
            <a:xfrm>
              <a:off x="2271019" y="1854939"/>
              <a:ext cx="120556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8" name="Csoportba foglalás 307"/>
            <p:cNvGrpSpPr/>
            <p:nvPr/>
          </p:nvGrpSpPr>
          <p:grpSpPr>
            <a:xfrm>
              <a:off x="2229618" y="63709"/>
              <a:ext cx="1278289" cy="3582458"/>
              <a:chOff x="2229618" y="63709"/>
              <a:chExt cx="1278289" cy="3582458"/>
            </a:xfrm>
          </p:grpSpPr>
          <p:sp>
            <p:nvSpPr>
              <p:cNvPr id="122" name="Ív 121"/>
              <p:cNvSpPr/>
              <p:nvPr/>
            </p:nvSpPr>
            <p:spPr>
              <a:xfrm flipV="1">
                <a:off x="2229618" y="63709"/>
                <a:ext cx="1246962" cy="1791230"/>
              </a:xfrm>
              <a:prstGeom prst="arc">
                <a:avLst>
                  <a:gd name="adj1" fmla="val 16151197"/>
                  <a:gd name="adj2" fmla="val 1881346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24" name="Ív 123"/>
              <p:cNvSpPr/>
              <p:nvPr/>
            </p:nvSpPr>
            <p:spPr>
              <a:xfrm>
                <a:off x="2260945" y="1854937"/>
                <a:ext cx="1246962" cy="1791230"/>
              </a:xfrm>
              <a:prstGeom prst="arc">
                <a:avLst>
                  <a:gd name="adj1" fmla="val 16151197"/>
                  <a:gd name="adj2" fmla="val 1881346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grpSp>
      <p:grpSp>
        <p:nvGrpSpPr>
          <p:cNvPr id="131" name="Csoportba foglalás 130"/>
          <p:cNvGrpSpPr/>
          <p:nvPr/>
        </p:nvGrpSpPr>
        <p:grpSpPr>
          <a:xfrm>
            <a:off x="1309713" y="3442380"/>
            <a:ext cx="705093" cy="735933"/>
            <a:chOff x="714626" y="1672389"/>
            <a:chExt cx="705093" cy="735933"/>
          </a:xfrm>
        </p:grpSpPr>
        <p:sp>
          <p:nvSpPr>
            <p:cNvPr id="151" name="Szamárfül 150"/>
            <p:cNvSpPr/>
            <p:nvPr/>
          </p:nvSpPr>
          <p:spPr bwMode="auto">
            <a:xfrm>
              <a:off x="714626" y="1672389"/>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2" name="Szamárfül 151"/>
            <p:cNvSpPr/>
            <p:nvPr/>
          </p:nvSpPr>
          <p:spPr bwMode="auto">
            <a:xfrm>
              <a:off x="753981" y="1700462"/>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Szamárfül 152"/>
            <p:cNvSpPr/>
            <p:nvPr/>
          </p:nvSpPr>
          <p:spPr bwMode="auto">
            <a:xfrm>
              <a:off x="798098" y="1728535"/>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4" name="Szamárfül 153"/>
            <p:cNvSpPr/>
            <p:nvPr/>
          </p:nvSpPr>
          <p:spPr bwMode="auto">
            <a:xfrm>
              <a:off x="842215" y="1756608"/>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5" name="Szamárfül 154"/>
            <p:cNvSpPr/>
            <p:nvPr/>
          </p:nvSpPr>
          <p:spPr bwMode="auto">
            <a:xfrm>
              <a:off x="878305" y="1784681"/>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6" name="Szamárfül 155"/>
            <p:cNvSpPr/>
            <p:nvPr/>
          </p:nvSpPr>
          <p:spPr bwMode="auto">
            <a:xfrm>
              <a:off x="919157" y="1814766"/>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7" name="Szamárfül 156"/>
            <p:cNvSpPr/>
            <p:nvPr/>
          </p:nvSpPr>
          <p:spPr bwMode="auto">
            <a:xfrm>
              <a:off x="958512" y="1842839"/>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Szamárfül 157"/>
            <p:cNvSpPr/>
            <p:nvPr/>
          </p:nvSpPr>
          <p:spPr bwMode="auto">
            <a:xfrm>
              <a:off x="1002629" y="1870912"/>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9" name="Szamárfül 158"/>
            <p:cNvSpPr/>
            <p:nvPr/>
          </p:nvSpPr>
          <p:spPr bwMode="auto">
            <a:xfrm>
              <a:off x="1046746" y="1898985"/>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Szamárfül 159"/>
            <p:cNvSpPr/>
            <p:nvPr/>
          </p:nvSpPr>
          <p:spPr bwMode="auto">
            <a:xfrm>
              <a:off x="1082836" y="1927058"/>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3" name="Csoportba foglalás 312"/>
          <p:cNvGrpSpPr/>
          <p:nvPr/>
        </p:nvGrpSpPr>
        <p:grpSpPr>
          <a:xfrm>
            <a:off x="3625354" y="2824520"/>
            <a:ext cx="1064735" cy="1717909"/>
            <a:chOff x="3625354" y="2824520"/>
            <a:chExt cx="1064735" cy="1717909"/>
          </a:xfrm>
        </p:grpSpPr>
        <p:grpSp>
          <p:nvGrpSpPr>
            <p:cNvPr id="132" name="Csoportba foglalás 131"/>
            <p:cNvGrpSpPr/>
            <p:nvPr/>
          </p:nvGrpSpPr>
          <p:grpSpPr>
            <a:xfrm>
              <a:off x="4204064" y="3470453"/>
              <a:ext cx="486025" cy="593556"/>
              <a:chOff x="2482768" y="1777045"/>
              <a:chExt cx="486025" cy="593556"/>
            </a:xfrm>
          </p:grpSpPr>
          <p:sp>
            <p:nvSpPr>
              <p:cNvPr id="146" name="Szamárfül 145"/>
              <p:cNvSpPr/>
              <p:nvPr/>
            </p:nvSpPr>
            <p:spPr bwMode="auto">
              <a:xfrm>
                <a:off x="2482768" y="1777045"/>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Szamárfül 146"/>
              <p:cNvSpPr/>
              <p:nvPr/>
            </p:nvSpPr>
            <p:spPr bwMode="auto">
              <a:xfrm>
                <a:off x="2522123" y="1805118"/>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8" name="Szamárfül 147"/>
              <p:cNvSpPr/>
              <p:nvPr/>
            </p:nvSpPr>
            <p:spPr bwMode="auto">
              <a:xfrm>
                <a:off x="2566240" y="1833191"/>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9" name="Szamárfül 148"/>
              <p:cNvSpPr/>
              <p:nvPr/>
            </p:nvSpPr>
            <p:spPr bwMode="auto">
              <a:xfrm>
                <a:off x="2610357" y="1861264"/>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Szamárfül 149"/>
              <p:cNvSpPr/>
              <p:nvPr/>
            </p:nvSpPr>
            <p:spPr bwMode="auto">
              <a:xfrm>
                <a:off x="2646447" y="1889337"/>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Csoportba foglalás 132"/>
            <p:cNvGrpSpPr/>
            <p:nvPr/>
          </p:nvGrpSpPr>
          <p:grpSpPr>
            <a:xfrm>
              <a:off x="3661444" y="3948873"/>
              <a:ext cx="486025" cy="593556"/>
              <a:chOff x="2482768" y="1777045"/>
              <a:chExt cx="486025" cy="593556"/>
            </a:xfrm>
            <a:solidFill>
              <a:schemeClr val="accent4">
                <a:lumMod val="20000"/>
                <a:lumOff val="80000"/>
              </a:schemeClr>
            </a:solidFill>
          </p:grpSpPr>
          <p:sp>
            <p:nvSpPr>
              <p:cNvPr id="141" name="Szamárfül 140"/>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Szamárfül 141"/>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Szamárfül 142"/>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Szamárfül 143"/>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Szamárfül 144"/>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4" name="Csoportba foglalás 133"/>
            <p:cNvGrpSpPr/>
            <p:nvPr/>
          </p:nvGrpSpPr>
          <p:grpSpPr>
            <a:xfrm>
              <a:off x="3625354" y="2824520"/>
              <a:ext cx="486025" cy="593556"/>
              <a:chOff x="2482768" y="1777045"/>
              <a:chExt cx="486025" cy="593556"/>
            </a:xfrm>
            <a:solidFill>
              <a:schemeClr val="tx2"/>
            </a:solidFill>
          </p:grpSpPr>
          <p:sp>
            <p:nvSpPr>
              <p:cNvPr id="136" name="Szamárfül 135"/>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Szamárfül 136"/>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8" name="Szamárfül 137"/>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Szamárfül 138"/>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Szamárfül 139"/>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09" name="Csoportba foglalás 308"/>
          <p:cNvGrpSpPr/>
          <p:nvPr/>
        </p:nvGrpSpPr>
        <p:grpSpPr>
          <a:xfrm>
            <a:off x="2313090" y="2004074"/>
            <a:ext cx="1278289" cy="3582458"/>
            <a:chOff x="2313090" y="2004074"/>
            <a:chExt cx="1278289" cy="3582458"/>
          </a:xfrm>
        </p:grpSpPr>
        <p:cxnSp>
          <p:nvCxnSpPr>
            <p:cNvPr id="135" name="Egyenes összekötő nyíllal 134"/>
            <p:cNvCxnSpPr/>
            <p:nvPr/>
          </p:nvCxnSpPr>
          <p:spPr>
            <a:xfrm>
              <a:off x="2354491" y="3795304"/>
              <a:ext cx="120556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Ív 128"/>
            <p:cNvSpPr/>
            <p:nvPr/>
          </p:nvSpPr>
          <p:spPr>
            <a:xfrm flipV="1">
              <a:off x="2313090" y="2004074"/>
              <a:ext cx="1246962" cy="1791230"/>
            </a:xfrm>
            <a:prstGeom prst="arc">
              <a:avLst>
                <a:gd name="adj1" fmla="val 16151197"/>
                <a:gd name="adj2" fmla="val 1881346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30" name="Ív 129"/>
            <p:cNvSpPr/>
            <p:nvPr/>
          </p:nvSpPr>
          <p:spPr>
            <a:xfrm>
              <a:off x="2344417" y="3795302"/>
              <a:ext cx="1246962" cy="1791230"/>
            </a:xfrm>
            <a:prstGeom prst="arc">
              <a:avLst>
                <a:gd name="adj1" fmla="val 16151197"/>
                <a:gd name="adj2" fmla="val 1881346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grpSp>
        <p:nvGrpSpPr>
          <p:cNvPr id="165" name="Csoportba foglalás 164"/>
          <p:cNvGrpSpPr/>
          <p:nvPr/>
        </p:nvGrpSpPr>
        <p:grpSpPr>
          <a:xfrm>
            <a:off x="1353830" y="5334926"/>
            <a:ext cx="705093" cy="735933"/>
            <a:chOff x="714626" y="1672389"/>
            <a:chExt cx="705093" cy="735933"/>
          </a:xfrm>
        </p:grpSpPr>
        <p:sp>
          <p:nvSpPr>
            <p:cNvPr id="185" name="Szamárfül 184"/>
            <p:cNvSpPr/>
            <p:nvPr/>
          </p:nvSpPr>
          <p:spPr bwMode="auto">
            <a:xfrm>
              <a:off x="714626" y="1672389"/>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Szamárfül 185"/>
            <p:cNvSpPr/>
            <p:nvPr/>
          </p:nvSpPr>
          <p:spPr bwMode="auto">
            <a:xfrm>
              <a:off x="753981" y="1700462"/>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Szamárfül 186"/>
            <p:cNvSpPr/>
            <p:nvPr/>
          </p:nvSpPr>
          <p:spPr bwMode="auto">
            <a:xfrm>
              <a:off x="798098" y="1728535"/>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Szamárfül 187"/>
            <p:cNvSpPr/>
            <p:nvPr/>
          </p:nvSpPr>
          <p:spPr bwMode="auto">
            <a:xfrm>
              <a:off x="842215" y="1756608"/>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9" name="Szamárfül 188"/>
            <p:cNvSpPr/>
            <p:nvPr/>
          </p:nvSpPr>
          <p:spPr bwMode="auto">
            <a:xfrm>
              <a:off x="878305" y="1784681"/>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Szamárfül 189"/>
            <p:cNvSpPr/>
            <p:nvPr/>
          </p:nvSpPr>
          <p:spPr bwMode="auto">
            <a:xfrm>
              <a:off x="919157" y="1814766"/>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Szamárfül 190"/>
            <p:cNvSpPr/>
            <p:nvPr/>
          </p:nvSpPr>
          <p:spPr bwMode="auto">
            <a:xfrm>
              <a:off x="958512" y="1842839"/>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Szamárfül 191"/>
            <p:cNvSpPr/>
            <p:nvPr/>
          </p:nvSpPr>
          <p:spPr bwMode="auto">
            <a:xfrm>
              <a:off x="1002629" y="1870912"/>
              <a:ext cx="336883"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Szamárfül 192"/>
            <p:cNvSpPr/>
            <p:nvPr/>
          </p:nvSpPr>
          <p:spPr bwMode="auto">
            <a:xfrm>
              <a:off x="1046746" y="1898985"/>
              <a:ext cx="336883" cy="481264"/>
            </a:xfrm>
            <a:prstGeom prst="foldedCorner">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4" name="Szamárfül 193"/>
            <p:cNvSpPr/>
            <p:nvPr/>
          </p:nvSpPr>
          <p:spPr bwMode="auto">
            <a:xfrm>
              <a:off x="1082836" y="1927058"/>
              <a:ext cx="336883" cy="481264"/>
            </a:xfrm>
            <a:prstGeom prst="foldedCorner">
              <a:avLst/>
            </a:prstGeom>
            <a:solidFill>
              <a:schemeClr val="accent4">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4" name="Csoportba foglalás 313"/>
          <p:cNvGrpSpPr/>
          <p:nvPr/>
        </p:nvGrpSpPr>
        <p:grpSpPr>
          <a:xfrm>
            <a:off x="3669471" y="4717066"/>
            <a:ext cx="1064735" cy="1717909"/>
            <a:chOff x="3669471" y="4717066"/>
            <a:chExt cx="1064735" cy="1717909"/>
          </a:xfrm>
        </p:grpSpPr>
        <p:grpSp>
          <p:nvGrpSpPr>
            <p:cNvPr id="166" name="Csoportba foglalás 165"/>
            <p:cNvGrpSpPr/>
            <p:nvPr/>
          </p:nvGrpSpPr>
          <p:grpSpPr>
            <a:xfrm>
              <a:off x="4248181" y="5362999"/>
              <a:ext cx="486025" cy="593556"/>
              <a:chOff x="2482768" y="1777045"/>
              <a:chExt cx="486025" cy="593556"/>
            </a:xfrm>
          </p:grpSpPr>
          <p:sp>
            <p:nvSpPr>
              <p:cNvPr id="180" name="Szamárfül 179"/>
              <p:cNvSpPr/>
              <p:nvPr/>
            </p:nvSpPr>
            <p:spPr bwMode="auto">
              <a:xfrm>
                <a:off x="2482768" y="1777045"/>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1" name="Szamárfül 180"/>
              <p:cNvSpPr/>
              <p:nvPr/>
            </p:nvSpPr>
            <p:spPr bwMode="auto">
              <a:xfrm>
                <a:off x="2522123" y="1805118"/>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2" name="Szamárfül 181"/>
              <p:cNvSpPr/>
              <p:nvPr/>
            </p:nvSpPr>
            <p:spPr bwMode="auto">
              <a:xfrm>
                <a:off x="2566240" y="1833191"/>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3" name="Szamárfül 182"/>
              <p:cNvSpPr/>
              <p:nvPr/>
            </p:nvSpPr>
            <p:spPr bwMode="auto">
              <a:xfrm>
                <a:off x="2610357" y="1861264"/>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4" name="Szamárfül 183"/>
              <p:cNvSpPr/>
              <p:nvPr/>
            </p:nvSpPr>
            <p:spPr bwMode="auto">
              <a:xfrm>
                <a:off x="2646447" y="1889337"/>
                <a:ext cx="322346" cy="481264"/>
              </a:xfrm>
              <a:prstGeom prst="foldedCorner">
                <a:avLst/>
              </a:prstGeom>
              <a:solidFill>
                <a:schemeClr val="accent3">
                  <a:lumMod val="20000"/>
                  <a:lumOff val="8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Csoportba foglalás 166"/>
            <p:cNvGrpSpPr/>
            <p:nvPr/>
          </p:nvGrpSpPr>
          <p:grpSpPr>
            <a:xfrm>
              <a:off x="3705561" y="5841419"/>
              <a:ext cx="486025" cy="593556"/>
              <a:chOff x="2482768" y="1777045"/>
              <a:chExt cx="486025" cy="593556"/>
            </a:xfrm>
            <a:solidFill>
              <a:schemeClr val="accent4">
                <a:lumMod val="20000"/>
                <a:lumOff val="80000"/>
              </a:schemeClr>
            </a:solidFill>
          </p:grpSpPr>
          <p:sp>
            <p:nvSpPr>
              <p:cNvPr id="175" name="Szamárfül 174"/>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Szamárfül 175"/>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Szamárfül 176"/>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Szamárfül 177"/>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Szamárfül 178"/>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Csoportba foglalás 167"/>
            <p:cNvGrpSpPr/>
            <p:nvPr/>
          </p:nvGrpSpPr>
          <p:grpSpPr>
            <a:xfrm>
              <a:off x="3669471" y="4717066"/>
              <a:ext cx="486025" cy="593556"/>
              <a:chOff x="2482768" y="1777045"/>
              <a:chExt cx="486025" cy="593556"/>
            </a:xfrm>
            <a:solidFill>
              <a:schemeClr val="tx2"/>
            </a:solidFill>
          </p:grpSpPr>
          <p:sp>
            <p:nvSpPr>
              <p:cNvPr id="170" name="Szamárfül 169"/>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Szamárfül 170"/>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Szamárfül 171"/>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Szamárfül 172"/>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Szamárfül 173"/>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10" name="Csoportba foglalás 309"/>
          <p:cNvGrpSpPr/>
          <p:nvPr/>
        </p:nvGrpSpPr>
        <p:grpSpPr>
          <a:xfrm>
            <a:off x="2357207" y="3896620"/>
            <a:ext cx="1278289" cy="3582458"/>
            <a:chOff x="2357207" y="3896620"/>
            <a:chExt cx="1278289" cy="3582458"/>
          </a:xfrm>
        </p:grpSpPr>
        <p:cxnSp>
          <p:nvCxnSpPr>
            <p:cNvPr id="169" name="Egyenes összekötő nyíllal 168"/>
            <p:cNvCxnSpPr/>
            <p:nvPr/>
          </p:nvCxnSpPr>
          <p:spPr>
            <a:xfrm>
              <a:off x="2398608" y="5687850"/>
              <a:ext cx="120556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Ív 162"/>
            <p:cNvSpPr/>
            <p:nvPr/>
          </p:nvSpPr>
          <p:spPr>
            <a:xfrm flipV="1">
              <a:off x="2357207" y="3896620"/>
              <a:ext cx="1246962" cy="1791230"/>
            </a:xfrm>
            <a:prstGeom prst="arc">
              <a:avLst>
                <a:gd name="adj1" fmla="val 16151197"/>
                <a:gd name="adj2" fmla="val 1881346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164" name="Ív 163"/>
            <p:cNvSpPr/>
            <p:nvPr/>
          </p:nvSpPr>
          <p:spPr>
            <a:xfrm>
              <a:off x="2388534" y="5687848"/>
              <a:ext cx="1246962" cy="1791230"/>
            </a:xfrm>
            <a:prstGeom prst="arc">
              <a:avLst>
                <a:gd name="adj1" fmla="val 16151197"/>
                <a:gd name="adj2" fmla="val 18813462"/>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grpSp>
      <p:cxnSp>
        <p:nvCxnSpPr>
          <p:cNvPr id="196" name="Egyenes összekötő 195"/>
          <p:cNvCxnSpPr/>
          <p:nvPr/>
        </p:nvCxnSpPr>
        <p:spPr>
          <a:xfrm flipV="1">
            <a:off x="962526" y="2718863"/>
            <a:ext cx="4427621" cy="37425"/>
          </a:xfrm>
          <a:prstGeom prst="line">
            <a:avLst/>
          </a:prstGeom>
          <a:ln w="381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Egyenes összekötő 200"/>
          <p:cNvCxnSpPr/>
          <p:nvPr/>
        </p:nvCxnSpPr>
        <p:spPr>
          <a:xfrm flipV="1">
            <a:off x="962525" y="4616084"/>
            <a:ext cx="4427621" cy="37425"/>
          </a:xfrm>
          <a:prstGeom prst="line">
            <a:avLst/>
          </a:prstGeom>
          <a:ln w="381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18" name="Csoportba foglalás 317"/>
          <p:cNvGrpSpPr/>
          <p:nvPr/>
        </p:nvGrpSpPr>
        <p:grpSpPr>
          <a:xfrm>
            <a:off x="4247895" y="1163127"/>
            <a:ext cx="4435986" cy="3802542"/>
            <a:chOff x="4247895" y="1163127"/>
            <a:chExt cx="4435986" cy="3802542"/>
          </a:xfrm>
        </p:grpSpPr>
        <p:grpSp>
          <p:nvGrpSpPr>
            <p:cNvPr id="315" name="Csoportba foglalás 314"/>
            <p:cNvGrpSpPr/>
            <p:nvPr/>
          </p:nvGrpSpPr>
          <p:grpSpPr>
            <a:xfrm>
              <a:off x="7792038" y="1295641"/>
              <a:ext cx="891843" cy="894011"/>
              <a:chOff x="7792038" y="1295641"/>
              <a:chExt cx="891843" cy="894011"/>
            </a:xfrm>
          </p:grpSpPr>
          <p:grpSp>
            <p:nvGrpSpPr>
              <p:cNvPr id="202" name="Csoportba foglalás 201"/>
              <p:cNvGrpSpPr/>
              <p:nvPr/>
            </p:nvGrpSpPr>
            <p:grpSpPr>
              <a:xfrm>
                <a:off x="7792038" y="1295641"/>
                <a:ext cx="486025" cy="593556"/>
                <a:chOff x="2482768" y="1777045"/>
                <a:chExt cx="486025" cy="593556"/>
              </a:xfrm>
              <a:solidFill>
                <a:schemeClr val="tx2"/>
              </a:solidFill>
            </p:grpSpPr>
            <p:sp>
              <p:nvSpPr>
                <p:cNvPr id="203" name="Szamárfül 202"/>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Szamárfül 203"/>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Szamárfül 204"/>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Szamárfül 205"/>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7" name="Szamárfül 206"/>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Csoportba foglalás 208"/>
              <p:cNvGrpSpPr/>
              <p:nvPr/>
            </p:nvGrpSpPr>
            <p:grpSpPr>
              <a:xfrm>
                <a:off x="7995358" y="1441691"/>
                <a:ext cx="486025" cy="593556"/>
                <a:chOff x="2482768" y="1777045"/>
                <a:chExt cx="486025" cy="593556"/>
              </a:xfrm>
              <a:solidFill>
                <a:schemeClr val="tx2"/>
              </a:solidFill>
            </p:grpSpPr>
            <p:sp>
              <p:nvSpPr>
                <p:cNvPr id="210" name="Szamárfül 209"/>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Szamárfül 210"/>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Szamárfül 211"/>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3" name="Szamárfül 212"/>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4" name="Szamárfül 213"/>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5" name="Csoportba foglalás 214"/>
              <p:cNvGrpSpPr/>
              <p:nvPr/>
            </p:nvGrpSpPr>
            <p:grpSpPr>
              <a:xfrm>
                <a:off x="8197856" y="1596096"/>
                <a:ext cx="486025" cy="593556"/>
                <a:chOff x="2482768" y="1777045"/>
                <a:chExt cx="486025" cy="593556"/>
              </a:xfrm>
              <a:solidFill>
                <a:schemeClr val="tx2"/>
              </a:solidFill>
            </p:grpSpPr>
            <p:sp>
              <p:nvSpPr>
                <p:cNvPr id="216" name="Szamárfül 215"/>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7" name="Szamárfül 216"/>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8" name="Szamárfül 217"/>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9" name="Szamárfül 218"/>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0" name="Szamárfül 219"/>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61" name="Egyenes összekötő nyíllal 260"/>
            <p:cNvCxnSpPr/>
            <p:nvPr/>
          </p:nvCxnSpPr>
          <p:spPr>
            <a:xfrm>
              <a:off x="4365237" y="1163127"/>
              <a:ext cx="3166531" cy="37314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2" name="Egyenes összekötő nyíllal 261"/>
            <p:cNvCxnSpPr/>
            <p:nvPr/>
          </p:nvCxnSpPr>
          <p:spPr>
            <a:xfrm flipV="1">
              <a:off x="4287536" y="1819809"/>
              <a:ext cx="3203708" cy="128629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Egyenes összekötő nyíllal 263"/>
            <p:cNvCxnSpPr/>
            <p:nvPr/>
          </p:nvCxnSpPr>
          <p:spPr>
            <a:xfrm flipV="1">
              <a:off x="4247895" y="2105433"/>
              <a:ext cx="3307218" cy="286023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19" name="Csoportba foglalás 318"/>
          <p:cNvGrpSpPr/>
          <p:nvPr/>
        </p:nvGrpSpPr>
        <p:grpSpPr>
          <a:xfrm>
            <a:off x="4770609" y="1931819"/>
            <a:ext cx="4043996" cy="3752937"/>
            <a:chOff x="4770609" y="1931819"/>
            <a:chExt cx="4043996" cy="3752937"/>
          </a:xfrm>
        </p:grpSpPr>
        <p:grpSp>
          <p:nvGrpSpPr>
            <p:cNvPr id="316" name="Csoportba foglalás 315"/>
            <p:cNvGrpSpPr/>
            <p:nvPr/>
          </p:nvGrpSpPr>
          <p:grpSpPr>
            <a:xfrm>
              <a:off x="7922762" y="2994289"/>
              <a:ext cx="891843" cy="894011"/>
              <a:chOff x="7922762" y="2994289"/>
              <a:chExt cx="891843" cy="894011"/>
            </a:xfrm>
          </p:grpSpPr>
          <p:grpSp>
            <p:nvGrpSpPr>
              <p:cNvPr id="223" name="Csoportba foglalás 222"/>
              <p:cNvGrpSpPr/>
              <p:nvPr/>
            </p:nvGrpSpPr>
            <p:grpSpPr>
              <a:xfrm>
                <a:off x="7922762" y="2994289"/>
                <a:ext cx="486025" cy="593556"/>
                <a:chOff x="2482768" y="1777045"/>
                <a:chExt cx="486025" cy="593556"/>
              </a:xfrm>
              <a:solidFill>
                <a:schemeClr val="accent3">
                  <a:lumMod val="20000"/>
                  <a:lumOff val="80000"/>
                </a:schemeClr>
              </a:solidFill>
            </p:grpSpPr>
            <p:sp>
              <p:nvSpPr>
                <p:cNvPr id="236" name="Szamárfül 235"/>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7" name="Szamárfül 236"/>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Szamárfül 237"/>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9" name="Szamárfül 238"/>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0" name="Szamárfül 239"/>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4" name="Csoportba foglalás 223"/>
              <p:cNvGrpSpPr/>
              <p:nvPr/>
            </p:nvGrpSpPr>
            <p:grpSpPr>
              <a:xfrm>
                <a:off x="8126082" y="3140339"/>
                <a:ext cx="486025" cy="593556"/>
                <a:chOff x="2482768" y="1777045"/>
                <a:chExt cx="486025" cy="593556"/>
              </a:xfrm>
              <a:solidFill>
                <a:schemeClr val="accent3">
                  <a:lumMod val="20000"/>
                  <a:lumOff val="80000"/>
                </a:schemeClr>
              </a:solidFill>
            </p:grpSpPr>
            <p:sp>
              <p:nvSpPr>
                <p:cNvPr id="231" name="Szamárfül 230"/>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2" name="Szamárfül 231"/>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3" name="Szamárfül 232"/>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Szamárfül 233"/>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5" name="Szamárfül 234"/>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5" name="Csoportba foglalás 224"/>
              <p:cNvGrpSpPr/>
              <p:nvPr/>
            </p:nvGrpSpPr>
            <p:grpSpPr>
              <a:xfrm>
                <a:off x="8328580" y="3294744"/>
                <a:ext cx="486025" cy="593556"/>
                <a:chOff x="2482768" y="1777045"/>
                <a:chExt cx="486025" cy="593556"/>
              </a:xfrm>
              <a:solidFill>
                <a:schemeClr val="accent3">
                  <a:lumMod val="20000"/>
                  <a:lumOff val="80000"/>
                </a:schemeClr>
              </a:solidFill>
            </p:grpSpPr>
            <p:sp>
              <p:nvSpPr>
                <p:cNvPr id="226" name="Szamárfül 225"/>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7" name="Szamárfül 226"/>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8" name="Szamárfül 227"/>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9" name="Szamárfül 228"/>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0" name="Szamárfül 229"/>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68" name="Egyenes összekötő nyíllal 267"/>
            <p:cNvCxnSpPr/>
            <p:nvPr/>
          </p:nvCxnSpPr>
          <p:spPr>
            <a:xfrm>
              <a:off x="4770609" y="1931819"/>
              <a:ext cx="2847037" cy="1174280"/>
            </a:xfrm>
            <a:prstGeom prst="straightConnector1">
              <a:avLst/>
            </a:prstGeom>
            <a:ln w="571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9" name="Egyenes összekötő nyíllal 268"/>
            <p:cNvCxnSpPr/>
            <p:nvPr/>
          </p:nvCxnSpPr>
          <p:spPr>
            <a:xfrm flipV="1">
              <a:off x="4787685" y="3396069"/>
              <a:ext cx="2829961" cy="404571"/>
            </a:xfrm>
            <a:prstGeom prst="straightConnector1">
              <a:avLst/>
            </a:prstGeom>
            <a:ln w="571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0" name="Egyenes összekötő nyíllal 269"/>
            <p:cNvCxnSpPr/>
            <p:nvPr/>
          </p:nvCxnSpPr>
          <p:spPr>
            <a:xfrm flipV="1">
              <a:off x="4856935" y="3697049"/>
              <a:ext cx="2781936" cy="1987707"/>
            </a:xfrm>
            <a:prstGeom prst="straightConnector1">
              <a:avLst/>
            </a:prstGeom>
            <a:ln w="57150">
              <a:solidFill>
                <a:schemeClr val="accent3">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20" name="Csoportba foglalás 319"/>
          <p:cNvGrpSpPr/>
          <p:nvPr/>
        </p:nvGrpSpPr>
        <p:grpSpPr>
          <a:xfrm>
            <a:off x="4236603" y="2420631"/>
            <a:ext cx="4497795" cy="3820962"/>
            <a:chOff x="4236603" y="2420631"/>
            <a:chExt cx="4497795" cy="3820962"/>
          </a:xfrm>
        </p:grpSpPr>
        <p:grpSp>
          <p:nvGrpSpPr>
            <p:cNvPr id="317" name="Csoportba foglalás 316"/>
            <p:cNvGrpSpPr/>
            <p:nvPr/>
          </p:nvGrpSpPr>
          <p:grpSpPr>
            <a:xfrm>
              <a:off x="7842555" y="4665214"/>
              <a:ext cx="891843" cy="894011"/>
              <a:chOff x="7842555" y="4665214"/>
              <a:chExt cx="891843" cy="894011"/>
            </a:xfrm>
          </p:grpSpPr>
          <p:grpSp>
            <p:nvGrpSpPr>
              <p:cNvPr id="242" name="Csoportba foglalás 241"/>
              <p:cNvGrpSpPr/>
              <p:nvPr/>
            </p:nvGrpSpPr>
            <p:grpSpPr>
              <a:xfrm>
                <a:off x="7842555" y="4665214"/>
                <a:ext cx="486025" cy="593556"/>
                <a:chOff x="2482768" y="1777045"/>
                <a:chExt cx="486025" cy="593556"/>
              </a:xfrm>
              <a:solidFill>
                <a:srgbClr val="E5E9EE"/>
              </a:solidFill>
            </p:grpSpPr>
            <p:sp>
              <p:nvSpPr>
                <p:cNvPr id="255" name="Szamárfül 254"/>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6" name="Szamárfül 255"/>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7" name="Szamárfül 256"/>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8" name="Szamárfül 257"/>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9" name="Szamárfül 258"/>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3" name="Csoportba foglalás 242"/>
              <p:cNvGrpSpPr/>
              <p:nvPr/>
            </p:nvGrpSpPr>
            <p:grpSpPr>
              <a:xfrm>
                <a:off x="8045875" y="4811264"/>
                <a:ext cx="486025" cy="593556"/>
                <a:chOff x="2482768" y="1777045"/>
                <a:chExt cx="486025" cy="593556"/>
              </a:xfrm>
              <a:solidFill>
                <a:srgbClr val="E5E9EE"/>
              </a:solidFill>
            </p:grpSpPr>
            <p:sp>
              <p:nvSpPr>
                <p:cNvPr id="250" name="Szamárfül 249"/>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1" name="Szamárfül 250"/>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2" name="Szamárfül 251"/>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3" name="Szamárfül 252"/>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4" name="Szamárfül 253"/>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4" name="Csoportba foglalás 243"/>
              <p:cNvGrpSpPr/>
              <p:nvPr/>
            </p:nvGrpSpPr>
            <p:grpSpPr>
              <a:xfrm>
                <a:off x="8248373" y="4965669"/>
                <a:ext cx="486025" cy="593556"/>
                <a:chOff x="2482768" y="1777045"/>
                <a:chExt cx="486025" cy="593556"/>
              </a:xfrm>
              <a:solidFill>
                <a:srgbClr val="E5E9EE"/>
              </a:solidFill>
            </p:grpSpPr>
            <p:sp>
              <p:nvSpPr>
                <p:cNvPr id="245" name="Szamárfül 244"/>
                <p:cNvSpPr/>
                <p:nvPr/>
              </p:nvSpPr>
              <p:spPr bwMode="auto">
                <a:xfrm>
                  <a:off x="2482768" y="1777045"/>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6" name="Szamárfül 245"/>
                <p:cNvSpPr/>
                <p:nvPr/>
              </p:nvSpPr>
              <p:spPr bwMode="auto">
                <a:xfrm>
                  <a:off x="2522123" y="1805118"/>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7" name="Szamárfül 246"/>
                <p:cNvSpPr/>
                <p:nvPr/>
              </p:nvSpPr>
              <p:spPr bwMode="auto">
                <a:xfrm>
                  <a:off x="2566240" y="1833191"/>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8" name="Szamárfül 247"/>
                <p:cNvSpPr/>
                <p:nvPr/>
              </p:nvSpPr>
              <p:spPr bwMode="auto">
                <a:xfrm>
                  <a:off x="2610357" y="1861264"/>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9" name="Szamárfül 248"/>
                <p:cNvSpPr/>
                <p:nvPr/>
              </p:nvSpPr>
              <p:spPr bwMode="auto">
                <a:xfrm>
                  <a:off x="2646447" y="1889337"/>
                  <a:ext cx="322346" cy="481264"/>
                </a:xfrm>
                <a:prstGeom prst="foldedCorner">
                  <a:avLst/>
                </a:pr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275" name="Egyenes összekötő nyíllal 274"/>
            <p:cNvCxnSpPr/>
            <p:nvPr/>
          </p:nvCxnSpPr>
          <p:spPr>
            <a:xfrm>
              <a:off x="4236603" y="2420631"/>
              <a:ext cx="3478639" cy="2306533"/>
            </a:xfrm>
            <a:prstGeom prst="straightConnector1">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7" name="Egyenes összekötő nyíllal 276"/>
            <p:cNvCxnSpPr/>
            <p:nvPr/>
          </p:nvCxnSpPr>
          <p:spPr>
            <a:xfrm>
              <a:off x="4251446" y="4346779"/>
              <a:ext cx="3426396" cy="601916"/>
            </a:xfrm>
            <a:prstGeom prst="straightConnector1">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Egyenes összekötő nyíllal 278"/>
            <p:cNvCxnSpPr/>
            <p:nvPr/>
          </p:nvCxnSpPr>
          <p:spPr>
            <a:xfrm flipV="1">
              <a:off x="4345123" y="5215976"/>
              <a:ext cx="3293748" cy="1025617"/>
            </a:xfrm>
            <a:prstGeom prst="straightConnector1">
              <a:avLst/>
            </a:prstGeom>
            <a:ln w="5715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21" name="Csoportba foglalás 320"/>
          <p:cNvGrpSpPr/>
          <p:nvPr/>
        </p:nvGrpSpPr>
        <p:grpSpPr>
          <a:xfrm>
            <a:off x="8984978" y="2064654"/>
            <a:ext cx="2565337" cy="3245969"/>
            <a:chOff x="8984978" y="2064654"/>
            <a:chExt cx="2565337" cy="3245969"/>
          </a:xfrm>
        </p:grpSpPr>
        <mc:AlternateContent xmlns:mc="http://schemas.openxmlformats.org/markup-compatibility/2006" xmlns:a14="http://schemas.microsoft.com/office/drawing/2010/main">
          <mc:Choice Requires="a14">
            <p:sp>
              <p:nvSpPr>
                <p:cNvPr id="295" name="Szamárfül 294"/>
                <p:cNvSpPr/>
                <p:nvPr/>
              </p:nvSpPr>
              <p:spPr bwMode="auto">
                <a:xfrm>
                  <a:off x="10936704" y="2620607"/>
                  <a:ext cx="613611" cy="884365"/>
                </a:xfrm>
                <a:prstGeom prst="foldedCorner">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right"/>
                      </m:oMathParaPr>
                      <m:oMath xmlns:m="http://schemas.openxmlformats.org/officeDocument/2006/math">
                        <m:r>
                          <m:rPr>
                            <m:sty m:val="p"/>
                          </m:rPr>
                          <a:rPr lang="el-GR" sz="4400" i="1" smtClean="0">
                            <a:solidFill>
                              <a:schemeClr val="accent1"/>
                            </a:solidFill>
                            <a:latin typeface="Cambria Math" panose="02040503050406030204" pitchFamily="18" charset="0"/>
                            <a:ea typeface="Cambria Math" panose="02040503050406030204" pitchFamily="18" charset="0"/>
                            <a:cs typeface="Segoe UI" pitchFamily="34" charset="0"/>
                          </a:rPr>
                          <m:t>Σ</m:t>
                        </m:r>
                      </m:oMath>
                    </m:oMathPara>
                  </a14:m>
                  <a:endParaRPr lang="hu-HU" sz="4400" dirty="0" smtClean="0">
                    <a:solidFill>
                      <a:schemeClr val="accent1"/>
                    </a:solidFill>
                    <a:ea typeface="Segoe UI" pitchFamily="34" charset="0"/>
                    <a:cs typeface="Segoe UI" pitchFamily="34" charset="0"/>
                  </a:endParaRPr>
                </a:p>
              </p:txBody>
            </p:sp>
          </mc:Choice>
          <mc:Fallback xmlns="">
            <p:sp>
              <p:nvSpPr>
                <p:cNvPr id="295" name="Szamárfül 294"/>
                <p:cNvSpPr>
                  <a:spLocks noRot="1" noChangeAspect="1" noMove="1" noResize="1" noEditPoints="1" noAdjustHandles="1" noChangeArrowheads="1" noChangeShapeType="1" noTextEdit="1"/>
                </p:cNvSpPr>
                <p:nvPr/>
              </p:nvSpPr>
              <p:spPr bwMode="auto">
                <a:xfrm>
                  <a:off x="10936704" y="2620607"/>
                  <a:ext cx="613611" cy="884365"/>
                </a:xfrm>
                <a:prstGeom prst="foldedCorner">
                  <a:avLst/>
                </a:prstGeom>
                <a:blipFill>
                  <a:blip r:embed="rId3"/>
                  <a:stretch>
                    <a:fillRect/>
                  </a:stretch>
                </a:blipFill>
                <a:ln>
                  <a:solidFill>
                    <a:schemeClr val="accent4"/>
                  </a:solidFill>
                  <a:headEnd type="none" w="med" len="med"/>
                  <a:tailEnd type="none" w="med" len="med"/>
                </a:ln>
                <a:effectLst/>
              </p:spPr>
              <p:txBody>
                <a:bodyPr/>
                <a:lstStyle/>
                <a:p>
                  <a:r>
                    <a:rPr lang="hu-HU">
                      <a:noFill/>
                    </a:rPr>
                    <a:t> </a:t>
                  </a:r>
                </a:p>
              </p:txBody>
            </p:sp>
          </mc:Fallback>
        </mc:AlternateContent>
        <p:cxnSp>
          <p:nvCxnSpPr>
            <p:cNvPr id="300" name="Egyenes összekötő nyíllal 299"/>
            <p:cNvCxnSpPr/>
            <p:nvPr/>
          </p:nvCxnSpPr>
          <p:spPr>
            <a:xfrm>
              <a:off x="9056627" y="2064654"/>
              <a:ext cx="1567257" cy="872158"/>
            </a:xfrm>
            <a:prstGeom prst="straightConnector1">
              <a:avLst/>
            </a:prstGeom>
            <a:ln w="571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3" name="Egyenes összekötő nyíllal 302"/>
            <p:cNvCxnSpPr/>
            <p:nvPr/>
          </p:nvCxnSpPr>
          <p:spPr>
            <a:xfrm flipV="1">
              <a:off x="9154223" y="3196485"/>
              <a:ext cx="1412753" cy="240633"/>
            </a:xfrm>
            <a:prstGeom prst="straightConnector1">
              <a:avLst/>
            </a:prstGeom>
            <a:ln w="571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Egyenes összekötő nyíllal 305"/>
            <p:cNvCxnSpPr/>
            <p:nvPr/>
          </p:nvCxnSpPr>
          <p:spPr>
            <a:xfrm flipV="1">
              <a:off x="8984978" y="3465190"/>
              <a:ext cx="1581998" cy="1845433"/>
            </a:xfrm>
            <a:prstGeom prst="straightConnector1">
              <a:avLst/>
            </a:prstGeom>
            <a:ln w="571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Szövegdoboz 3"/>
          <p:cNvSpPr txBox="1"/>
          <p:nvPr/>
        </p:nvSpPr>
        <p:spPr>
          <a:xfrm>
            <a:off x="2076686" y="6242517"/>
            <a:ext cx="983283" cy="627864"/>
          </a:xfrm>
          <a:prstGeom prst="rect">
            <a:avLst/>
          </a:prstGeom>
          <a:noFill/>
        </p:spPr>
        <p:txBody>
          <a:bodyPr wrap="none" lIns="182880" tIns="146304" rIns="182880" bIns="146304" rtlCol="0">
            <a:spAutoFit/>
          </a:bodyPr>
          <a:lstStyle/>
          <a:p>
            <a:pPr>
              <a:lnSpc>
                <a:spcPct val="90000"/>
              </a:lnSpc>
              <a:spcAft>
                <a:spcPts val="600"/>
              </a:spcAft>
            </a:pPr>
            <a:r>
              <a:rPr lang="hu-HU" sz="2400" dirty="0" smtClean="0">
                <a:solidFill>
                  <a:srgbClr val="0078E1"/>
                </a:solidFill>
              </a:rPr>
              <a:t>Map</a:t>
            </a:r>
          </a:p>
        </p:txBody>
      </p:sp>
      <p:sp>
        <p:nvSpPr>
          <p:cNvPr id="195" name="Szövegdoboz 194"/>
          <p:cNvSpPr txBox="1"/>
          <p:nvPr/>
        </p:nvSpPr>
        <p:spPr>
          <a:xfrm>
            <a:off x="9259664" y="6248619"/>
            <a:ext cx="1364220" cy="627864"/>
          </a:xfrm>
          <a:prstGeom prst="rect">
            <a:avLst/>
          </a:prstGeom>
          <a:noFill/>
        </p:spPr>
        <p:txBody>
          <a:bodyPr wrap="none" lIns="182880" tIns="146304" rIns="182880" bIns="146304" rtlCol="0">
            <a:spAutoFit/>
          </a:bodyPr>
          <a:lstStyle/>
          <a:p>
            <a:pPr>
              <a:lnSpc>
                <a:spcPct val="90000"/>
              </a:lnSpc>
              <a:spcAft>
                <a:spcPts val="600"/>
              </a:spcAft>
            </a:pPr>
            <a:r>
              <a:rPr lang="hu-HU" sz="2400" dirty="0" err="1" smtClean="0">
                <a:solidFill>
                  <a:srgbClr val="0078E1"/>
                </a:solidFill>
              </a:rPr>
              <a:t>Reduce</a:t>
            </a:r>
            <a:endParaRPr lang="hu-HU" sz="2400" dirty="0" smtClean="0">
              <a:solidFill>
                <a:srgbClr val="0078E1"/>
              </a:solidFill>
            </a:endParaRPr>
          </a:p>
        </p:txBody>
      </p:sp>
      <p:sp>
        <p:nvSpPr>
          <p:cNvPr id="197" name="Szövegdoboz 196"/>
          <p:cNvSpPr txBox="1"/>
          <p:nvPr/>
        </p:nvSpPr>
        <p:spPr>
          <a:xfrm>
            <a:off x="5583537" y="6263953"/>
            <a:ext cx="1310295" cy="627864"/>
          </a:xfrm>
          <a:prstGeom prst="rect">
            <a:avLst/>
          </a:prstGeom>
          <a:noFill/>
        </p:spPr>
        <p:txBody>
          <a:bodyPr wrap="none" lIns="182880" tIns="146304" rIns="182880" bIns="146304" rtlCol="0">
            <a:spAutoFit/>
          </a:bodyPr>
          <a:lstStyle/>
          <a:p>
            <a:pPr>
              <a:lnSpc>
                <a:spcPct val="90000"/>
              </a:lnSpc>
              <a:spcAft>
                <a:spcPts val="600"/>
              </a:spcAft>
            </a:pPr>
            <a:r>
              <a:rPr lang="hu-HU" sz="2400" dirty="0" err="1" smtClean="0">
                <a:solidFill>
                  <a:srgbClr val="0078E1"/>
                </a:solidFill>
              </a:rPr>
              <a:t>Shuffle</a:t>
            </a:r>
            <a:endParaRPr lang="hu-HU" sz="2400" dirty="0" smtClean="0">
              <a:solidFill>
                <a:srgbClr val="0078E1"/>
              </a:solidFill>
            </a:endParaRPr>
          </a:p>
        </p:txBody>
      </p:sp>
    </p:spTree>
    <p:extLst>
      <p:ext uri="{BB962C8B-B14F-4D97-AF65-F5344CB8AC3E}">
        <p14:creationId xmlns:p14="http://schemas.microsoft.com/office/powerpoint/2010/main" val="70265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11"/>
                                        </p:tgtEl>
                                        <p:attrNameLst>
                                          <p:attrName>style.visibility</p:attrName>
                                        </p:attrNameLst>
                                      </p:cBhvr>
                                      <p:to>
                                        <p:strVal val="visible"/>
                                      </p:to>
                                    </p:set>
                                    <p:animEffect transition="in" filter="fade">
                                      <p:cBhvr>
                                        <p:cTn id="10" dur="500"/>
                                        <p:tgtEl>
                                          <p:spTgt spid="311"/>
                                        </p:tgtEl>
                                      </p:cBhvr>
                                    </p:animEffect>
                                  </p:childTnLst>
                                </p:cTn>
                              </p:par>
                              <p:par>
                                <p:cTn id="11" presetID="10" presetClass="entr" presetSubtype="0" fill="hold" nodeType="withEffect">
                                  <p:stCondLst>
                                    <p:cond delay="0"/>
                                  </p:stCondLst>
                                  <p:childTnLst>
                                    <p:set>
                                      <p:cBhvr>
                                        <p:cTn id="12" dur="1" fill="hold">
                                          <p:stCondLst>
                                            <p:cond delay="0"/>
                                          </p:stCondLst>
                                        </p:cTn>
                                        <p:tgtEl>
                                          <p:spTgt spid="309"/>
                                        </p:tgtEl>
                                        <p:attrNameLst>
                                          <p:attrName>style.visibility</p:attrName>
                                        </p:attrNameLst>
                                      </p:cBhvr>
                                      <p:to>
                                        <p:strVal val="visible"/>
                                      </p:to>
                                    </p:set>
                                    <p:animEffect transition="in" filter="fade">
                                      <p:cBhvr>
                                        <p:cTn id="13" dur="500"/>
                                        <p:tgtEl>
                                          <p:spTgt spid="309"/>
                                        </p:tgtEl>
                                      </p:cBhvr>
                                    </p:animEffect>
                                  </p:childTnLst>
                                </p:cTn>
                              </p:par>
                              <p:par>
                                <p:cTn id="14" presetID="10" presetClass="entr" presetSubtype="0" fill="hold" nodeType="withEffect">
                                  <p:stCondLst>
                                    <p:cond delay="0"/>
                                  </p:stCondLst>
                                  <p:childTnLst>
                                    <p:set>
                                      <p:cBhvr>
                                        <p:cTn id="15" dur="1" fill="hold">
                                          <p:stCondLst>
                                            <p:cond delay="0"/>
                                          </p:stCondLst>
                                        </p:cTn>
                                        <p:tgtEl>
                                          <p:spTgt spid="310"/>
                                        </p:tgtEl>
                                        <p:attrNameLst>
                                          <p:attrName>style.visibility</p:attrName>
                                        </p:attrNameLst>
                                      </p:cBhvr>
                                      <p:to>
                                        <p:strVal val="visible"/>
                                      </p:to>
                                    </p:set>
                                    <p:animEffect transition="in" filter="fade">
                                      <p:cBhvr>
                                        <p:cTn id="16" dur="500"/>
                                        <p:tgtEl>
                                          <p:spTgt spid="310"/>
                                        </p:tgtEl>
                                      </p:cBhvr>
                                    </p:animEffect>
                                  </p:childTnLst>
                                </p:cTn>
                              </p:par>
                              <p:par>
                                <p:cTn id="17" presetID="21" presetClass="entr" presetSubtype="1" fill="hold" nodeType="withEffect">
                                  <p:stCondLst>
                                    <p:cond delay="0"/>
                                  </p:stCondLst>
                                  <p:childTnLst>
                                    <p:set>
                                      <p:cBhvr>
                                        <p:cTn id="18" dur="1" fill="hold">
                                          <p:stCondLst>
                                            <p:cond delay="0"/>
                                          </p:stCondLst>
                                        </p:cTn>
                                        <p:tgtEl>
                                          <p:spTgt spid="312"/>
                                        </p:tgtEl>
                                        <p:attrNameLst>
                                          <p:attrName>style.visibility</p:attrName>
                                        </p:attrNameLst>
                                      </p:cBhvr>
                                      <p:to>
                                        <p:strVal val="visible"/>
                                      </p:to>
                                    </p:set>
                                    <p:animEffect transition="in" filter="wheel(1)">
                                      <p:cBhvr>
                                        <p:cTn id="19" dur="2000"/>
                                        <p:tgtEl>
                                          <p:spTgt spid="312"/>
                                        </p:tgtEl>
                                      </p:cBhvr>
                                    </p:animEffect>
                                  </p:childTnLst>
                                </p:cTn>
                              </p:par>
                              <p:par>
                                <p:cTn id="20" presetID="21" presetClass="entr" presetSubtype="1" fill="hold" nodeType="withEffect">
                                  <p:stCondLst>
                                    <p:cond delay="0"/>
                                  </p:stCondLst>
                                  <p:childTnLst>
                                    <p:set>
                                      <p:cBhvr>
                                        <p:cTn id="21" dur="1" fill="hold">
                                          <p:stCondLst>
                                            <p:cond delay="0"/>
                                          </p:stCondLst>
                                        </p:cTn>
                                        <p:tgtEl>
                                          <p:spTgt spid="313"/>
                                        </p:tgtEl>
                                        <p:attrNameLst>
                                          <p:attrName>style.visibility</p:attrName>
                                        </p:attrNameLst>
                                      </p:cBhvr>
                                      <p:to>
                                        <p:strVal val="visible"/>
                                      </p:to>
                                    </p:set>
                                    <p:animEffect transition="in" filter="wheel(1)">
                                      <p:cBhvr>
                                        <p:cTn id="22" dur="2000"/>
                                        <p:tgtEl>
                                          <p:spTgt spid="313"/>
                                        </p:tgtEl>
                                      </p:cBhvr>
                                    </p:animEffect>
                                  </p:childTnLst>
                                </p:cTn>
                              </p:par>
                              <p:par>
                                <p:cTn id="23" presetID="21" presetClass="entr" presetSubtype="1" fill="hold" nodeType="withEffect">
                                  <p:stCondLst>
                                    <p:cond delay="0"/>
                                  </p:stCondLst>
                                  <p:childTnLst>
                                    <p:set>
                                      <p:cBhvr>
                                        <p:cTn id="24" dur="1" fill="hold">
                                          <p:stCondLst>
                                            <p:cond delay="0"/>
                                          </p:stCondLst>
                                        </p:cTn>
                                        <p:tgtEl>
                                          <p:spTgt spid="314"/>
                                        </p:tgtEl>
                                        <p:attrNameLst>
                                          <p:attrName>style.visibility</p:attrName>
                                        </p:attrNameLst>
                                      </p:cBhvr>
                                      <p:to>
                                        <p:strVal val="visible"/>
                                      </p:to>
                                    </p:set>
                                    <p:animEffect transition="in" filter="wheel(1)">
                                      <p:cBhvr>
                                        <p:cTn id="25" dur="2000"/>
                                        <p:tgtEl>
                                          <p:spTgt spid="3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7"/>
                                        </p:tgtEl>
                                        <p:attrNameLst>
                                          <p:attrName>style.visibility</p:attrName>
                                        </p:attrNameLst>
                                      </p:cBhvr>
                                      <p:to>
                                        <p:strVal val="visible"/>
                                      </p:to>
                                    </p:set>
                                    <p:animEffect transition="in" filter="fade">
                                      <p:cBhvr>
                                        <p:cTn id="30" dur="500"/>
                                        <p:tgtEl>
                                          <p:spTgt spid="197"/>
                                        </p:tgtEl>
                                      </p:cBhvr>
                                    </p:animEffect>
                                  </p:childTnLst>
                                </p:cTn>
                              </p:par>
                              <p:par>
                                <p:cTn id="31" presetID="22" presetClass="entr" presetSubtype="8" fill="hold" nodeType="withEffect">
                                  <p:stCondLst>
                                    <p:cond delay="0"/>
                                  </p:stCondLst>
                                  <p:childTnLst>
                                    <p:set>
                                      <p:cBhvr>
                                        <p:cTn id="32" dur="1" fill="hold">
                                          <p:stCondLst>
                                            <p:cond delay="0"/>
                                          </p:stCondLst>
                                        </p:cTn>
                                        <p:tgtEl>
                                          <p:spTgt spid="318"/>
                                        </p:tgtEl>
                                        <p:attrNameLst>
                                          <p:attrName>style.visibility</p:attrName>
                                        </p:attrNameLst>
                                      </p:cBhvr>
                                      <p:to>
                                        <p:strVal val="visible"/>
                                      </p:to>
                                    </p:set>
                                    <p:animEffect transition="in" filter="wipe(left)">
                                      <p:cBhvr>
                                        <p:cTn id="33" dur="2000"/>
                                        <p:tgtEl>
                                          <p:spTgt spid="318"/>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319"/>
                                        </p:tgtEl>
                                        <p:attrNameLst>
                                          <p:attrName>style.visibility</p:attrName>
                                        </p:attrNameLst>
                                      </p:cBhvr>
                                      <p:to>
                                        <p:strVal val="visible"/>
                                      </p:to>
                                    </p:set>
                                    <p:animEffect transition="in" filter="wipe(left)">
                                      <p:cBhvr>
                                        <p:cTn id="37" dur="2000"/>
                                        <p:tgtEl>
                                          <p:spTgt spid="319"/>
                                        </p:tgtEl>
                                      </p:cBhvr>
                                    </p:animEffect>
                                  </p:childTnLst>
                                </p:cTn>
                              </p:par>
                            </p:childTnLst>
                          </p:cTn>
                        </p:par>
                        <p:par>
                          <p:cTn id="38" fill="hold">
                            <p:stCondLst>
                              <p:cond delay="4000"/>
                            </p:stCondLst>
                            <p:childTnLst>
                              <p:par>
                                <p:cTn id="39" presetID="22" presetClass="entr" presetSubtype="8" fill="hold" nodeType="afterEffect">
                                  <p:stCondLst>
                                    <p:cond delay="0"/>
                                  </p:stCondLst>
                                  <p:childTnLst>
                                    <p:set>
                                      <p:cBhvr>
                                        <p:cTn id="40" dur="1" fill="hold">
                                          <p:stCondLst>
                                            <p:cond delay="0"/>
                                          </p:stCondLst>
                                        </p:cTn>
                                        <p:tgtEl>
                                          <p:spTgt spid="320"/>
                                        </p:tgtEl>
                                        <p:attrNameLst>
                                          <p:attrName>style.visibility</p:attrName>
                                        </p:attrNameLst>
                                      </p:cBhvr>
                                      <p:to>
                                        <p:strVal val="visible"/>
                                      </p:to>
                                    </p:set>
                                    <p:animEffect transition="in" filter="wipe(left)">
                                      <p:cBhvr>
                                        <p:cTn id="41" dur="2000"/>
                                        <p:tgtEl>
                                          <p:spTgt spid="3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5"/>
                                        </p:tgtEl>
                                        <p:attrNameLst>
                                          <p:attrName>style.visibility</p:attrName>
                                        </p:attrNameLst>
                                      </p:cBhvr>
                                      <p:to>
                                        <p:strVal val="visible"/>
                                      </p:to>
                                    </p:set>
                                    <p:animEffect transition="in" filter="fade">
                                      <p:cBhvr>
                                        <p:cTn id="46" dur="500"/>
                                        <p:tgtEl>
                                          <p:spTgt spid="195"/>
                                        </p:tgtEl>
                                      </p:cBhvr>
                                    </p:animEffect>
                                  </p:childTnLst>
                                </p:cTn>
                              </p:par>
                              <p:par>
                                <p:cTn id="47" presetID="22" presetClass="entr" presetSubtype="8" fill="hold" nodeType="withEffect">
                                  <p:stCondLst>
                                    <p:cond delay="0"/>
                                  </p:stCondLst>
                                  <p:childTnLst>
                                    <p:set>
                                      <p:cBhvr>
                                        <p:cTn id="48" dur="1" fill="hold">
                                          <p:stCondLst>
                                            <p:cond delay="0"/>
                                          </p:stCondLst>
                                        </p:cTn>
                                        <p:tgtEl>
                                          <p:spTgt spid="321"/>
                                        </p:tgtEl>
                                        <p:attrNameLst>
                                          <p:attrName>style.visibility</p:attrName>
                                        </p:attrNameLst>
                                      </p:cBhvr>
                                      <p:to>
                                        <p:strVal val="visible"/>
                                      </p:to>
                                    </p:set>
                                    <p:animEffect transition="in" filter="wipe(left)">
                                      <p:cBhvr>
                                        <p:cTn id="49"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5" grpId="0"/>
      <p:bldP spid="19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hu-HU" dirty="0" err="1"/>
              <a:t>Azure</a:t>
            </a:r>
            <a:r>
              <a:rPr lang="hu-HU" dirty="0"/>
              <a:t> + </a:t>
            </a:r>
            <a:r>
              <a:rPr lang="hu-HU" dirty="0" err="1"/>
              <a:t>Hadoop</a:t>
            </a:r>
            <a:r>
              <a:rPr lang="hu-HU" dirty="0"/>
              <a:t> = </a:t>
            </a:r>
            <a:r>
              <a:rPr lang="hu-HU" dirty="0" err="1"/>
              <a:t>HDInsight</a:t>
            </a:r>
            <a:endParaRPr lang="hu-HU" dirty="0"/>
          </a:p>
        </p:txBody>
      </p:sp>
      <p:sp>
        <p:nvSpPr>
          <p:cNvPr id="9" name="Content Placeholder 8"/>
          <p:cNvSpPr>
            <a:spLocks noGrp="1"/>
          </p:cNvSpPr>
          <p:nvPr>
            <p:ph sz="quarter" idx="10"/>
          </p:nvPr>
        </p:nvSpPr>
        <p:spPr/>
        <p:txBody>
          <a:bodyPr/>
          <a:lstStyle/>
          <a:p>
            <a:pPr marL="0" indent="0">
              <a:buNone/>
            </a:pPr>
            <a:r>
              <a:rPr lang="hu-HU" dirty="0"/>
              <a:t>Az </a:t>
            </a:r>
            <a:r>
              <a:rPr lang="hu-HU" dirty="0" err="1"/>
              <a:t>Azure</a:t>
            </a:r>
            <a:r>
              <a:rPr lang="hu-HU" dirty="0"/>
              <a:t> </a:t>
            </a:r>
            <a:r>
              <a:rPr lang="hu-HU" dirty="0" err="1"/>
              <a:t>HDInsight</a:t>
            </a:r>
            <a:r>
              <a:rPr lang="hu-HU" dirty="0"/>
              <a:t> </a:t>
            </a:r>
            <a:r>
              <a:rPr lang="hu-HU" dirty="0" err="1"/>
              <a:t>Apache</a:t>
            </a:r>
            <a:r>
              <a:rPr lang="hu-HU" dirty="0"/>
              <a:t> </a:t>
            </a:r>
            <a:r>
              <a:rPr lang="hu-HU" dirty="0" err="1"/>
              <a:t>Hadoop</a:t>
            </a:r>
            <a:r>
              <a:rPr lang="hu-HU" dirty="0"/>
              <a:t> fürtöket telepít és felügyel a felhőben. Biztosítja a szoftveres keretrendszert „</a:t>
            </a:r>
            <a:r>
              <a:rPr lang="hu-HU" dirty="0" err="1"/>
              <a:t>big</a:t>
            </a:r>
            <a:r>
              <a:rPr lang="hu-HU" dirty="0"/>
              <a:t> </a:t>
            </a:r>
            <a:r>
              <a:rPr lang="hu-HU" dirty="0" err="1"/>
              <a:t>data</a:t>
            </a:r>
            <a:r>
              <a:rPr lang="hu-HU" dirty="0"/>
              <a:t>” feldolgozásokhoz, analízisekhez és jelentésekhez. A </a:t>
            </a:r>
            <a:r>
              <a:rPr lang="hu-HU" dirty="0" err="1"/>
              <a:t>HDInsight</a:t>
            </a:r>
            <a:r>
              <a:rPr lang="hu-HU" dirty="0"/>
              <a:t> </a:t>
            </a:r>
            <a:r>
              <a:rPr lang="hu-HU" dirty="0" err="1"/>
              <a:t>a</a:t>
            </a:r>
            <a:r>
              <a:rPr lang="hu-HU" dirty="0"/>
              <a:t> </a:t>
            </a:r>
            <a:r>
              <a:rPr lang="hu-HU" dirty="0" err="1"/>
              <a:t>Hortonworks</a:t>
            </a:r>
            <a:r>
              <a:rPr lang="hu-HU" dirty="0"/>
              <a:t> Data Platform </a:t>
            </a:r>
            <a:r>
              <a:rPr lang="hu-HU" dirty="0" err="1"/>
              <a:t>Hadoop</a:t>
            </a:r>
            <a:r>
              <a:rPr lang="hu-HU" dirty="0"/>
              <a:t> disztribúciót használja.</a:t>
            </a:r>
          </a:p>
        </p:txBody>
      </p:sp>
    </p:spTree>
    <p:extLst>
      <p:ext uri="{BB962C8B-B14F-4D97-AF65-F5344CB8AC3E}">
        <p14:creationId xmlns:p14="http://schemas.microsoft.com/office/powerpoint/2010/main" val="12147410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custDataLst>
              <p:tags r:id="rId2"/>
            </p:custDataLst>
          </p:nvPr>
        </p:nvSpPr>
        <p:spPr>
          <a:xfrm>
            <a:off x="2918756" y="5422854"/>
            <a:ext cx="8662850" cy="1168446"/>
          </a:xfrm>
          <a:prstGeom prst="rect">
            <a:avLst/>
          </a:prstGeom>
          <a:solidFill>
            <a:schemeClr val="accent6">
              <a:lumMod val="40000"/>
              <a:lumOff val="60000"/>
            </a:schemeClr>
          </a:solidFill>
          <a:ln w="10795" cap="flat" cmpd="sng" algn="ctr">
            <a:noFill/>
            <a:prstDash val="solid"/>
          </a:ln>
          <a:effectLst/>
        </p:spPr>
        <p:txBody>
          <a:bodyPr rtlCol="0" anchor="b"/>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defRPr/>
            </a:pPr>
            <a:endParaRPr lang="en-US" sz="1400" b="1" dirty="0">
              <a:ln>
                <a:solidFill>
                  <a:schemeClr val="bg1">
                    <a:alpha val="0"/>
                  </a:schemeClr>
                </a:solidFill>
              </a:ln>
              <a:solidFill>
                <a:srgbClr val="595959"/>
              </a:solidFill>
            </a:endParaRPr>
          </a:p>
        </p:txBody>
      </p:sp>
      <p:graphicFrame>
        <p:nvGraphicFramePr>
          <p:cNvPr id="4" name="Object 3" hidden="1"/>
          <p:cNvGraphicFramePr>
            <a:graphicFrameLocks noChangeAspect="1"/>
          </p:cNvGraphicFramePr>
          <p:nvPr>
            <p:custDataLst>
              <p:tags r:id="rId3"/>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4101" name="think-cell Slide" r:id="rId35" imgW="270" imgH="270" progId="TCLayout.ActiveDocument.1">
                  <p:embed/>
                </p:oleObj>
              </mc:Choice>
              <mc:Fallback>
                <p:oleObj name="think-cell Slide" r:id="rId35" imgW="270" imgH="270" progId="TCLayout.ActiveDocument.1">
                  <p:embed/>
                  <p:pic>
                    <p:nvPicPr>
                      <p:cNvPr id="0" name=""/>
                      <p:cNvPicPr/>
                      <p:nvPr/>
                    </p:nvPicPr>
                    <p:blipFill>
                      <a:blip r:embed="rId36"/>
                      <a:stretch>
                        <a:fillRect/>
                      </a:stretch>
                    </p:blipFill>
                    <p:spPr>
                      <a:xfrm>
                        <a:off x="1588" y="0"/>
                        <a:ext cx="158750" cy="158750"/>
                      </a:xfrm>
                      <a:prstGeom prst="rect">
                        <a:avLst/>
                      </a:prstGeom>
                    </p:spPr>
                  </p:pic>
                </p:oleObj>
              </mc:Fallback>
            </mc:AlternateContent>
          </a:graphicData>
        </a:graphic>
      </p:graphicFrame>
      <p:sp>
        <p:nvSpPr>
          <p:cNvPr id="2" name="Title 1"/>
          <p:cNvSpPr>
            <a:spLocks noGrp="1"/>
          </p:cNvSpPr>
          <p:nvPr>
            <p:ph type="title"/>
            <p:custDataLst>
              <p:tags r:id="rId4"/>
            </p:custDataLst>
          </p:nvPr>
        </p:nvSpPr>
        <p:spPr/>
        <p:txBody>
          <a:bodyPr/>
          <a:lstStyle/>
          <a:p>
            <a:r>
              <a:rPr lang="en-US" dirty="0"/>
              <a:t>Microsoft Big Data</a:t>
            </a:r>
          </a:p>
        </p:txBody>
      </p:sp>
      <p:sp>
        <p:nvSpPr>
          <p:cNvPr id="89" name="Rectangle 88"/>
          <p:cNvSpPr/>
          <p:nvPr>
            <p:custDataLst>
              <p:tags r:id="rId5"/>
            </p:custDataLst>
          </p:nvPr>
        </p:nvSpPr>
        <p:spPr>
          <a:xfrm>
            <a:off x="2918756" y="1131252"/>
            <a:ext cx="8662850" cy="1188720"/>
          </a:xfrm>
          <a:prstGeom prst="rect">
            <a:avLst/>
          </a:prstGeom>
          <a:solidFill>
            <a:schemeClr val="accent6">
              <a:lumMod val="40000"/>
              <a:lumOff val="60000"/>
            </a:schemeClr>
          </a:solidFill>
          <a:ln w="10795" cap="flat" cmpd="sng" algn="ctr">
            <a:noFill/>
            <a:prstDash val="solid"/>
          </a:ln>
          <a:effectLst/>
        </p:spPr>
        <p:txBody>
          <a:bodyPr rtlCol="0" anchor="b"/>
          <a:lstStyle/>
          <a:p>
            <a:pPr algn="ctr">
              <a:defRPr/>
            </a:pPr>
            <a:endParaRPr lang="en-US" sz="1400" b="1" dirty="0">
              <a:ln>
                <a:solidFill>
                  <a:schemeClr val="bg1">
                    <a:alpha val="0"/>
                  </a:schemeClr>
                </a:solidFill>
              </a:ln>
              <a:solidFill>
                <a:srgbClr val="595959"/>
              </a:solidFill>
            </a:endParaRPr>
          </a:p>
        </p:txBody>
      </p:sp>
      <p:grpSp>
        <p:nvGrpSpPr>
          <p:cNvPr id="5" name="Group 4"/>
          <p:cNvGrpSpPr/>
          <p:nvPr/>
        </p:nvGrpSpPr>
        <p:grpSpPr>
          <a:xfrm>
            <a:off x="3396075" y="1248097"/>
            <a:ext cx="1215150" cy="997610"/>
            <a:chOff x="3121733" y="1194047"/>
            <a:chExt cx="855420" cy="783357"/>
          </a:xfrm>
        </p:grpSpPr>
        <p:sp>
          <p:nvSpPr>
            <p:cNvPr id="92" name="Rectangle 91"/>
            <p:cNvSpPr/>
            <p:nvPr>
              <p:custDataLst>
                <p:tags r:id="rId31"/>
              </p:custDataLst>
            </p:nvPr>
          </p:nvSpPr>
          <p:spPr>
            <a:xfrm>
              <a:off x="3227111" y="1808230"/>
              <a:ext cx="644663" cy="169174"/>
            </a:xfrm>
            <a:prstGeom prst="rect">
              <a:avLst/>
            </a:prstGeom>
          </p:spPr>
          <p:txBody>
            <a:bodyPr wrap="none" lIns="0" tIns="0" rIns="0" bIns="0" anchor="ctr">
              <a:spAutoFit/>
            </a:bodyPr>
            <a:lstStyle/>
            <a:p>
              <a:pPr algn="ctr">
                <a:spcBef>
                  <a:spcPct val="30000"/>
                </a:spcBef>
                <a:defRPr/>
              </a:pPr>
              <a:r>
                <a:rPr lang="en-US" sz="1400" dirty="0">
                  <a:ln>
                    <a:solidFill>
                      <a:schemeClr val="bg1">
                        <a:alpha val="0"/>
                      </a:schemeClr>
                    </a:solidFill>
                  </a:ln>
                  <a:solidFill>
                    <a:srgbClr val="595959"/>
                  </a:solidFill>
                </a:rPr>
                <a:t>Power View</a:t>
              </a:r>
            </a:p>
          </p:txBody>
        </p:sp>
        <p:pic>
          <p:nvPicPr>
            <p:cNvPr id="91" name="Picture 3"/>
            <p:cNvPicPr>
              <a:picLocks noChangeAspect="1" noChangeArrowheads="1"/>
            </p:cNvPicPr>
            <p:nvPr>
              <p:custDataLst>
                <p:tags r:id="rId32"/>
              </p:custDataLst>
            </p:nvPr>
          </p:nvPicPr>
          <p:blipFill>
            <a:blip r:embed="rId37" cstate="print">
              <a:extLst>
                <a:ext uri="{28A0092B-C50C-407E-A947-70E740481C1C}">
                  <a14:useLocalDpi xmlns:a14="http://schemas.microsoft.com/office/drawing/2010/main" val="0"/>
                </a:ext>
              </a:extLst>
            </a:blip>
            <a:srcRect/>
            <a:stretch>
              <a:fillRect/>
            </a:stretch>
          </p:blipFill>
          <p:spPr bwMode="auto">
            <a:xfrm>
              <a:off x="3121733" y="1194047"/>
              <a:ext cx="855420"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Group 12"/>
          <p:cNvGrpSpPr/>
          <p:nvPr/>
        </p:nvGrpSpPr>
        <p:grpSpPr>
          <a:xfrm>
            <a:off x="4881025" y="1248097"/>
            <a:ext cx="1325298" cy="981718"/>
            <a:chOff x="4775810" y="1194045"/>
            <a:chExt cx="1201305" cy="784898"/>
          </a:xfrm>
        </p:grpSpPr>
        <p:sp>
          <p:nvSpPr>
            <p:cNvPr id="95" name="Text Box 18"/>
            <p:cNvSpPr txBox="1">
              <a:spLocks noChangeArrowheads="1"/>
            </p:cNvSpPr>
            <p:nvPr>
              <p:custDataLst>
                <p:tags r:id="rId29"/>
              </p:custDataLst>
            </p:nvPr>
          </p:nvSpPr>
          <p:spPr bwMode="auto">
            <a:xfrm flipH="1">
              <a:off x="4775810" y="1806692"/>
              <a:ext cx="1201305"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a:lnSpc>
                  <a:spcPct val="100000"/>
                </a:lnSpc>
                <a:defRPr/>
              </a:pPr>
              <a:r>
                <a:rPr lang="en-US" sz="1400" dirty="0">
                  <a:ln>
                    <a:solidFill>
                      <a:schemeClr val="bg1">
                        <a:alpha val="0"/>
                      </a:schemeClr>
                    </a:solidFill>
                  </a:ln>
                  <a:solidFill>
                    <a:srgbClr val="595959"/>
                  </a:solidFill>
                  <a:latin typeface="+mn-lt"/>
                  <a:cs typeface="+mn-cs"/>
                </a:rPr>
                <a:t>Excel PowerPivot</a:t>
              </a:r>
            </a:p>
          </p:txBody>
        </p:sp>
        <p:pic>
          <p:nvPicPr>
            <p:cNvPr id="94" name="Picture 2" descr="http://www.powerpivot.com/res/images/IW2Ribbon_thumbnail.png"/>
            <p:cNvPicPr>
              <a:picLocks noChangeAspect="1" noChangeArrowheads="1"/>
            </p:cNvPicPr>
            <p:nvPr>
              <p:custDataLst>
                <p:tags r:id="rId30"/>
              </p:custDataLst>
            </p:nvPr>
          </p:nvPicPr>
          <p:blipFill>
            <a:blip r:embed="rId38">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10049739" y="1249346"/>
            <a:ext cx="1125193" cy="997610"/>
            <a:chOff x="7806396" y="1194047"/>
            <a:chExt cx="867180" cy="783357"/>
          </a:xfrm>
        </p:grpSpPr>
        <p:sp>
          <p:nvSpPr>
            <p:cNvPr id="97" name="Text Box 18"/>
            <p:cNvSpPr txBox="1">
              <a:spLocks noChangeArrowheads="1"/>
            </p:cNvSpPr>
            <p:nvPr>
              <p:custDataLst>
                <p:tags r:id="rId27"/>
              </p:custDataLst>
            </p:nvPr>
          </p:nvSpPr>
          <p:spPr bwMode="auto">
            <a:xfrm flipH="1">
              <a:off x="7832296" y="1808230"/>
              <a:ext cx="815381" cy="169174"/>
            </a:xfrm>
            <a:prstGeom prst="rect">
              <a:avLst/>
            </a:prstGeom>
            <a:noFill/>
            <a:ln w="9525" algn="ctr">
              <a:noFill/>
              <a:miter lim="800000"/>
              <a:headEnd/>
              <a:tailEnd/>
            </a:ln>
            <a:effectLst/>
          </p:spPr>
          <p:txBody>
            <a:bodyPr wrap="none" lIns="0" tIns="0" rIns="0" bIns="0" anchor="ctr">
              <a:spAutoFit/>
            </a:bodyPr>
            <a:lstStyle/>
            <a:p>
              <a:pPr algn="ctr">
                <a:spcBef>
                  <a:spcPct val="30000"/>
                </a:spcBef>
                <a:defRPr/>
              </a:pPr>
              <a:r>
                <a:rPr lang="hu-HU" sz="1400" dirty="0" err="1">
                  <a:ln>
                    <a:solidFill>
                      <a:schemeClr val="bg1">
                        <a:alpha val="0"/>
                      </a:schemeClr>
                    </a:solidFill>
                  </a:ln>
                  <a:solidFill>
                    <a:srgbClr val="595959"/>
                  </a:solidFill>
                </a:rPr>
                <a:t>Embedded</a:t>
              </a:r>
              <a:r>
                <a:rPr lang="hu-HU" sz="1400" dirty="0">
                  <a:ln>
                    <a:solidFill>
                      <a:schemeClr val="bg1">
                        <a:alpha val="0"/>
                      </a:schemeClr>
                    </a:solidFill>
                  </a:ln>
                  <a:solidFill>
                    <a:srgbClr val="595959"/>
                  </a:solidFill>
                </a:rPr>
                <a:t> </a:t>
              </a:r>
              <a:r>
                <a:rPr lang="en-US" sz="1400" dirty="0">
                  <a:ln>
                    <a:solidFill>
                      <a:schemeClr val="bg1">
                        <a:alpha val="0"/>
                      </a:schemeClr>
                    </a:solidFill>
                  </a:ln>
                  <a:solidFill>
                    <a:srgbClr val="595959"/>
                  </a:solidFill>
                </a:rPr>
                <a:t>BI</a:t>
              </a:r>
            </a:p>
          </p:txBody>
        </p:sp>
        <p:pic>
          <p:nvPicPr>
            <p:cNvPr id="96" name="Picture 6" descr="http://t0.gstatic.com/images?q=tbn:ANd9GcQsEFrFQe5XFHpt0GlI2Q4HjJJvb4uaWgAXyNjQ-TU7F-f5iQcXWOgdxBY">
              <a:hlinkClick r:id="rId39"/>
            </p:cNvPr>
            <p:cNvPicPr>
              <a:picLocks noChangeAspect="1" noChangeArrowheads="1"/>
            </p:cNvPicPr>
            <p:nvPr>
              <p:custDataLst>
                <p:tags r:id="rId28"/>
              </p:custDataLst>
            </p:nvPr>
          </p:nvPicPr>
          <p:blipFill>
            <a:blip r:embed="rId40">
              <a:extLst>
                <a:ext uri="{28A0092B-C50C-407E-A947-70E740481C1C}">
                  <a14:useLocalDpi xmlns:a14="http://schemas.microsoft.com/office/drawing/2010/main" val="0"/>
                </a:ext>
              </a:extLst>
            </a:blip>
            <a:srcRect/>
            <a:stretch>
              <a:fillRect/>
            </a:stretch>
          </p:blipFill>
          <p:spPr bwMode="auto">
            <a:xfrm>
              <a:off x="7806396" y="1194047"/>
              <a:ext cx="867180" cy="578119"/>
            </a:xfrm>
            <a:prstGeom prst="rect">
              <a:avLst/>
            </a:prstGeom>
            <a:noFill/>
            <a:ln w="19050">
              <a:noFill/>
            </a:ln>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8186092" y="1251566"/>
            <a:ext cx="1524775" cy="1008724"/>
            <a:chOff x="6102514" y="1194047"/>
            <a:chExt cx="1384140" cy="792084"/>
          </a:xfrm>
        </p:grpSpPr>
        <p:pic>
          <p:nvPicPr>
            <p:cNvPr id="98" name="Picture 2"/>
            <p:cNvPicPr>
              <a:picLocks noChangeAspect="1" noChangeArrowheads="1"/>
            </p:cNvPicPr>
            <p:nvPr>
              <p:custDataLst>
                <p:tags r:id="rId25"/>
              </p:custDataLst>
            </p:nvPr>
          </p:nvPicPr>
          <p:blipFill>
            <a:blip r:embed="rId41" cstate="print">
              <a:extLst>
                <a:ext uri="{28A0092B-C50C-407E-A947-70E740481C1C}">
                  <a14:useLocalDpi xmlns:a14="http://schemas.microsoft.com/office/drawing/2010/main" val="0"/>
                </a:ext>
              </a:extLst>
            </a:blip>
            <a:srcRect/>
            <a:stretch>
              <a:fillRect/>
            </a:stretch>
          </p:blipFill>
          <p:spPr bwMode="auto">
            <a:xfrm>
              <a:off x="6387726" y="1194047"/>
              <a:ext cx="813717" cy="5781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 Box 18"/>
            <p:cNvSpPr txBox="1">
              <a:spLocks noChangeArrowheads="1"/>
            </p:cNvSpPr>
            <p:nvPr>
              <p:custDataLst>
                <p:tags r:id="rId26"/>
              </p:custDataLst>
            </p:nvPr>
          </p:nvSpPr>
          <p:spPr bwMode="auto">
            <a:xfrm flipH="1">
              <a:off x="6102514" y="1816957"/>
              <a:ext cx="1384140" cy="169174"/>
            </a:xfrm>
            <a:prstGeom prst="rect">
              <a:avLst/>
            </a:prstGeom>
            <a:noFill/>
            <a:ln w="9525" algn="ctr">
              <a:noFill/>
              <a:miter lim="800000"/>
              <a:headEnd/>
              <a:tailEnd/>
            </a:ln>
            <a:effectLst/>
          </p:spPr>
          <p:txBody>
            <a:bodyPr wrap="none" lIns="0" tIns="0" rIns="0" bIns="0" anchor="ctr">
              <a:spAutoFit/>
            </a:bodyPr>
            <a:lstStyle/>
            <a:p>
              <a:pPr algn="ctr">
                <a:spcBef>
                  <a:spcPct val="30000"/>
                </a:spcBef>
                <a:defRPr/>
              </a:pPr>
              <a:r>
                <a:rPr lang="en-US" sz="1400" dirty="0">
                  <a:ln>
                    <a:solidFill>
                      <a:schemeClr val="bg1">
                        <a:alpha val="0"/>
                      </a:schemeClr>
                    </a:solidFill>
                  </a:ln>
                  <a:solidFill>
                    <a:srgbClr val="595959"/>
                  </a:solidFill>
                </a:rPr>
                <a:t>Predictive Analytics</a:t>
              </a:r>
            </a:p>
          </p:txBody>
        </p:sp>
      </p:grpSp>
      <p:sp>
        <p:nvSpPr>
          <p:cNvPr id="73" name="Rectangle 72"/>
          <p:cNvSpPr/>
          <p:nvPr/>
        </p:nvSpPr>
        <p:spPr bwMode="auto">
          <a:xfrm>
            <a:off x="10400362" y="6181811"/>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defRPr/>
            </a:pPr>
            <a:r>
              <a:rPr lang="en-US" sz="1400" dirty="0">
                <a:ln>
                  <a:solidFill>
                    <a:schemeClr val="bg1">
                      <a:alpha val="0"/>
                    </a:schemeClr>
                  </a:solidFill>
                </a:ln>
                <a:solidFill>
                  <a:schemeClr val="accent1"/>
                </a:solidFill>
              </a:rPr>
              <a:t>LOB</a:t>
            </a:r>
          </a:p>
        </p:txBody>
      </p:sp>
      <p:sp>
        <p:nvSpPr>
          <p:cNvPr id="74" name="Rectangle 73"/>
          <p:cNvSpPr/>
          <p:nvPr/>
        </p:nvSpPr>
        <p:spPr bwMode="auto">
          <a:xfrm>
            <a:off x="9553076" y="6181811"/>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defRPr/>
            </a:pPr>
            <a:r>
              <a:rPr lang="en-US" sz="1400" dirty="0">
                <a:ln>
                  <a:solidFill>
                    <a:schemeClr val="bg1">
                      <a:alpha val="0"/>
                    </a:schemeClr>
                  </a:solidFill>
                </a:ln>
                <a:solidFill>
                  <a:schemeClr val="accent1"/>
                </a:solidFill>
              </a:rPr>
              <a:t>CRM</a:t>
            </a:r>
          </a:p>
        </p:txBody>
      </p:sp>
      <p:sp>
        <p:nvSpPr>
          <p:cNvPr id="79" name="Rectangle 78"/>
          <p:cNvSpPr/>
          <p:nvPr/>
        </p:nvSpPr>
        <p:spPr bwMode="auto">
          <a:xfrm>
            <a:off x="8705790" y="6181811"/>
            <a:ext cx="784894"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defRPr/>
            </a:pPr>
            <a:r>
              <a:rPr lang="en-US" sz="1400" dirty="0">
                <a:ln>
                  <a:solidFill>
                    <a:schemeClr val="bg1">
                      <a:alpha val="0"/>
                    </a:schemeClr>
                  </a:solidFill>
                </a:ln>
                <a:solidFill>
                  <a:schemeClr val="accent1"/>
                </a:solidFill>
              </a:rPr>
              <a:t>ERP</a:t>
            </a:r>
          </a:p>
        </p:txBody>
      </p:sp>
      <p:sp>
        <p:nvSpPr>
          <p:cNvPr id="78" name="Left-Right Arrow 77"/>
          <p:cNvSpPr/>
          <p:nvPr>
            <p:custDataLst>
              <p:tags r:id="rId6"/>
            </p:custDataLst>
          </p:nvPr>
        </p:nvSpPr>
        <p:spPr>
          <a:xfrm>
            <a:off x="6472940" y="4186488"/>
            <a:ext cx="1644753" cy="640080"/>
          </a:xfrm>
          <a:prstGeom prst="leftRightArrow">
            <a:avLst>
              <a:gd name="adj1" fmla="val 50000"/>
              <a:gd name="adj2" fmla="val 37108"/>
            </a:avLst>
          </a:prstGeom>
          <a:solidFill>
            <a:schemeClr val="bg1">
              <a:lumMod val="65000"/>
            </a:schemeClr>
          </a:solidFill>
          <a:ln w="10795" cap="flat" cmpd="sng" algn="ctr">
            <a:noFill/>
            <a:prstDash val="solid"/>
          </a:ln>
          <a:effectLst/>
        </p:spPr>
        <p:txBody>
          <a:bodyPr tIns="0" rtlCol="0" anchor="ctr"/>
          <a:lstStyle/>
          <a:p>
            <a:pPr algn="ctr">
              <a:defRPr/>
            </a:pPr>
            <a:r>
              <a:rPr lang="hu-HU" sz="1600" kern="0" dirty="0">
                <a:ln>
                  <a:solidFill>
                    <a:schemeClr val="bg1">
                      <a:alpha val="0"/>
                    </a:schemeClr>
                  </a:solidFill>
                </a:ln>
                <a:solidFill>
                  <a:schemeClr val="bg1"/>
                </a:solidFill>
              </a:rPr>
              <a:t>Konnektorok</a:t>
            </a:r>
            <a:endParaRPr lang="en-US" sz="1600" kern="0" dirty="0">
              <a:ln>
                <a:solidFill>
                  <a:schemeClr val="bg1">
                    <a:alpha val="0"/>
                  </a:schemeClr>
                </a:solidFill>
              </a:ln>
              <a:solidFill>
                <a:schemeClr val="bg1"/>
              </a:solidFill>
            </a:endParaRPr>
          </a:p>
        </p:txBody>
      </p:sp>
      <p:sp>
        <p:nvSpPr>
          <p:cNvPr id="75" name="Rectangle 74"/>
          <p:cNvSpPr/>
          <p:nvPr>
            <p:custDataLst>
              <p:tags r:id="rId7"/>
            </p:custDataLst>
          </p:nvPr>
        </p:nvSpPr>
        <p:spPr>
          <a:xfrm>
            <a:off x="2918756" y="3809440"/>
            <a:ext cx="3154680" cy="1280160"/>
          </a:xfrm>
          <a:prstGeom prst="rect">
            <a:avLst/>
          </a:prstGeom>
          <a:solidFill>
            <a:schemeClr val="accent6">
              <a:lumMod val="40000"/>
              <a:lumOff val="60000"/>
            </a:schemeClr>
          </a:solidFill>
          <a:ln w="10795" cap="flat" cmpd="sng" algn="ctr">
            <a:noFill/>
            <a:prstDash val="solid"/>
          </a:ln>
          <a:effectLst/>
        </p:spPr>
        <p:txBody>
          <a:bodyPr rtlCol="0" anchor="ctr"/>
          <a:lstStyle/>
          <a:p>
            <a:pPr algn="ctr">
              <a:defRPr/>
            </a:pPr>
            <a:endParaRPr lang="en-US" sz="1000" kern="0" dirty="0">
              <a:ln>
                <a:solidFill>
                  <a:schemeClr val="bg1">
                    <a:alpha val="0"/>
                  </a:schemeClr>
                </a:solidFill>
              </a:ln>
              <a:solidFill>
                <a:srgbClr val="595959"/>
              </a:solidFill>
            </a:endParaRPr>
          </a:p>
        </p:txBody>
      </p:sp>
      <p:sp>
        <p:nvSpPr>
          <p:cNvPr id="51" name="Rectangle 50"/>
          <p:cNvSpPr/>
          <p:nvPr>
            <p:custDataLst>
              <p:tags r:id="rId8"/>
            </p:custDataLst>
          </p:nvPr>
        </p:nvSpPr>
        <p:spPr>
          <a:xfrm>
            <a:off x="8426926" y="3809440"/>
            <a:ext cx="3154680" cy="1280160"/>
          </a:xfrm>
          <a:prstGeom prst="rect">
            <a:avLst/>
          </a:prstGeom>
          <a:solidFill>
            <a:schemeClr val="accent6">
              <a:lumMod val="40000"/>
              <a:lumOff val="60000"/>
            </a:schemeClr>
          </a:solidFill>
          <a:ln w="10795" cap="flat" cmpd="sng" algn="ctr">
            <a:noFill/>
            <a:prstDash val="solid"/>
          </a:ln>
          <a:effectLst/>
        </p:spPr>
        <p:txBody>
          <a:bodyPr rtlCol="0" anchor="b"/>
          <a:lstStyle/>
          <a:p>
            <a:pPr algn="ctr">
              <a:defRPr/>
            </a:pPr>
            <a:r>
              <a:rPr lang="en-US" sz="1400" dirty="0">
                <a:ln>
                  <a:solidFill>
                    <a:schemeClr val="bg1">
                      <a:alpha val="0"/>
                    </a:schemeClr>
                  </a:solidFill>
                </a:ln>
                <a:solidFill>
                  <a:schemeClr val="accent1"/>
                </a:solidFill>
              </a:rPr>
              <a:t>Microsoft PDW</a:t>
            </a:r>
          </a:p>
        </p:txBody>
      </p:sp>
      <p:sp>
        <p:nvSpPr>
          <p:cNvPr id="81" name="Rectangle 80"/>
          <p:cNvSpPr/>
          <p:nvPr>
            <p:custDataLst>
              <p:tags r:id="rId9"/>
            </p:custDataLst>
          </p:nvPr>
        </p:nvSpPr>
        <p:spPr>
          <a:xfrm>
            <a:off x="2918756" y="2653226"/>
            <a:ext cx="8662850" cy="822960"/>
          </a:xfrm>
          <a:prstGeom prst="rect">
            <a:avLst/>
          </a:prstGeom>
          <a:solidFill>
            <a:schemeClr val="accent6">
              <a:lumMod val="40000"/>
              <a:lumOff val="60000"/>
            </a:schemeClr>
          </a:solidFill>
          <a:ln w="9525" cap="flat" cmpd="sng" algn="ctr">
            <a:noFill/>
            <a:prstDash val="solid"/>
          </a:ln>
          <a:effectLst/>
        </p:spPr>
        <p:txBody>
          <a:bodyPr rtlCol="0" anchor="b"/>
          <a:lstStyle/>
          <a:p>
            <a:pPr algn="ctr">
              <a:defRPr/>
            </a:pPr>
            <a:endParaRPr lang="en-US" sz="1400" b="1" dirty="0">
              <a:ln>
                <a:solidFill>
                  <a:schemeClr val="bg1">
                    <a:alpha val="0"/>
                  </a:schemeClr>
                </a:solidFill>
              </a:ln>
              <a:solidFill>
                <a:srgbClr val="595959"/>
              </a:solidFill>
            </a:endParaRPr>
          </a:p>
        </p:txBody>
      </p:sp>
      <p:sp>
        <p:nvSpPr>
          <p:cNvPr id="86" name="Text Box 18"/>
          <p:cNvSpPr txBox="1">
            <a:spLocks noChangeArrowheads="1"/>
          </p:cNvSpPr>
          <p:nvPr/>
        </p:nvSpPr>
        <p:spPr bwMode="auto">
          <a:xfrm flipH="1">
            <a:off x="4216794" y="3189954"/>
            <a:ext cx="769585" cy="286232"/>
          </a:xfrm>
          <a:prstGeom prst="rect">
            <a:avLst/>
          </a:prstGeom>
          <a:noFill/>
          <a:ln w="9525" algn="ctr">
            <a:noFill/>
            <a:miter lim="800000"/>
            <a:headEnd/>
            <a:tailEnd/>
          </a:ln>
          <a:effectLst/>
        </p:spPr>
        <p:txBody>
          <a:bodyPr wrap="square">
            <a:spAutoFit/>
          </a:bodyPr>
          <a:lstStyle/>
          <a:p>
            <a:pPr algn="ctr">
              <a:lnSpc>
                <a:spcPct val="90000"/>
              </a:lnSpc>
              <a:spcBef>
                <a:spcPct val="30000"/>
              </a:spcBef>
              <a:defRPr/>
            </a:pPr>
            <a:r>
              <a:rPr lang="en-US" sz="1400" dirty="0">
                <a:ln>
                  <a:solidFill>
                    <a:schemeClr val="bg1">
                      <a:alpha val="0"/>
                    </a:schemeClr>
                  </a:solidFill>
                </a:ln>
                <a:solidFill>
                  <a:schemeClr val="accent1"/>
                </a:solidFill>
              </a:rPr>
              <a:t>SSAS</a:t>
            </a:r>
          </a:p>
        </p:txBody>
      </p:sp>
      <p:sp>
        <p:nvSpPr>
          <p:cNvPr id="83" name="Text Box 18"/>
          <p:cNvSpPr txBox="1">
            <a:spLocks noChangeArrowheads="1"/>
          </p:cNvSpPr>
          <p:nvPr>
            <p:custDataLst>
              <p:tags r:id="rId10"/>
            </p:custDataLst>
          </p:nvPr>
        </p:nvSpPr>
        <p:spPr bwMode="auto">
          <a:xfrm flipH="1">
            <a:off x="9491950" y="3189954"/>
            <a:ext cx="895803" cy="286232"/>
          </a:xfrm>
          <a:prstGeom prst="rect">
            <a:avLst/>
          </a:prstGeom>
          <a:noFill/>
          <a:ln w="9525" algn="ctr">
            <a:noFill/>
            <a:miter lim="800000"/>
            <a:headEnd/>
            <a:tailEnd/>
          </a:ln>
          <a:effectLst/>
        </p:spPr>
        <p:txBody>
          <a:bodyPr wrap="square">
            <a:spAutoFit/>
          </a:bodyPr>
          <a:lstStyle/>
          <a:p>
            <a:pPr algn="ctr">
              <a:lnSpc>
                <a:spcPct val="90000"/>
              </a:lnSpc>
              <a:spcBef>
                <a:spcPct val="30000"/>
              </a:spcBef>
              <a:defRPr/>
            </a:pPr>
            <a:r>
              <a:rPr lang="en-US" sz="1400" dirty="0">
                <a:ln>
                  <a:solidFill>
                    <a:schemeClr val="bg1">
                      <a:alpha val="0"/>
                    </a:schemeClr>
                  </a:solidFill>
                </a:ln>
                <a:solidFill>
                  <a:schemeClr val="accent1"/>
                </a:solidFill>
              </a:rPr>
              <a:t>SSRS </a:t>
            </a:r>
          </a:p>
        </p:txBody>
      </p:sp>
      <p:sp>
        <p:nvSpPr>
          <p:cNvPr id="14" name="Up Arrow 13"/>
          <p:cNvSpPr/>
          <p:nvPr/>
        </p:nvSpPr>
        <p:spPr bwMode="auto">
          <a:xfrm>
            <a:off x="9756970"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rgbClr val="595959"/>
              </a:solidFill>
            </a:endParaRPr>
          </a:p>
        </p:txBody>
      </p:sp>
      <p:sp>
        <p:nvSpPr>
          <p:cNvPr id="61" name="Up Arrow 60"/>
          <p:cNvSpPr/>
          <p:nvPr/>
        </p:nvSpPr>
        <p:spPr bwMode="auto">
          <a:xfrm>
            <a:off x="4418705" y="2349439"/>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rgbClr val="595959"/>
              </a:solidFill>
            </a:endParaRPr>
          </a:p>
        </p:txBody>
      </p:sp>
      <p:sp>
        <p:nvSpPr>
          <p:cNvPr id="62" name="Up Arrow 61"/>
          <p:cNvSpPr/>
          <p:nvPr/>
        </p:nvSpPr>
        <p:spPr bwMode="auto">
          <a:xfrm>
            <a:off x="9756970"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3" name="Up Arrow 62"/>
          <p:cNvSpPr/>
          <p:nvPr/>
        </p:nvSpPr>
        <p:spPr bwMode="auto">
          <a:xfrm>
            <a:off x="4418705" y="3505653"/>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4" name="Up Arrow 63"/>
          <p:cNvSpPr/>
          <p:nvPr/>
        </p:nvSpPr>
        <p:spPr bwMode="auto">
          <a:xfrm>
            <a:off x="9756970"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5" name="Up Arrow 64"/>
          <p:cNvSpPr/>
          <p:nvPr/>
        </p:nvSpPr>
        <p:spPr bwMode="auto">
          <a:xfrm>
            <a:off x="4418705" y="5119067"/>
            <a:ext cx="365760" cy="274320"/>
          </a:xfrm>
          <a:prstGeom prst="upArrow">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nvGrpSpPr>
          <p:cNvPr id="9" name="Group 8"/>
          <p:cNvGrpSpPr/>
          <p:nvPr/>
        </p:nvGrpSpPr>
        <p:grpSpPr>
          <a:xfrm>
            <a:off x="9559226" y="3866482"/>
            <a:ext cx="890083" cy="910206"/>
            <a:chOff x="8803257" y="3866482"/>
            <a:chExt cx="890083" cy="910206"/>
          </a:xfrm>
          <a:solidFill>
            <a:schemeClr val="tx1"/>
          </a:solidFill>
        </p:grpSpPr>
        <p:sp>
          <p:nvSpPr>
            <p:cNvPr id="103" name="Freeform 102"/>
            <p:cNvSpPr/>
            <p:nvPr>
              <p:custDataLst>
                <p:tags r:id="rId22"/>
              </p:custDataLst>
            </p:nvPr>
          </p:nvSpPr>
          <p:spPr>
            <a:xfrm>
              <a:off x="8803257" y="4122353"/>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grp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6" name="Freeform 65"/>
            <p:cNvSpPr/>
            <p:nvPr>
              <p:custDataLst>
                <p:tags r:id="rId23"/>
              </p:custDataLst>
            </p:nvPr>
          </p:nvSpPr>
          <p:spPr>
            <a:xfrm>
              <a:off x="8803257" y="3984055"/>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grp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sp>
          <p:nvSpPr>
            <p:cNvPr id="67" name="Freeform 66"/>
            <p:cNvSpPr/>
            <p:nvPr>
              <p:custDataLst>
                <p:tags r:id="rId24"/>
              </p:custDataLst>
            </p:nvPr>
          </p:nvSpPr>
          <p:spPr>
            <a:xfrm>
              <a:off x="8803257" y="3866482"/>
              <a:ext cx="890083" cy="654335"/>
            </a:xfrm>
            <a:custGeom>
              <a:avLst/>
              <a:gdLst>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428893 w 4098925"/>
                <a:gd name="connsiteY50" fmla="*/ 1072082 h 3013272"/>
                <a:gd name="connsiteX51" fmla="*/ 2276354 w 4098925"/>
                <a:gd name="connsiteY51" fmla="*/ 0 h 3013272"/>
                <a:gd name="connsiteX0" fmla="*/ 2123852 w 4098925"/>
                <a:gd name="connsiteY0" fmla="*/ 2296813 h 3013272"/>
                <a:gd name="connsiteX1" fmla="*/ 1917419 w 4098925"/>
                <a:gd name="connsiteY1" fmla="*/ 2419556 h 3013272"/>
                <a:gd name="connsiteX2" fmla="*/ 1934157 w 4098925"/>
                <a:gd name="connsiteY2" fmla="*/ 2899377 h 3013272"/>
                <a:gd name="connsiteX3" fmla="*/ 2006687 w 4098925"/>
                <a:gd name="connsiteY3" fmla="*/ 2932852 h 3013272"/>
                <a:gd name="connsiteX4" fmla="*/ 2174068 w 4098925"/>
                <a:gd name="connsiteY4" fmla="*/ 2838004 h 3013272"/>
                <a:gd name="connsiteX5" fmla="*/ 2135012 w 4098925"/>
                <a:gd name="connsiteY5" fmla="*/ 2748736 h 3013272"/>
                <a:gd name="connsiteX6" fmla="*/ 2045743 w 4098925"/>
                <a:gd name="connsiteY6" fmla="*/ 2787791 h 3013272"/>
                <a:gd name="connsiteX7" fmla="*/ 2045743 w 4098925"/>
                <a:gd name="connsiteY7" fmla="*/ 2480929 h 3013272"/>
                <a:gd name="connsiteX8" fmla="*/ 2185225 w 4098925"/>
                <a:gd name="connsiteY8" fmla="*/ 2397239 h 3013272"/>
                <a:gd name="connsiteX9" fmla="*/ 2123852 w 4098925"/>
                <a:gd name="connsiteY9" fmla="*/ 2296813 h 3013272"/>
                <a:gd name="connsiteX10" fmla="*/ 1281380 w 4098925"/>
                <a:gd name="connsiteY10" fmla="*/ 2112694 h 3013272"/>
                <a:gd name="connsiteX11" fmla="*/ 1281380 w 4098925"/>
                <a:gd name="connsiteY11" fmla="*/ 2241019 h 3013272"/>
                <a:gd name="connsiteX12" fmla="*/ 1828150 w 4098925"/>
                <a:gd name="connsiteY12" fmla="*/ 2553460 h 3013272"/>
                <a:gd name="connsiteX13" fmla="*/ 1828150 w 4098925"/>
                <a:gd name="connsiteY13" fmla="*/ 2436295 h 3013272"/>
                <a:gd name="connsiteX14" fmla="*/ 1281380 w 4098925"/>
                <a:gd name="connsiteY14" fmla="*/ 2112694 h 3013272"/>
                <a:gd name="connsiteX15" fmla="*/ 1281380 w 4098925"/>
                <a:gd name="connsiteY15" fmla="*/ 1867205 h 3013272"/>
                <a:gd name="connsiteX16" fmla="*/ 1281380 w 4098925"/>
                <a:gd name="connsiteY16" fmla="*/ 1995530 h 3013272"/>
                <a:gd name="connsiteX17" fmla="*/ 1828150 w 4098925"/>
                <a:gd name="connsiteY17" fmla="*/ 2307971 h 3013272"/>
                <a:gd name="connsiteX18" fmla="*/ 1828150 w 4098925"/>
                <a:gd name="connsiteY18" fmla="*/ 2190806 h 3013272"/>
                <a:gd name="connsiteX19" fmla="*/ 1281380 w 4098925"/>
                <a:gd name="connsiteY19" fmla="*/ 1867205 h 3013272"/>
                <a:gd name="connsiteX20" fmla="*/ 271525 w 4098925"/>
                <a:gd name="connsiteY20" fmla="*/ 1192113 h 3013272"/>
                <a:gd name="connsiteX21" fmla="*/ 65091 w 4098925"/>
                <a:gd name="connsiteY21" fmla="*/ 1314857 h 3013272"/>
                <a:gd name="connsiteX22" fmla="*/ 81830 w 4098925"/>
                <a:gd name="connsiteY22" fmla="*/ 1794677 h 3013272"/>
                <a:gd name="connsiteX23" fmla="*/ 154360 w 4098925"/>
                <a:gd name="connsiteY23" fmla="*/ 1828152 h 3013272"/>
                <a:gd name="connsiteX24" fmla="*/ 321740 w 4098925"/>
                <a:gd name="connsiteY24" fmla="*/ 1733304 h 3013272"/>
                <a:gd name="connsiteX25" fmla="*/ 282685 w 4098925"/>
                <a:gd name="connsiteY25" fmla="*/ 1644036 h 3013272"/>
                <a:gd name="connsiteX26" fmla="*/ 193416 w 4098925"/>
                <a:gd name="connsiteY26" fmla="*/ 1683091 h 3013272"/>
                <a:gd name="connsiteX27" fmla="*/ 193416 w 4098925"/>
                <a:gd name="connsiteY27" fmla="*/ 1376229 h 3013272"/>
                <a:gd name="connsiteX28" fmla="*/ 332898 w 4098925"/>
                <a:gd name="connsiteY28" fmla="*/ 1292539 h 3013272"/>
                <a:gd name="connsiteX29" fmla="*/ 271525 w 4098925"/>
                <a:gd name="connsiteY29" fmla="*/ 1192113 h 3013272"/>
                <a:gd name="connsiteX30" fmla="*/ 141342 w 4098925"/>
                <a:gd name="connsiteY30" fmla="*/ 1034030 h 3013272"/>
                <a:gd name="connsiteX31" fmla="*/ 2268915 w 4098925"/>
                <a:gd name="connsiteY31" fmla="*/ 2216841 h 3013272"/>
                <a:gd name="connsiteX32" fmla="*/ 2268915 w 4098925"/>
                <a:gd name="connsiteY32" fmla="*/ 2953309 h 3013272"/>
                <a:gd name="connsiteX33" fmla="*/ 2194524 w 4098925"/>
                <a:gd name="connsiteY33" fmla="*/ 2908674 h 3013272"/>
                <a:gd name="connsiteX34" fmla="*/ 2097817 w 4098925"/>
                <a:gd name="connsiteY34" fmla="*/ 2968187 h 3013272"/>
                <a:gd name="connsiteX35" fmla="*/ 1854708 w 4098925"/>
                <a:gd name="connsiteY35" fmla="*/ 2953014 h 3013272"/>
                <a:gd name="connsiteX36" fmla="*/ 1836859 w 4098925"/>
                <a:gd name="connsiteY36" fmla="*/ 2857210 h 3013272"/>
                <a:gd name="connsiteX37" fmla="*/ 1832095 w 4098925"/>
                <a:gd name="connsiteY37" fmla="*/ 2737281 h 3013272"/>
                <a:gd name="connsiteX38" fmla="*/ 290124 w 4098925"/>
                <a:gd name="connsiteY38" fmla="*/ 1822571 h 3013272"/>
                <a:gd name="connsiteX39" fmla="*/ 123786 w 4098925"/>
                <a:gd name="connsiteY39" fmla="*/ 1895171 h 3013272"/>
                <a:gd name="connsiteX40" fmla="*/ 14288 w 4098925"/>
                <a:gd name="connsiteY40" fmla="*/ 1786280 h 3013272"/>
                <a:gd name="connsiteX41" fmla="*/ 0 w 4098925"/>
                <a:gd name="connsiteY41" fmla="*/ 1339032 h 3013272"/>
                <a:gd name="connsiteX42" fmla="*/ 44635 w 4098925"/>
                <a:gd name="connsiteY42" fmla="*/ 1227446 h 3013272"/>
                <a:gd name="connsiteX43" fmla="*/ 156221 w 4098925"/>
                <a:gd name="connsiteY43" fmla="*/ 1175372 h 3013272"/>
                <a:gd name="connsiteX44" fmla="*/ 141342 w 4098925"/>
                <a:gd name="connsiteY44" fmla="*/ 1034030 h 3013272"/>
                <a:gd name="connsiteX45" fmla="*/ 2276354 w 4098925"/>
                <a:gd name="connsiteY45" fmla="*/ 0 h 3013272"/>
                <a:gd name="connsiteX46" fmla="*/ 4098925 w 4098925"/>
                <a:gd name="connsiteY46" fmla="*/ 1063786 h 3013272"/>
                <a:gd name="connsiteX47" fmla="*/ 4098925 w 4098925"/>
                <a:gd name="connsiteY47" fmla="*/ 1740741 h 3013272"/>
                <a:gd name="connsiteX48" fmla="*/ 2373062 w 4098925"/>
                <a:gd name="connsiteY48" fmla="*/ 2722698 h 3013272"/>
                <a:gd name="connsiteX49" fmla="*/ 2373062 w 4098925"/>
                <a:gd name="connsiteY49" fmla="*/ 2164768 h 3013272"/>
                <a:gd name="connsiteX50" fmla="*/ 345924 w 4098925"/>
                <a:gd name="connsiteY50" fmla="*/ 1055490 h 3013272"/>
                <a:gd name="connsiteX51" fmla="*/ 2276354 w 4098925"/>
                <a:gd name="connsiteY51" fmla="*/ 0 h 301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098925" h="3013272">
                  <a:moveTo>
                    <a:pt x="2123852" y="2296813"/>
                  </a:moveTo>
                  <a:lnTo>
                    <a:pt x="1917419" y="2419556"/>
                  </a:lnTo>
                  <a:lnTo>
                    <a:pt x="1934157" y="2899377"/>
                  </a:lnTo>
                  <a:cubicBezTo>
                    <a:pt x="1963913" y="2932852"/>
                    <a:pt x="1976931" y="2938433"/>
                    <a:pt x="2006687" y="2932852"/>
                  </a:cubicBezTo>
                  <a:lnTo>
                    <a:pt x="2174068" y="2838004"/>
                  </a:lnTo>
                  <a:cubicBezTo>
                    <a:pt x="2188948" y="2791510"/>
                    <a:pt x="2148030" y="2778492"/>
                    <a:pt x="2135012" y="2748736"/>
                  </a:cubicBezTo>
                  <a:lnTo>
                    <a:pt x="2045743" y="2787791"/>
                  </a:lnTo>
                  <a:lnTo>
                    <a:pt x="2045743" y="2480929"/>
                  </a:lnTo>
                  <a:lnTo>
                    <a:pt x="2185225" y="2397239"/>
                  </a:lnTo>
                  <a:cubicBezTo>
                    <a:pt x="2187085" y="2347026"/>
                    <a:pt x="2155469" y="2307971"/>
                    <a:pt x="2123852" y="2296813"/>
                  </a:cubicBezTo>
                  <a:close/>
                  <a:moveTo>
                    <a:pt x="1281380" y="2112694"/>
                  </a:moveTo>
                  <a:lnTo>
                    <a:pt x="1281380" y="2241019"/>
                  </a:lnTo>
                  <a:lnTo>
                    <a:pt x="1828150" y="2553460"/>
                  </a:lnTo>
                  <a:lnTo>
                    <a:pt x="1828150" y="2436295"/>
                  </a:lnTo>
                  <a:lnTo>
                    <a:pt x="1281380" y="2112694"/>
                  </a:lnTo>
                  <a:close/>
                  <a:moveTo>
                    <a:pt x="1281380" y="1867205"/>
                  </a:moveTo>
                  <a:lnTo>
                    <a:pt x="1281380" y="1995530"/>
                  </a:lnTo>
                  <a:lnTo>
                    <a:pt x="1828150" y="2307971"/>
                  </a:lnTo>
                  <a:lnTo>
                    <a:pt x="1828150" y="2190806"/>
                  </a:lnTo>
                  <a:lnTo>
                    <a:pt x="1281380" y="1867205"/>
                  </a:lnTo>
                  <a:close/>
                  <a:moveTo>
                    <a:pt x="271525" y="1192113"/>
                  </a:moveTo>
                  <a:lnTo>
                    <a:pt x="65091" y="1314857"/>
                  </a:lnTo>
                  <a:lnTo>
                    <a:pt x="81830" y="1794677"/>
                  </a:lnTo>
                  <a:cubicBezTo>
                    <a:pt x="111586" y="1828152"/>
                    <a:pt x="124604" y="1833733"/>
                    <a:pt x="154360" y="1828152"/>
                  </a:cubicBezTo>
                  <a:lnTo>
                    <a:pt x="321740" y="1733304"/>
                  </a:lnTo>
                  <a:cubicBezTo>
                    <a:pt x="336621" y="1686810"/>
                    <a:pt x="300463" y="1652360"/>
                    <a:pt x="282685" y="1644036"/>
                  </a:cubicBezTo>
                  <a:lnTo>
                    <a:pt x="193416" y="1683091"/>
                  </a:lnTo>
                  <a:lnTo>
                    <a:pt x="193416" y="1376229"/>
                  </a:lnTo>
                  <a:lnTo>
                    <a:pt x="332898" y="1292539"/>
                  </a:lnTo>
                  <a:cubicBezTo>
                    <a:pt x="334758" y="1242326"/>
                    <a:pt x="303141" y="1203271"/>
                    <a:pt x="271525" y="1192113"/>
                  </a:cubicBezTo>
                  <a:close/>
                  <a:moveTo>
                    <a:pt x="141342" y="1034030"/>
                  </a:moveTo>
                  <a:lnTo>
                    <a:pt x="2268915" y="2216841"/>
                  </a:lnTo>
                  <a:lnTo>
                    <a:pt x="2268915" y="2953309"/>
                  </a:lnTo>
                  <a:lnTo>
                    <a:pt x="2194524" y="2908674"/>
                  </a:lnTo>
                  <a:lnTo>
                    <a:pt x="2097817" y="2968187"/>
                  </a:lnTo>
                  <a:cubicBezTo>
                    <a:pt x="2047737" y="3003611"/>
                    <a:pt x="1961938" y="3055703"/>
                    <a:pt x="1854708" y="2953014"/>
                  </a:cubicBezTo>
                  <a:cubicBezTo>
                    <a:pt x="1843996" y="2944893"/>
                    <a:pt x="1838047" y="2886763"/>
                    <a:pt x="1836859" y="2857210"/>
                  </a:cubicBezTo>
                  <a:cubicBezTo>
                    <a:pt x="1835270" y="2817234"/>
                    <a:pt x="1833684" y="2777257"/>
                    <a:pt x="1832095" y="2737281"/>
                  </a:cubicBezTo>
                  <a:lnTo>
                    <a:pt x="290124" y="1822571"/>
                  </a:lnTo>
                  <a:lnTo>
                    <a:pt x="123786" y="1895171"/>
                  </a:lnTo>
                  <a:cubicBezTo>
                    <a:pt x="84110" y="1896181"/>
                    <a:pt x="37294" y="1887664"/>
                    <a:pt x="14288" y="1786280"/>
                  </a:cubicBezTo>
                  <a:lnTo>
                    <a:pt x="0" y="1339032"/>
                  </a:lnTo>
                  <a:cubicBezTo>
                    <a:pt x="2971" y="1247066"/>
                    <a:pt x="17849" y="1245590"/>
                    <a:pt x="44635" y="1227446"/>
                  </a:cubicBezTo>
                  <a:lnTo>
                    <a:pt x="156221" y="1175372"/>
                  </a:lnTo>
                  <a:lnTo>
                    <a:pt x="141342" y="1034030"/>
                  </a:lnTo>
                  <a:close/>
                  <a:moveTo>
                    <a:pt x="2276354" y="0"/>
                  </a:moveTo>
                  <a:lnTo>
                    <a:pt x="4098925" y="1063786"/>
                  </a:lnTo>
                  <a:lnTo>
                    <a:pt x="4098925" y="1740741"/>
                  </a:lnTo>
                  <a:lnTo>
                    <a:pt x="2373062" y="2722698"/>
                  </a:lnTo>
                  <a:lnTo>
                    <a:pt x="2373062" y="2164768"/>
                  </a:lnTo>
                  <a:lnTo>
                    <a:pt x="345924" y="1055490"/>
                  </a:lnTo>
                  <a:lnTo>
                    <a:pt x="2276354" y="0"/>
                  </a:lnTo>
                  <a:close/>
                </a:path>
              </a:pathLst>
            </a:custGeom>
            <a:grpFill/>
            <a:ln>
              <a:solidFill>
                <a:schemeClr val="bg1"/>
              </a:solidFill>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ln>
                  <a:solidFill>
                    <a:schemeClr val="bg1">
                      <a:alpha val="0"/>
                    </a:schemeClr>
                  </a:solidFill>
                </a:ln>
                <a:gradFill>
                  <a:gsLst>
                    <a:gs pos="0">
                      <a:srgbClr val="FFFFFF"/>
                    </a:gs>
                    <a:gs pos="100000">
                      <a:srgbClr val="FFFFFF"/>
                    </a:gs>
                  </a:gsLst>
                  <a:lin ang="5400000" scaled="0"/>
                </a:gradFill>
              </a:endParaRPr>
            </a:p>
          </p:txBody>
        </p:sp>
      </p:grpSp>
      <p:sp>
        <p:nvSpPr>
          <p:cNvPr id="47" name="Rectangle 46"/>
          <p:cNvSpPr/>
          <p:nvPr>
            <p:custDataLst>
              <p:tags r:id="rId11"/>
            </p:custDataLst>
          </p:nvPr>
        </p:nvSpPr>
        <p:spPr bwMode="auto">
          <a:xfrm>
            <a:off x="520700" y="1131252"/>
            <a:ext cx="2398056" cy="11887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hu-HU" sz="2000" b="1" dirty="0">
                <a:ln>
                  <a:solidFill>
                    <a:schemeClr val="bg1">
                      <a:alpha val="0"/>
                    </a:schemeClr>
                  </a:solidFill>
                </a:ln>
                <a:solidFill>
                  <a:schemeClr val="bg1"/>
                </a:solidFill>
                <a:latin typeface="Segoe UI Light" pitchFamily="34" charset="0"/>
              </a:rPr>
              <a:t>Végfelhasználói eszközök</a:t>
            </a:r>
            <a:endParaRPr lang="en-US" sz="2000" b="1" dirty="0">
              <a:ln>
                <a:solidFill>
                  <a:schemeClr val="bg1">
                    <a:alpha val="0"/>
                  </a:schemeClr>
                </a:solidFill>
              </a:ln>
              <a:solidFill>
                <a:schemeClr val="bg1"/>
              </a:solidFill>
              <a:latin typeface="Segoe UI Light" pitchFamily="34" charset="0"/>
            </a:endParaRPr>
          </a:p>
        </p:txBody>
      </p:sp>
      <p:sp>
        <p:nvSpPr>
          <p:cNvPr id="48" name="Rectangle 47"/>
          <p:cNvSpPr/>
          <p:nvPr>
            <p:custDataLst>
              <p:tags r:id="rId12"/>
            </p:custDataLst>
          </p:nvPr>
        </p:nvSpPr>
        <p:spPr bwMode="auto">
          <a:xfrm>
            <a:off x="520700" y="2653226"/>
            <a:ext cx="2398056" cy="8229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en-US" sz="2000" b="1" dirty="0">
                <a:ln>
                  <a:solidFill>
                    <a:schemeClr val="bg1">
                      <a:alpha val="0"/>
                    </a:schemeClr>
                  </a:solidFill>
                </a:ln>
                <a:solidFill>
                  <a:schemeClr val="bg1"/>
                </a:solidFill>
                <a:latin typeface="Segoe UI Light" pitchFamily="34" charset="0"/>
              </a:rPr>
              <a:t>BI PLATFORM</a:t>
            </a:r>
          </a:p>
        </p:txBody>
      </p:sp>
      <p:sp>
        <p:nvSpPr>
          <p:cNvPr id="50" name="Rectangle 49"/>
          <p:cNvSpPr/>
          <p:nvPr>
            <p:custDataLst>
              <p:tags r:id="rId13"/>
            </p:custDataLst>
          </p:nvPr>
        </p:nvSpPr>
        <p:spPr bwMode="auto">
          <a:xfrm>
            <a:off x="520700" y="5422854"/>
            <a:ext cx="2398056" cy="116844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40" tIns="45718" rIns="91440" bIns="45718" numCol="1" rtlCol="0" anchor="ctr" anchorCtr="0" compatLnSpc="1">
            <a:prstTxWarp prst="textNoShape">
              <a:avLst/>
            </a:prstTxWarp>
          </a:bodyPr>
          <a:lstStyle/>
          <a:p>
            <a:pPr defTabSz="913788" fontAlgn="base">
              <a:spcBef>
                <a:spcPct val="0"/>
              </a:spcBef>
              <a:spcAft>
                <a:spcPct val="0"/>
              </a:spcAft>
            </a:pPr>
            <a:r>
              <a:rPr lang="hu-HU" sz="2000" b="1" dirty="0">
                <a:ln>
                  <a:solidFill>
                    <a:schemeClr val="bg1">
                      <a:alpha val="0"/>
                    </a:schemeClr>
                  </a:solidFill>
                </a:ln>
                <a:solidFill>
                  <a:schemeClr val="bg1"/>
                </a:solidFill>
                <a:latin typeface="Segoe UI Light" pitchFamily="34" charset="0"/>
              </a:rPr>
              <a:t>Adatok</a:t>
            </a:r>
            <a:endParaRPr lang="en-US" sz="2000" b="1" dirty="0">
              <a:ln>
                <a:solidFill>
                  <a:schemeClr val="bg1">
                    <a:alpha val="0"/>
                  </a:schemeClr>
                </a:solidFill>
              </a:ln>
              <a:solidFill>
                <a:schemeClr val="bg1"/>
              </a:solidFill>
              <a:latin typeface="Segoe UI Light" pitchFamily="34" charset="0"/>
            </a:endParaRPr>
          </a:p>
        </p:txBody>
      </p:sp>
      <p:sp>
        <p:nvSpPr>
          <p:cNvPr id="52" name="Freeform 38"/>
          <p:cNvSpPr>
            <a:spLocks noEditPoints="1"/>
          </p:cNvSpPr>
          <p:nvPr/>
        </p:nvSpPr>
        <p:spPr bwMode="auto">
          <a:xfrm>
            <a:off x="8927978" y="5588366"/>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4313169" y="5606689"/>
            <a:ext cx="1005840" cy="901218"/>
            <a:chOff x="4555810" y="5606689"/>
            <a:chExt cx="1005840" cy="901218"/>
          </a:xfrm>
        </p:grpSpPr>
        <p:sp>
          <p:nvSpPr>
            <p:cNvPr id="58" name="Rectangle 57"/>
            <p:cNvSpPr/>
            <p:nvPr>
              <p:custDataLst>
                <p:tags r:id="rId21"/>
              </p:custDataLst>
            </p:nvPr>
          </p:nvSpPr>
          <p:spPr>
            <a:xfrm>
              <a:off x="4555810"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pPr>
              <a:r>
                <a:rPr lang="hu-HU" sz="1400" dirty="0">
                  <a:ln>
                    <a:solidFill>
                      <a:schemeClr val="bg1">
                        <a:alpha val="0"/>
                      </a:schemeClr>
                    </a:solidFill>
                  </a:ln>
                  <a:solidFill>
                    <a:schemeClr val="accent1"/>
                  </a:solidFill>
                </a:rPr>
                <a:t>Eszközök</a:t>
              </a:r>
              <a:endParaRPr lang="en-US" sz="1400" dirty="0">
                <a:ln>
                  <a:solidFill>
                    <a:schemeClr val="bg1">
                      <a:alpha val="0"/>
                    </a:schemeClr>
                  </a:solidFill>
                </a:ln>
                <a:solidFill>
                  <a:schemeClr val="accent1"/>
                </a:solidFill>
              </a:endParaRPr>
            </a:p>
          </p:txBody>
        </p:sp>
        <p:grpSp>
          <p:nvGrpSpPr>
            <p:cNvPr id="18" name="Group 17"/>
            <p:cNvGrpSpPr/>
            <p:nvPr/>
          </p:nvGrpSpPr>
          <p:grpSpPr>
            <a:xfrm>
              <a:off x="4579395" y="5606689"/>
              <a:ext cx="958670" cy="450850"/>
              <a:chOff x="3222930" y="6328944"/>
              <a:chExt cx="1124965" cy="529057"/>
            </a:xfrm>
          </p:grpSpPr>
          <p:sp>
            <p:nvSpPr>
              <p:cNvPr id="55" name="Freeform 20"/>
              <p:cNvSpPr>
                <a:spLocks noEditPoints="1"/>
              </p:cNvSpPr>
              <p:nvPr/>
            </p:nvSpPr>
            <p:spPr bwMode="black">
              <a:xfrm>
                <a:off x="3586924" y="6328944"/>
                <a:ext cx="760971" cy="529055"/>
              </a:xfrm>
              <a:custGeom>
                <a:avLst/>
                <a:gdLst/>
                <a:ahLst/>
                <a:cxnLst>
                  <a:cxn ang="0">
                    <a:pos x="774" y="456"/>
                  </a:cxn>
                  <a:cxn ang="0">
                    <a:pos x="774" y="36"/>
                  </a:cxn>
                  <a:cxn ang="0">
                    <a:pos x="737" y="0"/>
                  </a:cxn>
                  <a:cxn ang="0">
                    <a:pos x="107" y="0"/>
                  </a:cxn>
                  <a:cxn ang="0">
                    <a:pos x="71" y="36"/>
                  </a:cxn>
                  <a:cxn ang="0">
                    <a:pos x="71" y="456"/>
                  </a:cxn>
                  <a:cxn ang="0">
                    <a:pos x="0" y="544"/>
                  </a:cxn>
                  <a:cxn ang="0">
                    <a:pos x="44" y="588"/>
                  </a:cxn>
                  <a:cxn ang="0">
                    <a:pos x="800" y="588"/>
                  </a:cxn>
                  <a:cxn ang="0">
                    <a:pos x="844" y="544"/>
                  </a:cxn>
                  <a:cxn ang="0">
                    <a:pos x="774" y="456"/>
                  </a:cxn>
                  <a:cxn ang="0">
                    <a:pos x="481" y="554"/>
                  </a:cxn>
                  <a:cxn ang="0">
                    <a:pos x="350" y="554"/>
                  </a:cxn>
                  <a:cxn ang="0">
                    <a:pos x="337" y="547"/>
                  </a:cxn>
                  <a:cxn ang="0">
                    <a:pos x="352" y="519"/>
                  </a:cxn>
                  <a:cxn ang="0">
                    <a:pos x="363" y="514"/>
                  </a:cxn>
                  <a:cxn ang="0">
                    <a:pos x="468" y="514"/>
                  </a:cxn>
                  <a:cxn ang="0">
                    <a:pos x="478" y="519"/>
                  </a:cxn>
                  <a:cxn ang="0">
                    <a:pos x="494" y="547"/>
                  </a:cxn>
                  <a:cxn ang="0">
                    <a:pos x="481" y="554"/>
                  </a:cxn>
                  <a:cxn ang="0">
                    <a:pos x="748" y="456"/>
                  </a:cxn>
                  <a:cxn ang="0">
                    <a:pos x="99" y="456"/>
                  </a:cxn>
                  <a:cxn ang="0">
                    <a:pos x="99" y="42"/>
                  </a:cxn>
                  <a:cxn ang="0">
                    <a:pos x="117" y="24"/>
                  </a:cxn>
                  <a:cxn ang="0">
                    <a:pos x="730" y="24"/>
                  </a:cxn>
                  <a:cxn ang="0">
                    <a:pos x="748" y="42"/>
                  </a:cxn>
                  <a:cxn ang="0">
                    <a:pos x="748" y="456"/>
                  </a:cxn>
                </a:cxnLst>
                <a:rect l="0" t="0" r="r" b="b"/>
                <a:pathLst>
                  <a:path w="844" h="588">
                    <a:moveTo>
                      <a:pt x="774" y="456"/>
                    </a:moveTo>
                    <a:cubicBezTo>
                      <a:pt x="774" y="36"/>
                      <a:pt x="774" y="36"/>
                      <a:pt x="774" y="36"/>
                    </a:cubicBezTo>
                    <a:cubicBezTo>
                      <a:pt x="774" y="16"/>
                      <a:pt x="757" y="0"/>
                      <a:pt x="737" y="0"/>
                    </a:cubicBezTo>
                    <a:cubicBezTo>
                      <a:pt x="107" y="0"/>
                      <a:pt x="107" y="0"/>
                      <a:pt x="107" y="0"/>
                    </a:cubicBezTo>
                    <a:cubicBezTo>
                      <a:pt x="87" y="0"/>
                      <a:pt x="71" y="16"/>
                      <a:pt x="71" y="36"/>
                    </a:cubicBezTo>
                    <a:cubicBezTo>
                      <a:pt x="71" y="456"/>
                      <a:pt x="71" y="456"/>
                      <a:pt x="71" y="456"/>
                    </a:cubicBezTo>
                    <a:cubicBezTo>
                      <a:pt x="0" y="544"/>
                      <a:pt x="0" y="544"/>
                      <a:pt x="0" y="544"/>
                    </a:cubicBezTo>
                    <a:cubicBezTo>
                      <a:pt x="0" y="568"/>
                      <a:pt x="20" y="588"/>
                      <a:pt x="44" y="588"/>
                    </a:cubicBezTo>
                    <a:cubicBezTo>
                      <a:pt x="800" y="588"/>
                      <a:pt x="800" y="588"/>
                      <a:pt x="800" y="588"/>
                    </a:cubicBezTo>
                    <a:cubicBezTo>
                      <a:pt x="824" y="588"/>
                      <a:pt x="844" y="568"/>
                      <a:pt x="844" y="544"/>
                    </a:cubicBezTo>
                    <a:lnTo>
                      <a:pt x="774" y="456"/>
                    </a:lnTo>
                    <a:close/>
                    <a:moveTo>
                      <a:pt x="481" y="554"/>
                    </a:moveTo>
                    <a:cubicBezTo>
                      <a:pt x="350" y="554"/>
                      <a:pt x="350" y="554"/>
                      <a:pt x="350" y="554"/>
                    </a:cubicBezTo>
                    <a:cubicBezTo>
                      <a:pt x="343" y="554"/>
                      <a:pt x="337" y="551"/>
                      <a:pt x="337" y="547"/>
                    </a:cubicBezTo>
                    <a:cubicBezTo>
                      <a:pt x="352" y="519"/>
                      <a:pt x="352" y="519"/>
                      <a:pt x="352" y="519"/>
                    </a:cubicBezTo>
                    <a:cubicBezTo>
                      <a:pt x="352" y="516"/>
                      <a:pt x="357" y="514"/>
                      <a:pt x="363" y="514"/>
                    </a:cubicBezTo>
                    <a:cubicBezTo>
                      <a:pt x="468" y="514"/>
                      <a:pt x="468" y="514"/>
                      <a:pt x="468" y="514"/>
                    </a:cubicBezTo>
                    <a:cubicBezTo>
                      <a:pt x="473" y="514"/>
                      <a:pt x="478" y="516"/>
                      <a:pt x="478" y="519"/>
                    </a:cubicBezTo>
                    <a:cubicBezTo>
                      <a:pt x="494" y="547"/>
                      <a:pt x="494" y="547"/>
                      <a:pt x="494" y="547"/>
                    </a:cubicBezTo>
                    <a:cubicBezTo>
                      <a:pt x="494" y="551"/>
                      <a:pt x="488" y="554"/>
                      <a:pt x="481" y="554"/>
                    </a:cubicBezTo>
                    <a:close/>
                    <a:moveTo>
                      <a:pt x="748" y="456"/>
                    </a:moveTo>
                    <a:cubicBezTo>
                      <a:pt x="99" y="456"/>
                      <a:pt x="99" y="456"/>
                      <a:pt x="99" y="456"/>
                    </a:cubicBezTo>
                    <a:cubicBezTo>
                      <a:pt x="99" y="42"/>
                      <a:pt x="99" y="42"/>
                      <a:pt x="99" y="42"/>
                    </a:cubicBezTo>
                    <a:cubicBezTo>
                      <a:pt x="99" y="32"/>
                      <a:pt x="107" y="24"/>
                      <a:pt x="117" y="24"/>
                    </a:cubicBezTo>
                    <a:cubicBezTo>
                      <a:pt x="730" y="24"/>
                      <a:pt x="730" y="24"/>
                      <a:pt x="730" y="24"/>
                    </a:cubicBezTo>
                    <a:cubicBezTo>
                      <a:pt x="740" y="24"/>
                      <a:pt x="748" y="32"/>
                      <a:pt x="748" y="42"/>
                    </a:cubicBezTo>
                    <a:lnTo>
                      <a:pt x="748" y="456"/>
                    </a:lnTo>
                    <a:close/>
                  </a:path>
                </a:pathLst>
              </a:custGeom>
              <a:solidFill>
                <a:schemeClr val="tx2"/>
              </a:solidFill>
              <a:extLst/>
            </p:spPr>
            <p:txBody>
              <a:bodyPr vert="horz" wrap="square" lIns="82305" tIns="41153" rIns="82305" bIns="41153" numCol="1" anchor="t" anchorCtr="0" compatLnSpc="1">
                <a:prstTxWarp prst="textNoShape">
                  <a:avLst/>
                </a:prstTxWarp>
              </a:bodyPr>
              <a:lstStyle/>
              <a:p>
                <a:endParaRPr lang="en-US" sz="900" dirty="0">
                  <a:solidFill>
                    <a:schemeClr val="accent1"/>
                  </a:solidFill>
                </a:endParaRPr>
              </a:p>
            </p:txBody>
          </p:sp>
          <p:sp>
            <p:nvSpPr>
              <p:cNvPr id="17" name="Freeform 44"/>
              <p:cNvSpPr>
                <a:spLocks noEditPoints="1"/>
              </p:cNvSpPr>
              <p:nvPr/>
            </p:nvSpPr>
            <p:spPr bwMode="auto">
              <a:xfrm>
                <a:off x="3222930" y="6328945"/>
                <a:ext cx="275888" cy="529056"/>
              </a:xfrm>
              <a:custGeom>
                <a:avLst/>
                <a:gdLst>
                  <a:gd name="T0" fmla="*/ 146 w 180"/>
                  <a:gd name="T1" fmla="*/ 310 h 345"/>
                  <a:gd name="T2" fmla="*/ 145 w 180"/>
                  <a:gd name="T3" fmla="*/ 318 h 345"/>
                  <a:gd name="T4" fmla="*/ 150 w 180"/>
                  <a:gd name="T5" fmla="*/ 315 h 345"/>
                  <a:gd name="T6" fmla="*/ 147 w 180"/>
                  <a:gd name="T7" fmla="*/ 310 h 345"/>
                  <a:gd name="T8" fmla="*/ 11 w 180"/>
                  <a:gd name="T9" fmla="*/ 0 h 345"/>
                  <a:gd name="T10" fmla="*/ 0 w 180"/>
                  <a:gd name="T11" fmla="*/ 334 h 345"/>
                  <a:gd name="T12" fmla="*/ 169 w 180"/>
                  <a:gd name="T13" fmla="*/ 345 h 345"/>
                  <a:gd name="T14" fmla="*/ 180 w 180"/>
                  <a:gd name="T15" fmla="*/ 10 h 345"/>
                  <a:gd name="T16" fmla="*/ 50 w 180"/>
                  <a:gd name="T17" fmla="*/ 316 h 345"/>
                  <a:gd name="T18" fmla="*/ 43 w 180"/>
                  <a:gd name="T19" fmla="*/ 322 h 345"/>
                  <a:gd name="T20" fmla="*/ 29 w 180"/>
                  <a:gd name="T21" fmla="*/ 314 h 345"/>
                  <a:gd name="T22" fmla="*/ 43 w 180"/>
                  <a:gd name="T23" fmla="*/ 305 h 345"/>
                  <a:gd name="T24" fmla="*/ 50 w 180"/>
                  <a:gd name="T25" fmla="*/ 311 h 345"/>
                  <a:gd name="T26" fmla="*/ 80 w 180"/>
                  <a:gd name="T27" fmla="*/ 321 h 345"/>
                  <a:gd name="T28" fmla="*/ 82 w 180"/>
                  <a:gd name="T29" fmla="*/ 314 h 345"/>
                  <a:gd name="T30" fmla="*/ 88 w 180"/>
                  <a:gd name="T31" fmla="*/ 322 h 345"/>
                  <a:gd name="T32" fmla="*/ 82 w 180"/>
                  <a:gd name="T33" fmla="*/ 312 h 345"/>
                  <a:gd name="T34" fmla="*/ 93 w 180"/>
                  <a:gd name="T35" fmla="*/ 305 h 345"/>
                  <a:gd name="T36" fmla="*/ 82 w 180"/>
                  <a:gd name="T37" fmla="*/ 312 h 345"/>
                  <a:gd name="T38" fmla="*/ 89 w 180"/>
                  <a:gd name="T39" fmla="*/ 323 h 345"/>
                  <a:gd name="T40" fmla="*/ 100 w 180"/>
                  <a:gd name="T41" fmla="*/ 315 h 345"/>
                  <a:gd name="T42" fmla="*/ 101 w 180"/>
                  <a:gd name="T43" fmla="*/ 314 h 345"/>
                  <a:gd name="T44" fmla="*/ 94 w 180"/>
                  <a:gd name="T45" fmla="*/ 305 h 345"/>
                  <a:gd name="T46" fmla="*/ 103 w 180"/>
                  <a:gd name="T47" fmla="*/ 306 h 345"/>
                  <a:gd name="T48" fmla="*/ 152 w 180"/>
                  <a:gd name="T49" fmla="*/ 314 h 345"/>
                  <a:gd name="T50" fmla="*/ 144 w 180"/>
                  <a:gd name="T51" fmla="*/ 319 h 345"/>
                  <a:gd name="T52" fmla="*/ 138 w 180"/>
                  <a:gd name="T53" fmla="*/ 323 h 345"/>
                  <a:gd name="T54" fmla="*/ 136 w 180"/>
                  <a:gd name="T55" fmla="*/ 323 h 345"/>
                  <a:gd name="T56" fmla="*/ 140 w 180"/>
                  <a:gd name="T57" fmla="*/ 316 h 345"/>
                  <a:gd name="T58" fmla="*/ 146 w 180"/>
                  <a:gd name="T59" fmla="*/ 307 h 345"/>
                  <a:gd name="T60" fmla="*/ 151 w 180"/>
                  <a:gd name="T61" fmla="*/ 310 h 345"/>
                  <a:gd name="T62" fmla="*/ 163 w 180"/>
                  <a:gd name="T63" fmla="*/ 272 h 345"/>
                  <a:gd name="T64" fmla="*/ 17 w 180"/>
                  <a:gd name="T65" fmla="*/ 28 h 345"/>
                  <a:gd name="T66" fmla="*/ 163 w 180"/>
                  <a:gd name="T67" fmla="*/ 272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0" h="345">
                    <a:moveTo>
                      <a:pt x="147" y="310"/>
                    </a:moveTo>
                    <a:cubicBezTo>
                      <a:pt x="147" y="310"/>
                      <a:pt x="147" y="310"/>
                      <a:pt x="146" y="310"/>
                    </a:cubicBezTo>
                    <a:cubicBezTo>
                      <a:pt x="145" y="310"/>
                      <a:pt x="143" y="311"/>
                      <a:pt x="143" y="312"/>
                    </a:cubicBezTo>
                    <a:cubicBezTo>
                      <a:pt x="142" y="315"/>
                      <a:pt x="143" y="317"/>
                      <a:pt x="145" y="318"/>
                    </a:cubicBezTo>
                    <a:cubicBezTo>
                      <a:pt x="146" y="318"/>
                      <a:pt x="146" y="318"/>
                      <a:pt x="146" y="318"/>
                    </a:cubicBezTo>
                    <a:cubicBezTo>
                      <a:pt x="148" y="318"/>
                      <a:pt x="150" y="316"/>
                      <a:pt x="150" y="315"/>
                    </a:cubicBezTo>
                    <a:cubicBezTo>
                      <a:pt x="150" y="313"/>
                      <a:pt x="150" y="312"/>
                      <a:pt x="150" y="311"/>
                    </a:cubicBezTo>
                    <a:cubicBezTo>
                      <a:pt x="149" y="310"/>
                      <a:pt x="148" y="310"/>
                      <a:pt x="147" y="310"/>
                    </a:cubicBezTo>
                    <a:close/>
                    <a:moveTo>
                      <a:pt x="169" y="0"/>
                    </a:moveTo>
                    <a:cubicBezTo>
                      <a:pt x="11" y="0"/>
                      <a:pt x="11" y="0"/>
                      <a:pt x="11" y="0"/>
                    </a:cubicBezTo>
                    <a:cubicBezTo>
                      <a:pt x="5" y="0"/>
                      <a:pt x="0" y="4"/>
                      <a:pt x="0" y="10"/>
                    </a:cubicBezTo>
                    <a:cubicBezTo>
                      <a:pt x="0" y="334"/>
                      <a:pt x="0" y="334"/>
                      <a:pt x="0" y="334"/>
                    </a:cubicBezTo>
                    <a:cubicBezTo>
                      <a:pt x="0" y="340"/>
                      <a:pt x="5" y="345"/>
                      <a:pt x="11" y="345"/>
                    </a:cubicBezTo>
                    <a:cubicBezTo>
                      <a:pt x="169" y="345"/>
                      <a:pt x="169" y="345"/>
                      <a:pt x="169" y="345"/>
                    </a:cubicBezTo>
                    <a:cubicBezTo>
                      <a:pt x="175" y="345"/>
                      <a:pt x="180" y="340"/>
                      <a:pt x="180" y="334"/>
                    </a:cubicBezTo>
                    <a:cubicBezTo>
                      <a:pt x="180" y="10"/>
                      <a:pt x="180" y="10"/>
                      <a:pt x="180" y="10"/>
                    </a:cubicBezTo>
                    <a:cubicBezTo>
                      <a:pt x="180" y="4"/>
                      <a:pt x="175" y="0"/>
                      <a:pt x="169" y="0"/>
                    </a:cubicBezTo>
                    <a:close/>
                    <a:moveTo>
                      <a:pt x="50" y="316"/>
                    </a:moveTo>
                    <a:cubicBezTo>
                      <a:pt x="36" y="316"/>
                      <a:pt x="36" y="316"/>
                      <a:pt x="36" y="316"/>
                    </a:cubicBezTo>
                    <a:cubicBezTo>
                      <a:pt x="43" y="322"/>
                      <a:pt x="43" y="322"/>
                      <a:pt x="43" y="322"/>
                    </a:cubicBezTo>
                    <a:cubicBezTo>
                      <a:pt x="37" y="322"/>
                      <a:pt x="37" y="322"/>
                      <a:pt x="37" y="322"/>
                    </a:cubicBezTo>
                    <a:cubicBezTo>
                      <a:pt x="29" y="314"/>
                      <a:pt x="29" y="314"/>
                      <a:pt x="29" y="314"/>
                    </a:cubicBezTo>
                    <a:cubicBezTo>
                      <a:pt x="37" y="305"/>
                      <a:pt x="37" y="305"/>
                      <a:pt x="37" y="305"/>
                    </a:cubicBezTo>
                    <a:cubicBezTo>
                      <a:pt x="43" y="305"/>
                      <a:pt x="43" y="305"/>
                      <a:pt x="43" y="305"/>
                    </a:cubicBezTo>
                    <a:cubicBezTo>
                      <a:pt x="36" y="311"/>
                      <a:pt x="36" y="311"/>
                      <a:pt x="36" y="311"/>
                    </a:cubicBezTo>
                    <a:cubicBezTo>
                      <a:pt x="50" y="311"/>
                      <a:pt x="50" y="311"/>
                      <a:pt x="50" y="311"/>
                    </a:cubicBezTo>
                    <a:lnTo>
                      <a:pt x="50" y="316"/>
                    </a:lnTo>
                    <a:close/>
                    <a:moveTo>
                      <a:pt x="80" y="321"/>
                    </a:moveTo>
                    <a:cubicBezTo>
                      <a:pt x="80" y="321"/>
                      <a:pt x="80" y="321"/>
                      <a:pt x="80" y="320"/>
                    </a:cubicBezTo>
                    <a:cubicBezTo>
                      <a:pt x="82" y="314"/>
                      <a:pt x="82" y="314"/>
                      <a:pt x="82" y="314"/>
                    </a:cubicBezTo>
                    <a:cubicBezTo>
                      <a:pt x="86" y="311"/>
                      <a:pt x="89" y="312"/>
                      <a:pt x="90" y="314"/>
                    </a:cubicBezTo>
                    <a:cubicBezTo>
                      <a:pt x="88" y="322"/>
                      <a:pt x="88" y="322"/>
                      <a:pt x="88" y="322"/>
                    </a:cubicBezTo>
                    <a:cubicBezTo>
                      <a:pt x="86" y="320"/>
                      <a:pt x="84" y="319"/>
                      <a:pt x="80" y="321"/>
                    </a:cubicBezTo>
                    <a:close/>
                    <a:moveTo>
                      <a:pt x="82" y="312"/>
                    </a:moveTo>
                    <a:cubicBezTo>
                      <a:pt x="84" y="304"/>
                      <a:pt x="84" y="304"/>
                      <a:pt x="84" y="304"/>
                    </a:cubicBezTo>
                    <a:cubicBezTo>
                      <a:pt x="89" y="302"/>
                      <a:pt x="91" y="303"/>
                      <a:pt x="93" y="305"/>
                    </a:cubicBezTo>
                    <a:cubicBezTo>
                      <a:pt x="91" y="312"/>
                      <a:pt x="91" y="312"/>
                      <a:pt x="91" y="312"/>
                    </a:cubicBezTo>
                    <a:cubicBezTo>
                      <a:pt x="89" y="311"/>
                      <a:pt x="86" y="310"/>
                      <a:pt x="82" y="312"/>
                    </a:cubicBezTo>
                    <a:close/>
                    <a:moveTo>
                      <a:pt x="98" y="323"/>
                    </a:moveTo>
                    <a:cubicBezTo>
                      <a:pt x="93" y="325"/>
                      <a:pt x="92" y="323"/>
                      <a:pt x="89" y="323"/>
                    </a:cubicBezTo>
                    <a:cubicBezTo>
                      <a:pt x="92" y="314"/>
                      <a:pt x="92" y="314"/>
                      <a:pt x="92" y="314"/>
                    </a:cubicBezTo>
                    <a:cubicBezTo>
                      <a:pt x="94" y="316"/>
                      <a:pt x="95" y="317"/>
                      <a:pt x="100" y="315"/>
                    </a:cubicBezTo>
                    <a:lnTo>
                      <a:pt x="98" y="323"/>
                    </a:lnTo>
                    <a:close/>
                    <a:moveTo>
                      <a:pt x="101" y="314"/>
                    </a:moveTo>
                    <a:cubicBezTo>
                      <a:pt x="96" y="316"/>
                      <a:pt x="94" y="314"/>
                      <a:pt x="92" y="313"/>
                    </a:cubicBezTo>
                    <a:cubicBezTo>
                      <a:pt x="94" y="305"/>
                      <a:pt x="94" y="305"/>
                      <a:pt x="94" y="305"/>
                    </a:cubicBezTo>
                    <a:cubicBezTo>
                      <a:pt x="96" y="307"/>
                      <a:pt x="98" y="308"/>
                      <a:pt x="102" y="306"/>
                    </a:cubicBezTo>
                    <a:cubicBezTo>
                      <a:pt x="103" y="306"/>
                      <a:pt x="103" y="306"/>
                      <a:pt x="103" y="306"/>
                    </a:cubicBezTo>
                    <a:cubicBezTo>
                      <a:pt x="101" y="314"/>
                      <a:pt x="101" y="314"/>
                      <a:pt x="101" y="314"/>
                    </a:cubicBezTo>
                    <a:close/>
                    <a:moveTo>
                      <a:pt x="152" y="314"/>
                    </a:moveTo>
                    <a:cubicBezTo>
                      <a:pt x="151" y="317"/>
                      <a:pt x="149" y="319"/>
                      <a:pt x="146" y="319"/>
                    </a:cubicBezTo>
                    <a:cubicBezTo>
                      <a:pt x="146" y="319"/>
                      <a:pt x="145" y="319"/>
                      <a:pt x="144" y="319"/>
                    </a:cubicBezTo>
                    <a:cubicBezTo>
                      <a:pt x="143" y="319"/>
                      <a:pt x="143" y="319"/>
                      <a:pt x="143" y="318"/>
                    </a:cubicBezTo>
                    <a:cubicBezTo>
                      <a:pt x="138" y="323"/>
                      <a:pt x="138" y="323"/>
                      <a:pt x="138" y="323"/>
                    </a:cubicBezTo>
                    <a:cubicBezTo>
                      <a:pt x="138" y="323"/>
                      <a:pt x="137" y="323"/>
                      <a:pt x="137" y="323"/>
                    </a:cubicBezTo>
                    <a:cubicBezTo>
                      <a:pt x="137" y="323"/>
                      <a:pt x="137" y="323"/>
                      <a:pt x="136" y="323"/>
                    </a:cubicBezTo>
                    <a:cubicBezTo>
                      <a:pt x="135" y="323"/>
                      <a:pt x="135" y="321"/>
                      <a:pt x="136" y="321"/>
                    </a:cubicBezTo>
                    <a:cubicBezTo>
                      <a:pt x="140" y="316"/>
                      <a:pt x="140" y="316"/>
                      <a:pt x="140" y="316"/>
                    </a:cubicBezTo>
                    <a:cubicBezTo>
                      <a:pt x="140" y="315"/>
                      <a:pt x="140" y="314"/>
                      <a:pt x="140" y="311"/>
                    </a:cubicBezTo>
                    <a:cubicBezTo>
                      <a:pt x="140" y="309"/>
                      <a:pt x="143" y="307"/>
                      <a:pt x="146" y="307"/>
                    </a:cubicBezTo>
                    <a:cubicBezTo>
                      <a:pt x="146" y="307"/>
                      <a:pt x="146" y="307"/>
                      <a:pt x="147" y="308"/>
                    </a:cubicBezTo>
                    <a:cubicBezTo>
                      <a:pt x="149" y="308"/>
                      <a:pt x="150" y="308"/>
                      <a:pt x="151" y="310"/>
                    </a:cubicBezTo>
                    <a:cubicBezTo>
                      <a:pt x="152" y="311"/>
                      <a:pt x="152" y="313"/>
                      <a:pt x="152" y="314"/>
                    </a:cubicBezTo>
                    <a:close/>
                    <a:moveTo>
                      <a:pt x="163" y="272"/>
                    </a:moveTo>
                    <a:cubicBezTo>
                      <a:pt x="17" y="272"/>
                      <a:pt x="17" y="272"/>
                      <a:pt x="17" y="272"/>
                    </a:cubicBezTo>
                    <a:cubicBezTo>
                      <a:pt x="17" y="28"/>
                      <a:pt x="17" y="28"/>
                      <a:pt x="17" y="28"/>
                    </a:cubicBezTo>
                    <a:cubicBezTo>
                      <a:pt x="163" y="28"/>
                      <a:pt x="163" y="28"/>
                      <a:pt x="163" y="28"/>
                    </a:cubicBezTo>
                    <a:lnTo>
                      <a:pt x="163" y="27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grpSp>
      <p:grpSp>
        <p:nvGrpSpPr>
          <p:cNvPr id="26" name="Group 25"/>
          <p:cNvGrpSpPr/>
          <p:nvPr/>
        </p:nvGrpSpPr>
        <p:grpSpPr>
          <a:xfrm>
            <a:off x="6449633" y="5606689"/>
            <a:ext cx="1005840" cy="901218"/>
            <a:chOff x="6692274" y="5606689"/>
            <a:chExt cx="1005840" cy="901218"/>
          </a:xfrm>
        </p:grpSpPr>
        <p:sp>
          <p:nvSpPr>
            <p:cNvPr id="60" name="Rectangle 59"/>
            <p:cNvSpPr/>
            <p:nvPr>
              <p:custDataLst>
                <p:tags r:id="rId20"/>
              </p:custDataLst>
            </p:nvPr>
          </p:nvSpPr>
          <p:spPr>
            <a:xfrm>
              <a:off x="6692274"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pPr>
              <a:r>
                <a:rPr lang="en-US" sz="1400" dirty="0">
                  <a:ln>
                    <a:solidFill>
                      <a:schemeClr val="bg1">
                        <a:alpha val="0"/>
                      </a:schemeClr>
                    </a:solidFill>
                  </a:ln>
                  <a:solidFill>
                    <a:schemeClr val="accent1"/>
                  </a:solidFill>
                </a:rPr>
                <a:t>Crawler</a:t>
              </a:r>
              <a:r>
                <a:rPr lang="hu-HU" sz="1400" dirty="0" err="1">
                  <a:ln>
                    <a:solidFill>
                      <a:schemeClr val="bg1">
                        <a:alpha val="0"/>
                      </a:schemeClr>
                    </a:solidFill>
                  </a:ln>
                  <a:solidFill>
                    <a:schemeClr val="accent1"/>
                  </a:solidFill>
                </a:rPr>
                <a:t>ek</a:t>
              </a:r>
              <a:endParaRPr lang="en-US" sz="1400" dirty="0">
                <a:ln>
                  <a:solidFill>
                    <a:schemeClr val="bg1">
                      <a:alpha val="0"/>
                    </a:schemeClr>
                  </a:solidFill>
                </a:ln>
                <a:solidFill>
                  <a:schemeClr val="accent1"/>
                </a:solidFill>
              </a:endParaRPr>
            </a:p>
          </p:txBody>
        </p:sp>
        <p:sp>
          <p:nvSpPr>
            <p:cNvPr id="21" name="Freeform 51"/>
            <p:cNvSpPr>
              <a:spLocks noEditPoints="1"/>
            </p:cNvSpPr>
            <p:nvPr/>
          </p:nvSpPr>
          <p:spPr bwMode="auto">
            <a:xfrm>
              <a:off x="6929976" y="5606689"/>
              <a:ext cx="530436" cy="542858"/>
            </a:xfrm>
            <a:custGeom>
              <a:avLst/>
              <a:gdLst>
                <a:gd name="T0" fmla="*/ 145 w 181"/>
                <a:gd name="T1" fmla="*/ 64 h 185"/>
                <a:gd name="T2" fmla="*/ 91 w 181"/>
                <a:gd name="T3" fmla="*/ 76 h 185"/>
                <a:gd name="T4" fmla="*/ 143 w 181"/>
                <a:gd name="T5" fmla="*/ 62 h 185"/>
                <a:gd name="T6" fmla="*/ 119 w 181"/>
                <a:gd name="T7" fmla="*/ 11 h 185"/>
                <a:gd name="T8" fmla="*/ 125 w 181"/>
                <a:gd name="T9" fmla="*/ 5 h 185"/>
                <a:gd name="T10" fmla="*/ 114 w 181"/>
                <a:gd name="T11" fmla="*/ 5 h 185"/>
                <a:gd name="T12" fmla="*/ 91 w 181"/>
                <a:gd name="T13" fmla="*/ 30 h 185"/>
                <a:gd name="T14" fmla="*/ 67 w 181"/>
                <a:gd name="T15" fmla="*/ 5 h 185"/>
                <a:gd name="T16" fmla="*/ 55 w 181"/>
                <a:gd name="T17" fmla="*/ 5 h 185"/>
                <a:gd name="T18" fmla="*/ 62 w 181"/>
                <a:gd name="T19" fmla="*/ 11 h 185"/>
                <a:gd name="T20" fmla="*/ 37 w 181"/>
                <a:gd name="T21" fmla="*/ 62 h 185"/>
                <a:gd name="T22" fmla="*/ 91 w 181"/>
                <a:gd name="T23" fmla="*/ 76 h 185"/>
                <a:gd name="T24" fmla="*/ 128 w 181"/>
                <a:gd name="T25" fmla="*/ 47 h 185"/>
                <a:gd name="T26" fmla="*/ 114 w 181"/>
                <a:gd name="T27" fmla="*/ 47 h 185"/>
                <a:gd name="T28" fmla="*/ 59 w 181"/>
                <a:gd name="T29" fmla="*/ 40 h 185"/>
                <a:gd name="T30" fmla="*/ 59 w 181"/>
                <a:gd name="T31" fmla="*/ 54 h 185"/>
                <a:gd name="T32" fmla="*/ 59 w 181"/>
                <a:gd name="T33" fmla="*/ 40 h 185"/>
                <a:gd name="T34" fmla="*/ 149 w 181"/>
                <a:gd name="T35" fmla="*/ 117 h 185"/>
                <a:gd name="T36" fmla="*/ 150 w 181"/>
                <a:gd name="T37" fmla="*/ 92 h 185"/>
                <a:gd name="T38" fmla="*/ 175 w 181"/>
                <a:gd name="T39" fmla="*/ 77 h 185"/>
                <a:gd name="T40" fmla="*/ 149 w 181"/>
                <a:gd name="T41" fmla="*/ 82 h 185"/>
                <a:gd name="T42" fmla="*/ 137 w 181"/>
                <a:gd name="T43" fmla="*/ 74 h 185"/>
                <a:gd name="T44" fmla="*/ 94 w 181"/>
                <a:gd name="T45" fmla="*/ 168 h 185"/>
                <a:gd name="T46" fmla="*/ 87 w 181"/>
                <a:gd name="T47" fmla="*/ 84 h 185"/>
                <a:gd name="T48" fmla="*/ 34 w 181"/>
                <a:gd name="T49" fmla="*/ 69 h 185"/>
                <a:gd name="T50" fmla="*/ 11 w 181"/>
                <a:gd name="T51" fmla="*/ 74 h 185"/>
                <a:gd name="T52" fmla="*/ 8 w 181"/>
                <a:gd name="T53" fmla="*/ 84 h 185"/>
                <a:gd name="T54" fmla="*/ 30 w 181"/>
                <a:gd name="T55" fmla="*/ 102 h 185"/>
                <a:gd name="T56" fmla="*/ 5 w 181"/>
                <a:gd name="T57" fmla="*/ 117 h 185"/>
                <a:gd name="T58" fmla="*/ 5 w 181"/>
                <a:gd name="T59" fmla="*/ 127 h 185"/>
                <a:gd name="T60" fmla="*/ 42 w 181"/>
                <a:gd name="T61" fmla="*/ 148 h 185"/>
                <a:gd name="T62" fmla="*/ 12 w 181"/>
                <a:gd name="T63" fmla="*/ 164 h 185"/>
                <a:gd name="T64" fmla="*/ 47 w 181"/>
                <a:gd name="T65" fmla="*/ 156 h 185"/>
                <a:gd name="T66" fmla="*/ 133 w 181"/>
                <a:gd name="T67" fmla="*/ 156 h 185"/>
                <a:gd name="T68" fmla="*/ 169 w 181"/>
                <a:gd name="T69" fmla="*/ 164 h 185"/>
                <a:gd name="T70" fmla="*/ 138 w 181"/>
                <a:gd name="T71" fmla="*/ 148 h 185"/>
                <a:gd name="T72" fmla="*/ 176 w 181"/>
                <a:gd name="T73" fmla="*/ 127 h 185"/>
                <a:gd name="T74" fmla="*/ 176 w 181"/>
                <a:gd name="T75" fmla="*/ 11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1" h="185">
                  <a:moveTo>
                    <a:pt x="143" y="62"/>
                  </a:moveTo>
                  <a:cubicBezTo>
                    <a:pt x="144" y="63"/>
                    <a:pt x="144" y="63"/>
                    <a:pt x="145" y="64"/>
                  </a:cubicBezTo>
                  <a:cubicBezTo>
                    <a:pt x="145" y="63"/>
                    <a:pt x="144" y="63"/>
                    <a:pt x="143" y="62"/>
                  </a:cubicBezTo>
                  <a:close/>
                  <a:moveTo>
                    <a:pt x="91" y="76"/>
                  </a:moveTo>
                  <a:cubicBezTo>
                    <a:pt x="110" y="76"/>
                    <a:pt x="124" y="72"/>
                    <a:pt x="133" y="67"/>
                  </a:cubicBezTo>
                  <a:cubicBezTo>
                    <a:pt x="137" y="65"/>
                    <a:pt x="141" y="63"/>
                    <a:pt x="143" y="62"/>
                  </a:cubicBezTo>
                  <a:cubicBezTo>
                    <a:pt x="136" y="45"/>
                    <a:pt x="122" y="33"/>
                    <a:pt x="98" y="31"/>
                  </a:cubicBezTo>
                  <a:cubicBezTo>
                    <a:pt x="110" y="20"/>
                    <a:pt x="116" y="14"/>
                    <a:pt x="119" y="11"/>
                  </a:cubicBezTo>
                  <a:cubicBezTo>
                    <a:pt x="119" y="11"/>
                    <a:pt x="119" y="11"/>
                    <a:pt x="119" y="11"/>
                  </a:cubicBezTo>
                  <a:cubicBezTo>
                    <a:pt x="122" y="11"/>
                    <a:pt x="125" y="8"/>
                    <a:pt x="125" y="5"/>
                  </a:cubicBezTo>
                  <a:cubicBezTo>
                    <a:pt x="125" y="2"/>
                    <a:pt x="122" y="0"/>
                    <a:pt x="119" y="0"/>
                  </a:cubicBezTo>
                  <a:cubicBezTo>
                    <a:pt x="116" y="0"/>
                    <a:pt x="114" y="2"/>
                    <a:pt x="114" y="5"/>
                  </a:cubicBezTo>
                  <a:cubicBezTo>
                    <a:pt x="114" y="6"/>
                    <a:pt x="114" y="7"/>
                    <a:pt x="114" y="7"/>
                  </a:cubicBezTo>
                  <a:cubicBezTo>
                    <a:pt x="91" y="30"/>
                    <a:pt x="91" y="30"/>
                    <a:pt x="91" y="30"/>
                  </a:cubicBezTo>
                  <a:cubicBezTo>
                    <a:pt x="77" y="17"/>
                    <a:pt x="70" y="11"/>
                    <a:pt x="67" y="7"/>
                  </a:cubicBezTo>
                  <a:cubicBezTo>
                    <a:pt x="67" y="7"/>
                    <a:pt x="67" y="6"/>
                    <a:pt x="67" y="5"/>
                  </a:cubicBezTo>
                  <a:cubicBezTo>
                    <a:pt x="67" y="2"/>
                    <a:pt x="64" y="0"/>
                    <a:pt x="61" y="0"/>
                  </a:cubicBezTo>
                  <a:cubicBezTo>
                    <a:pt x="58" y="0"/>
                    <a:pt x="55" y="2"/>
                    <a:pt x="55" y="5"/>
                  </a:cubicBezTo>
                  <a:cubicBezTo>
                    <a:pt x="55" y="8"/>
                    <a:pt x="58" y="11"/>
                    <a:pt x="61" y="11"/>
                  </a:cubicBezTo>
                  <a:cubicBezTo>
                    <a:pt x="61" y="11"/>
                    <a:pt x="62" y="11"/>
                    <a:pt x="62" y="11"/>
                  </a:cubicBezTo>
                  <a:cubicBezTo>
                    <a:pt x="72" y="21"/>
                    <a:pt x="78" y="27"/>
                    <a:pt x="82" y="31"/>
                  </a:cubicBezTo>
                  <a:cubicBezTo>
                    <a:pt x="58" y="33"/>
                    <a:pt x="44" y="45"/>
                    <a:pt x="37" y="62"/>
                  </a:cubicBezTo>
                  <a:cubicBezTo>
                    <a:pt x="40" y="63"/>
                    <a:pt x="43" y="65"/>
                    <a:pt x="47" y="67"/>
                  </a:cubicBezTo>
                  <a:cubicBezTo>
                    <a:pt x="56" y="72"/>
                    <a:pt x="70" y="76"/>
                    <a:pt x="91" y="76"/>
                  </a:cubicBezTo>
                  <a:close/>
                  <a:moveTo>
                    <a:pt x="121" y="40"/>
                  </a:moveTo>
                  <a:cubicBezTo>
                    <a:pt x="125" y="40"/>
                    <a:pt x="128" y="43"/>
                    <a:pt x="128" y="47"/>
                  </a:cubicBezTo>
                  <a:cubicBezTo>
                    <a:pt x="128" y="51"/>
                    <a:pt x="125" y="54"/>
                    <a:pt x="121" y="54"/>
                  </a:cubicBezTo>
                  <a:cubicBezTo>
                    <a:pt x="117" y="54"/>
                    <a:pt x="114" y="51"/>
                    <a:pt x="114" y="47"/>
                  </a:cubicBezTo>
                  <a:cubicBezTo>
                    <a:pt x="114" y="43"/>
                    <a:pt x="117" y="40"/>
                    <a:pt x="121" y="40"/>
                  </a:cubicBezTo>
                  <a:close/>
                  <a:moveTo>
                    <a:pt x="59" y="40"/>
                  </a:moveTo>
                  <a:cubicBezTo>
                    <a:pt x="63" y="40"/>
                    <a:pt x="66" y="43"/>
                    <a:pt x="66" y="47"/>
                  </a:cubicBezTo>
                  <a:cubicBezTo>
                    <a:pt x="66" y="51"/>
                    <a:pt x="63" y="54"/>
                    <a:pt x="59" y="54"/>
                  </a:cubicBezTo>
                  <a:cubicBezTo>
                    <a:pt x="55" y="54"/>
                    <a:pt x="52" y="51"/>
                    <a:pt x="52" y="47"/>
                  </a:cubicBezTo>
                  <a:cubicBezTo>
                    <a:pt x="52" y="43"/>
                    <a:pt x="55" y="40"/>
                    <a:pt x="59" y="40"/>
                  </a:cubicBezTo>
                  <a:close/>
                  <a:moveTo>
                    <a:pt x="176" y="117"/>
                  </a:moveTo>
                  <a:cubicBezTo>
                    <a:pt x="149" y="117"/>
                    <a:pt x="149" y="117"/>
                    <a:pt x="149" y="117"/>
                  </a:cubicBezTo>
                  <a:cubicBezTo>
                    <a:pt x="150" y="112"/>
                    <a:pt x="151" y="107"/>
                    <a:pt x="151" y="102"/>
                  </a:cubicBezTo>
                  <a:cubicBezTo>
                    <a:pt x="151" y="99"/>
                    <a:pt x="150" y="95"/>
                    <a:pt x="150" y="92"/>
                  </a:cubicBezTo>
                  <a:cubicBezTo>
                    <a:pt x="173" y="84"/>
                    <a:pt x="173" y="84"/>
                    <a:pt x="173" y="84"/>
                  </a:cubicBezTo>
                  <a:cubicBezTo>
                    <a:pt x="175" y="83"/>
                    <a:pt x="176" y="80"/>
                    <a:pt x="175" y="77"/>
                  </a:cubicBezTo>
                  <a:cubicBezTo>
                    <a:pt x="174" y="75"/>
                    <a:pt x="172" y="73"/>
                    <a:pt x="169" y="74"/>
                  </a:cubicBezTo>
                  <a:cubicBezTo>
                    <a:pt x="161" y="77"/>
                    <a:pt x="154" y="80"/>
                    <a:pt x="149" y="82"/>
                  </a:cubicBezTo>
                  <a:cubicBezTo>
                    <a:pt x="148" y="77"/>
                    <a:pt x="148" y="73"/>
                    <a:pt x="147" y="69"/>
                  </a:cubicBezTo>
                  <a:cubicBezTo>
                    <a:pt x="144" y="70"/>
                    <a:pt x="141" y="72"/>
                    <a:pt x="137" y="74"/>
                  </a:cubicBezTo>
                  <a:cubicBezTo>
                    <a:pt x="127" y="79"/>
                    <a:pt x="113" y="83"/>
                    <a:pt x="94" y="84"/>
                  </a:cubicBezTo>
                  <a:cubicBezTo>
                    <a:pt x="94" y="168"/>
                    <a:pt x="94" y="168"/>
                    <a:pt x="94" y="168"/>
                  </a:cubicBezTo>
                  <a:cubicBezTo>
                    <a:pt x="87" y="168"/>
                    <a:pt x="87" y="168"/>
                    <a:pt x="87" y="168"/>
                  </a:cubicBezTo>
                  <a:cubicBezTo>
                    <a:pt x="87" y="84"/>
                    <a:pt x="87" y="84"/>
                    <a:pt x="87" y="84"/>
                  </a:cubicBezTo>
                  <a:cubicBezTo>
                    <a:pt x="67" y="83"/>
                    <a:pt x="53" y="79"/>
                    <a:pt x="43" y="74"/>
                  </a:cubicBezTo>
                  <a:cubicBezTo>
                    <a:pt x="39" y="72"/>
                    <a:pt x="36" y="70"/>
                    <a:pt x="34" y="69"/>
                  </a:cubicBezTo>
                  <a:cubicBezTo>
                    <a:pt x="33" y="73"/>
                    <a:pt x="32" y="77"/>
                    <a:pt x="32" y="82"/>
                  </a:cubicBezTo>
                  <a:cubicBezTo>
                    <a:pt x="11" y="74"/>
                    <a:pt x="11" y="74"/>
                    <a:pt x="11" y="74"/>
                  </a:cubicBezTo>
                  <a:cubicBezTo>
                    <a:pt x="9" y="73"/>
                    <a:pt x="6" y="75"/>
                    <a:pt x="5" y="77"/>
                  </a:cubicBezTo>
                  <a:cubicBezTo>
                    <a:pt x="5" y="80"/>
                    <a:pt x="6" y="83"/>
                    <a:pt x="8" y="84"/>
                  </a:cubicBezTo>
                  <a:cubicBezTo>
                    <a:pt x="17" y="87"/>
                    <a:pt x="25" y="90"/>
                    <a:pt x="30" y="92"/>
                  </a:cubicBezTo>
                  <a:cubicBezTo>
                    <a:pt x="30" y="95"/>
                    <a:pt x="30" y="99"/>
                    <a:pt x="30" y="102"/>
                  </a:cubicBezTo>
                  <a:cubicBezTo>
                    <a:pt x="30" y="107"/>
                    <a:pt x="30" y="112"/>
                    <a:pt x="31" y="117"/>
                  </a:cubicBezTo>
                  <a:cubicBezTo>
                    <a:pt x="5" y="117"/>
                    <a:pt x="5" y="117"/>
                    <a:pt x="5" y="117"/>
                  </a:cubicBezTo>
                  <a:cubicBezTo>
                    <a:pt x="2" y="117"/>
                    <a:pt x="0" y="119"/>
                    <a:pt x="0" y="122"/>
                  </a:cubicBezTo>
                  <a:cubicBezTo>
                    <a:pt x="0" y="125"/>
                    <a:pt x="2" y="127"/>
                    <a:pt x="5" y="127"/>
                  </a:cubicBezTo>
                  <a:cubicBezTo>
                    <a:pt x="34" y="127"/>
                    <a:pt x="34" y="127"/>
                    <a:pt x="34" y="127"/>
                  </a:cubicBezTo>
                  <a:cubicBezTo>
                    <a:pt x="36" y="134"/>
                    <a:pt x="39" y="141"/>
                    <a:pt x="42" y="148"/>
                  </a:cubicBezTo>
                  <a:cubicBezTo>
                    <a:pt x="15" y="158"/>
                    <a:pt x="15" y="158"/>
                    <a:pt x="15" y="158"/>
                  </a:cubicBezTo>
                  <a:cubicBezTo>
                    <a:pt x="12" y="159"/>
                    <a:pt x="11" y="161"/>
                    <a:pt x="12" y="164"/>
                  </a:cubicBezTo>
                  <a:cubicBezTo>
                    <a:pt x="13" y="166"/>
                    <a:pt x="16" y="167"/>
                    <a:pt x="18" y="167"/>
                  </a:cubicBezTo>
                  <a:cubicBezTo>
                    <a:pt x="32" y="162"/>
                    <a:pt x="41" y="158"/>
                    <a:pt x="47" y="156"/>
                  </a:cubicBezTo>
                  <a:cubicBezTo>
                    <a:pt x="59" y="173"/>
                    <a:pt x="74" y="185"/>
                    <a:pt x="91" y="185"/>
                  </a:cubicBezTo>
                  <a:cubicBezTo>
                    <a:pt x="106" y="185"/>
                    <a:pt x="122" y="173"/>
                    <a:pt x="133" y="156"/>
                  </a:cubicBezTo>
                  <a:cubicBezTo>
                    <a:pt x="162" y="167"/>
                    <a:pt x="162" y="167"/>
                    <a:pt x="162" y="167"/>
                  </a:cubicBezTo>
                  <a:cubicBezTo>
                    <a:pt x="165" y="167"/>
                    <a:pt x="168" y="166"/>
                    <a:pt x="169" y="164"/>
                  </a:cubicBezTo>
                  <a:cubicBezTo>
                    <a:pt x="170" y="161"/>
                    <a:pt x="168" y="159"/>
                    <a:pt x="166" y="158"/>
                  </a:cubicBezTo>
                  <a:cubicBezTo>
                    <a:pt x="153" y="153"/>
                    <a:pt x="145" y="150"/>
                    <a:pt x="138" y="148"/>
                  </a:cubicBezTo>
                  <a:cubicBezTo>
                    <a:pt x="142" y="141"/>
                    <a:pt x="145" y="134"/>
                    <a:pt x="147" y="127"/>
                  </a:cubicBezTo>
                  <a:cubicBezTo>
                    <a:pt x="176" y="127"/>
                    <a:pt x="176" y="127"/>
                    <a:pt x="176" y="127"/>
                  </a:cubicBezTo>
                  <a:cubicBezTo>
                    <a:pt x="178" y="127"/>
                    <a:pt x="181" y="125"/>
                    <a:pt x="181" y="122"/>
                  </a:cubicBezTo>
                  <a:cubicBezTo>
                    <a:pt x="181" y="119"/>
                    <a:pt x="178" y="117"/>
                    <a:pt x="176" y="11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grpSp>
      <p:grpSp>
        <p:nvGrpSpPr>
          <p:cNvPr id="28" name="Group 27"/>
          <p:cNvGrpSpPr/>
          <p:nvPr/>
        </p:nvGrpSpPr>
        <p:grpSpPr>
          <a:xfrm>
            <a:off x="3244937" y="5606689"/>
            <a:ext cx="1005840" cy="901219"/>
            <a:chOff x="3487578" y="5606688"/>
            <a:chExt cx="1005840" cy="901219"/>
          </a:xfrm>
        </p:grpSpPr>
        <p:sp>
          <p:nvSpPr>
            <p:cNvPr id="57" name="Rectangle 56"/>
            <p:cNvSpPr/>
            <p:nvPr>
              <p:custDataLst>
                <p:tags r:id="rId19"/>
              </p:custDataLst>
            </p:nvPr>
          </p:nvSpPr>
          <p:spPr>
            <a:xfrm>
              <a:off x="3487578" y="6200130"/>
              <a:ext cx="1005840"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pPr>
              <a:r>
                <a:rPr lang="hu-HU" sz="1400" dirty="0">
                  <a:ln>
                    <a:solidFill>
                      <a:schemeClr val="bg1">
                        <a:alpha val="0"/>
                      </a:schemeClr>
                    </a:solidFill>
                  </a:ln>
                  <a:solidFill>
                    <a:schemeClr val="accent1"/>
                  </a:solidFill>
                </a:rPr>
                <a:t>Szenzorok</a:t>
              </a:r>
              <a:endParaRPr lang="en-US" sz="1400" dirty="0">
                <a:ln>
                  <a:solidFill>
                    <a:schemeClr val="bg1">
                      <a:alpha val="0"/>
                    </a:schemeClr>
                  </a:solidFill>
                </a:ln>
                <a:solidFill>
                  <a:schemeClr val="accent1"/>
                </a:solidFill>
              </a:endParaRPr>
            </a:p>
          </p:txBody>
        </p:sp>
        <p:sp>
          <p:nvSpPr>
            <p:cNvPr id="117" name="Freeform 7"/>
            <p:cNvSpPr>
              <a:spLocks noEditPoints="1"/>
            </p:cNvSpPr>
            <p:nvPr/>
          </p:nvSpPr>
          <p:spPr bwMode="auto">
            <a:xfrm>
              <a:off x="3638716" y="5606688"/>
              <a:ext cx="703565" cy="542859"/>
            </a:xfrm>
            <a:custGeom>
              <a:avLst/>
              <a:gdLst>
                <a:gd name="T0" fmla="*/ 116 w 235"/>
                <a:gd name="T1" fmla="*/ 72 h 182"/>
                <a:gd name="T2" fmla="*/ 158 w 235"/>
                <a:gd name="T3" fmla="*/ 57 h 182"/>
                <a:gd name="T4" fmla="*/ 131 w 235"/>
                <a:gd name="T5" fmla="*/ 42 h 182"/>
                <a:gd name="T6" fmla="*/ 104 w 235"/>
                <a:gd name="T7" fmla="*/ 53 h 182"/>
                <a:gd name="T8" fmla="*/ 112 w 235"/>
                <a:gd name="T9" fmla="*/ 31 h 182"/>
                <a:gd name="T10" fmla="*/ 100 w 235"/>
                <a:gd name="T11" fmla="*/ 49 h 182"/>
                <a:gd name="T12" fmla="*/ 100 w 235"/>
                <a:gd name="T13" fmla="*/ 81 h 182"/>
                <a:gd name="T14" fmla="*/ 109 w 235"/>
                <a:gd name="T15" fmla="*/ 73 h 182"/>
                <a:gd name="T16" fmla="*/ 100 w 235"/>
                <a:gd name="T17" fmla="*/ 81 h 182"/>
                <a:gd name="T18" fmla="*/ 163 w 235"/>
                <a:gd name="T19" fmla="*/ 72 h 182"/>
                <a:gd name="T20" fmla="*/ 150 w 235"/>
                <a:gd name="T21" fmla="*/ 31 h 182"/>
                <a:gd name="T22" fmla="*/ 131 w 235"/>
                <a:gd name="T23" fmla="*/ 36 h 182"/>
                <a:gd name="T24" fmla="*/ 131 w 235"/>
                <a:gd name="T25" fmla="*/ 0 h 182"/>
                <a:gd name="T26" fmla="*/ 131 w 235"/>
                <a:gd name="T27" fmla="*/ 36 h 182"/>
                <a:gd name="T28" fmla="*/ 9 w 235"/>
                <a:gd name="T29" fmla="*/ 74 h 182"/>
                <a:gd name="T30" fmla="*/ 18 w 235"/>
                <a:gd name="T31" fmla="*/ 82 h 182"/>
                <a:gd name="T32" fmla="*/ 228 w 235"/>
                <a:gd name="T33" fmla="*/ 151 h 182"/>
                <a:gd name="T34" fmla="*/ 205 w 235"/>
                <a:gd name="T35" fmla="*/ 135 h 182"/>
                <a:gd name="T36" fmla="*/ 190 w 235"/>
                <a:gd name="T37" fmla="*/ 150 h 182"/>
                <a:gd name="T38" fmla="*/ 187 w 235"/>
                <a:gd name="T39" fmla="*/ 172 h 182"/>
                <a:gd name="T40" fmla="*/ 214 w 235"/>
                <a:gd name="T41" fmla="*/ 179 h 182"/>
                <a:gd name="T42" fmla="*/ 231 w 235"/>
                <a:gd name="T43" fmla="*/ 167 h 182"/>
                <a:gd name="T44" fmla="*/ 158 w 235"/>
                <a:gd name="T45" fmla="*/ 81 h 182"/>
                <a:gd name="T46" fmla="*/ 116 w 235"/>
                <a:gd name="T47" fmla="*/ 170 h 182"/>
                <a:gd name="T48" fmla="*/ 158 w 235"/>
                <a:gd name="T49" fmla="*/ 81 h 182"/>
                <a:gd name="T50" fmla="*/ 123 w 235"/>
                <a:gd name="T51" fmla="*/ 156 h 182"/>
                <a:gd name="T52" fmla="*/ 152 w 235"/>
                <a:gd name="T53" fmla="*/ 94 h 182"/>
                <a:gd name="T54" fmla="*/ 149 w 235"/>
                <a:gd name="T55" fmla="*/ 102 h 182"/>
                <a:gd name="T56" fmla="*/ 116 w 235"/>
                <a:gd name="T57" fmla="*/ 120 h 182"/>
                <a:gd name="T58" fmla="*/ 145 w 235"/>
                <a:gd name="T59" fmla="*/ 109 h 182"/>
                <a:gd name="T60" fmla="*/ 149 w 235"/>
                <a:gd name="T61" fmla="*/ 102 h 182"/>
                <a:gd name="T62" fmla="*/ 82 w 235"/>
                <a:gd name="T63" fmla="*/ 31 h 182"/>
                <a:gd name="T64" fmla="*/ 36 w 235"/>
                <a:gd name="T65" fmla="*/ 31 h 182"/>
                <a:gd name="T66" fmla="*/ 93 w 235"/>
                <a:gd name="T67" fmla="*/ 80 h 182"/>
                <a:gd name="T68" fmla="*/ 58 w 235"/>
                <a:gd name="T69" fmla="*/ 61 h 182"/>
                <a:gd name="T70" fmla="*/ 24 w 235"/>
                <a:gd name="T71" fmla="*/ 80 h 182"/>
                <a:gd name="T72" fmla="*/ 37 w 235"/>
                <a:gd name="T73" fmla="*/ 126 h 182"/>
                <a:gd name="T74" fmla="*/ 86 w 235"/>
                <a:gd name="T75" fmla="*/ 100 h 182"/>
                <a:gd name="T76" fmla="*/ 93 w 235"/>
                <a:gd name="T77" fmla="*/ 8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5" h="182">
                  <a:moveTo>
                    <a:pt x="115" y="71"/>
                  </a:moveTo>
                  <a:cubicBezTo>
                    <a:pt x="116" y="71"/>
                    <a:pt x="116" y="72"/>
                    <a:pt x="116" y="72"/>
                  </a:cubicBezTo>
                  <a:cubicBezTo>
                    <a:pt x="129" y="66"/>
                    <a:pt x="144" y="66"/>
                    <a:pt x="158" y="72"/>
                  </a:cubicBezTo>
                  <a:cubicBezTo>
                    <a:pt x="158" y="57"/>
                    <a:pt x="158" y="57"/>
                    <a:pt x="158" y="57"/>
                  </a:cubicBezTo>
                  <a:cubicBezTo>
                    <a:pt x="158" y="48"/>
                    <a:pt x="154" y="40"/>
                    <a:pt x="149" y="33"/>
                  </a:cubicBezTo>
                  <a:cubicBezTo>
                    <a:pt x="144" y="39"/>
                    <a:pt x="138" y="42"/>
                    <a:pt x="131" y="42"/>
                  </a:cubicBezTo>
                  <a:cubicBezTo>
                    <a:pt x="123" y="42"/>
                    <a:pt x="117" y="39"/>
                    <a:pt x="113" y="33"/>
                  </a:cubicBezTo>
                  <a:cubicBezTo>
                    <a:pt x="108" y="39"/>
                    <a:pt x="105" y="45"/>
                    <a:pt x="104" y="53"/>
                  </a:cubicBezTo>
                  <a:cubicBezTo>
                    <a:pt x="108" y="57"/>
                    <a:pt x="112" y="64"/>
                    <a:pt x="115" y="71"/>
                  </a:cubicBezTo>
                  <a:close/>
                  <a:moveTo>
                    <a:pt x="112" y="31"/>
                  </a:moveTo>
                  <a:cubicBezTo>
                    <a:pt x="108" y="32"/>
                    <a:pt x="101" y="36"/>
                    <a:pt x="94" y="45"/>
                  </a:cubicBezTo>
                  <a:cubicBezTo>
                    <a:pt x="96" y="46"/>
                    <a:pt x="98" y="48"/>
                    <a:pt x="100" y="49"/>
                  </a:cubicBezTo>
                  <a:cubicBezTo>
                    <a:pt x="102" y="41"/>
                    <a:pt x="106" y="35"/>
                    <a:pt x="112" y="31"/>
                  </a:cubicBezTo>
                  <a:close/>
                  <a:moveTo>
                    <a:pt x="100" y="81"/>
                  </a:moveTo>
                  <a:cubicBezTo>
                    <a:pt x="102" y="79"/>
                    <a:pt x="106" y="76"/>
                    <a:pt x="110" y="74"/>
                  </a:cubicBezTo>
                  <a:cubicBezTo>
                    <a:pt x="110" y="74"/>
                    <a:pt x="110" y="73"/>
                    <a:pt x="109" y="73"/>
                  </a:cubicBezTo>
                  <a:cubicBezTo>
                    <a:pt x="101" y="55"/>
                    <a:pt x="89" y="50"/>
                    <a:pt x="84" y="48"/>
                  </a:cubicBezTo>
                  <a:cubicBezTo>
                    <a:pt x="94" y="55"/>
                    <a:pt x="100" y="67"/>
                    <a:pt x="100" y="81"/>
                  </a:cubicBezTo>
                  <a:close/>
                  <a:moveTo>
                    <a:pt x="163" y="58"/>
                  </a:moveTo>
                  <a:cubicBezTo>
                    <a:pt x="163" y="72"/>
                    <a:pt x="163" y="72"/>
                    <a:pt x="163" y="72"/>
                  </a:cubicBezTo>
                  <a:cubicBezTo>
                    <a:pt x="169" y="73"/>
                    <a:pt x="177" y="67"/>
                    <a:pt x="170" y="51"/>
                  </a:cubicBezTo>
                  <a:cubicBezTo>
                    <a:pt x="164" y="37"/>
                    <a:pt x="155" y="32"/>
                    <a:pt x="150" y="31"/>
                  </a:cubicBezTo>
                  <a:cubicBezTo>
                    <a:pt x="158" y="37"/>
                    <a:pt x="163" y="47"/>
                    <a:pt x="163" y="58"/>
                  </a:cubicBezTo>
                  <a:close/>
                  <a:moveTo>
                    <a:pt x="131" y="36"/>
                  </a:moveTo>
                  <a:cubicBezTo>
                    <a:pt x="141" y="36"/>
                    <a:pt x="149" y="28"/>
                    <a:pt x="149" y="18"/>
                  </a:cubicBezTo>
                  <a:cubicBezTo>
                    <a:pt x="149" y="8"/>
                    <a:pt x="141" y="0"/>
                    <a:pt x="131" y="0"/>
                  </a:cubicBezTo>
                  <a:cubicBezTo>
                    <a:pt x="121" y="0"/>
                    <a:pt x="113" y="8"/>
                    <a:pt x="113" y="18"/>
                  </a:cubicBezTo>
                  <a:cubicBezTo>
                    <a:pt x="113" y="28"/>
                    <a:pt x="121" y="36"/>
                    <a:pt x="131" y="36"/>
                  </a:cubicBezTo>
                  <a:close/>
                  <a:moveTo>
                    <a:pt x="34" y="48"/>
                  </a:moveTo>
                  <a:cubicBezTo>
                    <a:pt x="29" y="50"/>
                    <a:pt x="16" y="55"/>
                    <a:pt x="9" y="74"/>
                  </a:cubicBezTo>
                  <a:cubicBezTo>
                    <a:pt x="0" y="92"/>
                    <a:pt x="10" y="102"/>
                    <a:pt x="18" y="101"/>
                  </a:cubicBezTo>
                  <a:cubicBezTo>
                    <a:pt x="18" y="82"/>
                    <a:pt x="18" y="82"/>
                    <a:pt x="18" y="82"/>
                  </a:cubicBezTo>
                  <a:cubicBezTo>
                    <a:pt x="18" y="68"/>
                    <a:pt x="24" y="55"/>
                    <a:pt x="34" y="48"/>
                  </a:cubicBezTo>
                  <a:close/>
                  <a:moveTo>
                    <a:pt x="228" y="151"/>
                  </a:moveTo>
                  <a:cubicBezTo>
                    <a:pt x="208" y="142"/>
                    <a:pt x="208" y="142"/>
                    <a:pt x="208" y="142"/>
                  </a:cubicBezTo>
                  <a:cubicBezTo>
                    <a:pt x="209" y="139"/>
                    <a:pt x="208" y="136"/>
                    <a:pt x="205" y="135"/>
                  </a:cubicBezTo>
                  <a:cubicBezTo>
                    <a:pt x="195" y="129"/>
                    <a:pt x="195" y="129"/>
                    <a:pt x="195" y="129"/>
                  </a:cubicBezTo>
                  <a:cubicBezTo>
                    <a:pt x="194" y="137"/>
                    <a:pt x="193" y="144"/>
                    <a:pt x="190" y="150"/>
                  </a:cubicBezTo>
                  <a:cubicBezTo>
                    <a:pt x="186" y="156"/>
                    <a:pt x="182" y="163"/>
                    <a:pt x="177" y="167"/>
                  </a:cubicBezTo>
                  <a:cubicBezTo>
                    <a:pt x="187" y="172"/>
                    <a:pt x="187" y="172"/>
                    <a:pt x="187" y="172"/>
                  </a:cubicBezTo>
                  <a:cubicBezTo>
                    <a:pt x="190" y="174"/>
                    <a:pt x="194" y="172"/>
                    <a:pt x="194" y="169"/>
                  </a:cubicBezTo>
                  <a:cubicBezTo>
                    <a:pt x="214" y="179"/>
                    <a:pt x="214" y="179"/>
                    <a:pt x="214" y="179"/>
                  </a:cubicBezTo>
                  <a:cubicBezTo>
                    <a:pt x="220" y="182"/>
                    <a:pt x="226" y="178"/>
                    <a:pt x="230" y="172"/>
                  </a:cubicBezTo>
                  <a:cubicBezTo>
                    <a:pt x="231" y="167"/>
                    <a:pt x="231" y="167"/>
                    <a:pt x="231" y="167"/>
                  </a:cubicBezTo>
                  <a:cubicBezTo>
                    <a:pt x="235" y="161"/>
                    <a:pt x="233" y="154"/>
                    <a:pt x="228" y="151"/>
                  </a:cubicBezTo>
                  <a:close/>
                  <a:moveTo>
                    <a:pt x="158" y="81"/>
                  </a:moveTo>
                  <a:cubicBezTo>
                    <a:pt x="134" y="69"/>
                    <a:pt x="104" y="80"/>
                    <a:pt x="93" y="104"/>
                  </a:cubicBezTo>
                  <a:cubicBezTo>
                    <a:pt x="81" y="128"/>
                    <a:pt x="92" y="158"/>
                    <a:pt x="116" y="170"/>
                  </a:cubicBezTo>
                  <a:cubicBezTo>
                    <a:pt x="140" y="182"/>
                    <a:pt x="170" y="171"/>
                    <a:pt x="182" y="146"/>
                  </a:cubicBezTo>
                  <a:cubicBezTo>
                    <a:pt x="194" y="122"/>
                    <a:pt x="184" y="92"/>
                    <a:pt x="158" y="81"/>
                  </a:cubicBezTo>
                  <a:close/>
                  <a:moveTo>
                    <a:pt x="168" y="140"/>
                  </a:moveTo>
                  <a:cubicBezTo>
                    <a:pt x="160" y="156"/>
                    <a:pt x="139" y="164"/>
                    <a:pt x="123" y="156"/>
                  </a:cubicBezTo>
                  <a:cubicBezTo>
                    <a:pt x="106" y="147"/>
                    <a:pt x="99" y="128"/>
                    <a:pt x="107" y="110"/>
                  </a:cubicBezTo>
                  <a:cubicBezTo>
                    <a:pt x="115" y="93"/>
                    <a:pt x="135" y="86"/>
                    <a:pt x="152" y="94"/>
                  </a:cubicBezTo>
                  <a:cubicBezTo>
                    <a:pt x="169" y="102"/>
                    <a:pt x="176" y="123"/>
                    <a:pt x="168" y="140"/>
                  </a:cubicBezTo>
                  <a:close/>
                  <a:moveTo>
                    <a:pt x="149" y="102"/>
                  </a:moveTo>
                  <a:cubicBezTo>
                    <a:pt x="136" y="96"/>
                    <a:pt x="121" y="101"/>
                    <a:pt x="114" y="114"/>
                  </a:cubicBezTo>
                  <a:cubicBezTo>
                    <a:pt x="113" y="117"/>
                    <a:pt x="114" y="118"/>
                    <a:pt x="116" y="120"/>
                  </a:cubicBezTo>
                  <a:cubicBezTo>
                    <a:pt x="119" y="121"/>
                    <a:pt x="121" y="120"/>
                    <a:pt x="122" y="118"/>
                  </a:cubicBezTo>
                  <a:cubicBezTo>
                    <a:pt x="126" y="109"/>
                    <a:pt x="136" y="106"/>
                    <a:pt x="145" y="109"/>
                  </a:cubicBezTo>
                  <a:cubicBezTo>
                    <a:pt x="147" y="110"/>
                    <a:pt x="150" y="109"/>
                    <a:pt x="150" y="108"/>
                  </a:cubicBezTo>
                  <a:cubicBezTo>
                    <a:pt x="151" y="106"/>
                    <a:pt x="150" y="103"/>
                    <a:pt x="149" y="102"/>
                  </a:cubicBezTo>
                  <a:close/>
                  <a:moveTo>
                    <a:pt x="59" y="54"/>
                  </a:moveTo>
                  <a:cubicBezTo>
                    <a:pt x="71" y="54"/>
                    <a:pt x="82" y="43"/>
                    <a:pt x="82" y="31"/>
                  </a:cubicBezTo>
                  <a:cubicBezTo>
                    <a:pt x="82" y="19"/>
                    <a:pt x="71" y="8"/>
                    <a:pt x="59" y="8"/>
                  </a:cubicBezTo>
                  <a:cubicBezTo>
                    <a:pt x="46" y="8"/>
                    <a:pt x="36" y="19"/>
                    <a:pt x="36" y="31"/>
                  </a:cubicBezTo>
                  <a:cubicBezTo>
                    <a:pt x="36" y="43"/>
                    <a:pt x="46" y="54"/>
                    <a:pt x="59" y="54"/>
                  </a:cubicBezTo>
                  <a:close/>
                  <a:moveTo>
                    <a:pt x="93" y="80"/>
                  </a:moveTo>
                  <a:cubicBezTo>
                    <a:pt x="93" y="69"/>
                    <a:pt x="88" y="58"/>
                    <a:pt x="81" y="51"/>
                  </a:cubicBezTo>
                  <a:cubicBezTo>
                    <a:pt x="76" y="57"/>
                    <a:pt x="67" y="61"/>
                    <a:pt x="58" y="61"/>
                  </a:cubicBezTo>
                  <a:cubicBezTo>
                    <a:pt x="49" y="61"/>
                    <a:pt x="42" y="57"/>
                    <a:pt x="36" y="51"/>
                  </a:cubicBezTo>
                  <a:cubicBezTo>
                    <a:pt x="28" y="58"/>
                    <a:pt x="24" y="69"/>
                    <a:pt x="24" y="80"/>
                  </a:cubicBezTo>
                  <a:cubicBezTo>
                    <a:pt x="24" y="110"/>
                    <a:pt x="24" y="110"/>
                    <a:pt x="24" y="110"/>
                  </a:cubicBezTo>
                  <a:cubicBezTo>
                    <a:pt x="24" y="119"/>
                    <a:pt x="30" y="126"/>
                    <a:pt x="37" y="126"/>
                  </a:cubicBezTo>
                  <a:cubicBezTo>
                    <a:pt x="80" y="126"/>
                    <a:pt x="80" y="126"/>
                    <a:pt x="80" y="126"/>
                  </a:cubicBezTo>
                  <a:cubicBezTo>
                    <a:pt x="80" y="117"/>
                    <a:pt x="81" y="108"/>
                    <a:pt x="86" y="100"/>
                  </a:cubicBezTo>
                  <a:cubicBezTo>
                    <a:pt x="87" y="96"/>
                    <a:pt x="90" y="91"/>
                    <a:pt x="93" y="88"/>
                  </a:cubicBezTo>
                  <a:lnTo>
                    <a:pt x="93" y="80"/>
                  </a:ln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chemeClr val="accent1"/>
                </a:solidFill>
              </a:endParaRPr>
            </a:p>
          </p:txBody>
        </p:sp>
      </p:grpSp>
      <p:grpSp>
        <p:nvGrpSpPr>
          <p:cNvPr id="25" name="Group 24"/>
          <p:cNvGrpSpPr/>
          <p:nvPr/>
        </p:nvGrpSpPr>
        <p:grpSpPr>
          <a:xfrm>
            <a:off x="5381401" y="5606689"/>
            <a:ext cx="1005840" cy="901218"/>
            <a:chOff x="5624042" y="5606689"/>
            <a:chExt cx="1005840" cy="901218"/>
          </a:xfrm>
        </p:grpSpPr>
        <p:sp>
          <p:nvSpPr>
            <p:cNvPr id="59" name="Rectangle 58"/>
            <p:cNvSpPr/>
            <p:nvPr>
              <p:custDataLst>
                <p:tags r:id="rId18"/>
              </p:custDataLst>
            </p:nvPr>
          </p:nvSpPr>
          <p:spPr>
            <a:xfrm>
              <a:off x="5624042" y="6200134"/>
              <a:ext cx="1005840" cy="307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spcBef>
                  <a:spcPct val="0"/>
                </a:spcBef>
                <a:spcAft>
                  <a:spcPct val="0"/>
                </a:spcAft>
              </a:pPr>
              <a:r>
                <a:rPr lang="hu-HU" sz="1400" dirty="0">
                  <a:ln>
                    <a:solidFill>
                      <a:schemeClr val="bg1">
                        <a:alpha val="0"/>
                      </a:schemeClr>
                    </a:solidFill>
                  </a:ln>
                  <a:solidFill>
                    <a:schemeClr val="accent1"/>
                  </a:solidFill>
                </a:rPr>
                <a:t>Botok</a:t>
              </a:r>
              <a:endParaRPr lang="en-US" sz="1400" dirty="0">
                <a:ln>
                  <a:solidFill>
                    <a:schemeClr val="bg1">
                      <a:alpha val="0"/>
                    </a:schemeClr>
                  </a:solidFill>
                </a:ln>
                <a:solidFill>
                  <a:schemeClr val="accent1"/>
                </a:solidFill>
              </a:endParaRPr>
            </a:p>
          </p:txBody>
        </p:sp>
        <p:sp>
          <p:nvSpPr>
            <p:cNvPr id="118" name="Freeform 12"/>
            <p:cNvSpPr>
              <a:spLocks noEditPoints="1"/>
            </p:cNvSpPr>
            <p:nvPr/>
          </p:nvSpPr>
          <p:spPr bwMode="auto">
            <a:xfrm>
              <a:off x="5793420" y="5606689"/>
              <a:ext cx="667084" cy="542859"/>
            </a:xfrm>
            <a:custGeom>
              <a:avLst/>
              <a:gdLst>
                <a:gd name="T0" fmla="*/ 67 w 227"/>
                <a:gd name="T1" fmla="*/ 104 h 185"/>
                <a:gd name="T2" fmla="*/ 98 w 227"/>
                <a:gd name="T3" fmla="*/ 104 h 185"/>
                <a:gd name="T4" fmla="*/ 226 w 227"/>
                <a:gd name="T5" fmla="*/ 63 h 185"/>
                <a:gd name="T6" fmla="*/ 216 w 227"/>
                <a:gd name="T7" fmla="*/ 51 h 185"/>
                <a:gd name="T8" fmla="*/ 216 w 227"/>
                <a:gd name="T9" fmla="*/ 40 h 185"/>
                <a:gd name="T10" fmla="*/ 226 w 227"/>
                <a:gd name="T11" fmla="*/ 28 h 185"/>
                <a:gd name="T12" fmla="*/ 222 w 227"/>
                <a:gd name="T13" fmla="*/ 19 h 185"/>
                <a:gd name="T14" fmla="*/ 217 w 227"/>
                <a:gd name="T15" fmla="*/ 17 h 185"/>
                <a:gd name="T16" fmla="*/ 195 w 227"/>
                <a:gd name="T17" fmla="*/ 15 h 185"/>
                <a:gd name="T18" fmla="*/ 189 w 227"/>
                <a:gd name="T19" fmla="*/ 0 h 185"/>
                <a:gd name="T20" fmla="*/ 177 w 227"/>
                <a:gd name="T21" fmla="*/ 3 h 185"/>
                <a:gd name="T22" fmla="*/ 164 w 227"/>
                <a:gd name="T23" fmla="*/ 21 h 185"/>
                <a:gd name="T24" fmla="*/ 151 w 227"/>
                <a:gd name="T25" fmla="*/ 17 h 185"/>
                <a:gd name="T26" fmla="*/ 143 w 227"/>
                <a:gd name="T27" fmla="*/ 26 h 185"/>
                <a:gd name="T28" fmla="*/ 144 w 227"/>
                <a:gd name="T29" fmla="*/ 31 h 185"/>
                <a:gd name="T30" fmla="*/ 152 w 227"/>
                <a:gd name="T31" fmla="*/ 45 h 185"/>
                <a:gd name="T32" fmla="*/ 144 w 227"/>
                <a:gd name="T33" fmla="*/ 60 h 185"/>
                <a:gd name="T34" fmla="*/ 143 w 227"/>
                <a:gd name="T35" fmla="*/ 64 h 185"/>
                <a:gd name="T36" fmla="*/ 151 w 227"/>
                <a:gd name="T37" fmla="*/ 74 h 185"/>
                <a:gd name="T38" fmla="*/ 164 w 227"/>
                <a:gd name="T39" fmla="*/ 70 h 185"/>
                <a:gd name="T40" fmla="*/ 177 w 227"/>
                <a:gd name="T41" fmla="*/ 88 h 185"/>
                <a:gd name="T42" fmla="*/ 189 w 227"/>
                <a:gd name="T43" fmla="*/ 91 h 185"/>
                <a:gd name="T44" fmla="*/ 195 w 227"/>
                <a:gd name="T45" fmla="*/ 76 h 185"/>
                <a:gd name="T46" fmla="*/ 217 w 227"/>
                <a:gd name="T47" fmla="*/ 74 h 185"/>
                <a:gd name="T48" fmla="*/ 222 w 227"/>
                <a:gd name="T49" fmla="*/ 71 h 185"/>
                <a:gd name="T50" fmla="*/ 226 w 227"/>
                <a:gd name="T51" fmla="*/ 63 h 185"/>
                <a:gd name="T52" fmla="*/ 172 w 227"/>
                <a:gd name="T53" fmla="*/ 45 h 185"/>
                <a:gd name="T54" fmla="*/ 197 w 227"/>
                <a:gd name="T55" fmla="*/ 45 h 185"/>
                <a:gd name="T56" fmla="*/ 159 w 227"/>
                <a:gd name="T57" fmla="*/ 79 h 185"/>
                <a:gd name="T58" fmla="*/ 132 w 227"/>
                <a:gd name="T59" fmla="*/ 72 h 185"/>
                <a:gd name="T60" fmla="*/ 142 w 227"/>
                <a:gd name="T61" fmla="*/ 46 h 185"/>
                <a:gd name="T62" fmla="*/ 125 w 227"/>
                <a:gd name="T63" fmla="*/ 36 h 185"/>
                <a:gd name="T64" fmla="*/ 100 w 227"/>
                <a:gd name="T65" fmla="*/ 48 h 185"/>
                <a:gd name="T66" fmla="*/ 91 w 227"/>
                <a:gd name="T67" fmla="*/ 18 h 185"/>
                <a:gd name="T68" fmla="*/ 71 w 227"/>
                <a:gd name="T69" fmla="*/ 21 h 185"/>
                <a:gd name="T70" fmla="*/ 59 w 227"/>
                <a:gd name="T71" fmla="*/ 50 h 185"/>
                <a:gd name="T72" fmla="*/ 36 w 227"/>
                <a:gd name="T73" fmla="*/ 36 h 185"/>
                <a:gd name="T74" fmla="*/ 22 w 227"/>
                <a:gd name="T75" fmla="*/ 51 h 185"/>
                <a:gd name="T76" fmla="*/ 30 w 227"/>
                <a:gd name="T77" fmla="*/ 78 h 185"/>
                <a:gd name="T78" fmla="*/ 3 w 227"/>
                <a:gd name="T79" fmla="*/ 82 h 185"/>
                <a:gd name="T80" fmla="*/ 2 w 227"/>
                <a:gd name="T81" fmla="*/ 102 h 185"/>
                <a:gd name="T82" fmla="*/ 25 w 227"/>
                <a:gd name="T83" fmla="*/ 118 h 185"/>
                <a:gd name="T84" fmla="*/ 7 w 227"/>
                <a:gd name="T85" fmla="*/ 139 h 185"/>
                <a:gd name="T86" fmla="*/ 20 w 227"/>
                <a:gd name="T87" fmla="*/ 154 h 185"/>
                <a:gd name="T88" fmla="*/ 48 w 227"/>
                <a:gd name="T89" fmla="*/ 151 h 185"/>
                <a:gd name="T90" fmla="*/ 47 w 227"/>
                <a:gd name="T91" fmla="*/ 179 h 185"/>
                <a:gd name="T92" fmla="*/ 67 w 227"/>
                <a:gd name="T93" fmla="*/ 183 h 185"/>
                <a:gd name="T94" fmla="*/ 83 w 227"/>
                <a:gd name="T95" fmla="*/ 163 h 185"/>
                <a:gd name="T96" fmla="*/ 99 w 227"/>
                <a:gd name="T97" fmla="*/ 183 h 185"/>
                <a:gd name="T98" fmla="*/ 119 w 227"/>
                <a:gd name="T99" fmla="*/ 179 h 185"/>
                <a:gd name="T100" fmla="*/ 118 w 227"/>
                <a:gd name="T101" fmla="*/ 151 h 185"/>
                <a:gd name="T102" fmla="*/ 146 w 227"/>
                <a:gd name="T103" fmla="*/ 154 h 185"/>
                <a:gd name="T104" fmla="*/ 158 w 227"/>
                <a:gd name="T105" fmla="*/ 139 h 185"/>
                <a:gd name="T106" fmla="*/ 140 w 227"/>
                <a:gd name="T107" fmla="*/ 118 h 185"/>
                <a:gd name="T108" fmla="*/ 164 w 227"/>
                <a:gd name="T109" fmla="*/ 102 h 185"/>
                <a:gd name="T110" fmla="*/ 163 w 227"/>
                <a:gd name="T111" fmla="*/ 82 h 185"/>
                <a:gd name="T112" fmla="*/ 106 w 227"/>
                <a:gd name="T113" fmla="*/ 127 h 185"/>
                <a:gd name="T114" fmla="*/ 59 w 227"/>
                <a:gd name="T115" fmla="*/ 127 h 185"/>
                <a:gd name="T116" fmla="*/ 59 w 227"/>
                <a:gd name="T117" fmla="*/ 81 h 185"/>
                <a:gd name="T118" fmla="*/ 106 w 227"/>
                <a:gd name="T119" fmla="*/ 81 h 185"/>
                <a:gd name="T120" fmla="*/ 106 w 227"/>
                <a:gd name="T121" fmla="*/ 127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7" h="185">
                  <a:moveTo>
                    <a:pt x="83" y="89"/>
                  </a:moveTo>
                  <a:cubicBezTo>
                    <a:pt x="74" y="89"/>
                    <a:pt x="67" y="96"/>
                    <a:pt x="67" y="104"/>
                  </a:cubicBezTo>
                  <a:cubicBezTo>
                    <a:pt x="67" y="113"/>
                    <a:pt x="74" y="120"/>
                    <a:pt x="83" y="120"/>
                  </a:cubicBezTo>
                  <a:cubicBezTo>
                    <a:pt x="91" y="120"/>
                    <a:pt x="98" y="113"/>
                    <a:pt x="98" y="104"/>
                  </a:cubicBezTo>
                  <a:cubicBezTo>
                    <a:pt x="98" y="96"/>
                    <a:pt x="91" y="89"/>
                    <a:pt x="83" y="89"/>
                  </a:cubicBezTo>
                  <a:close/>
                  <a:moveTo>
                    <a:pt x="226" y="63"/>
                  </a:moveTo>
                  <a:cubicBezTo>
                    <a:pt x="227" y="62"/>
                    <a:pt x="226" y="61"/>
                    <a:pt x="225" y="60"/>
                  </a:cubicBezTo>
                  <a:cubicBezTo>
                    <a:pt x="216" y="51"/>
                    <a:pt x="216" y="51"/>
                    <a:pt x="216" y="51"/>
                  </a:cubicBezTo>
                  <a:cubicBezTo>
                    <a:pt x="217" y="50"/>
                    <a:pt x="217" y="47"/>
                    <a:pt x="217" y="45"/>
                  </a:cubicBezTo>
                  <a:cubicBezTo>
                    <a:pt x="217" y="44"/>
                    <a:pt x="217" y="41"/>
                    <a:pt x="216" y="40"/>
                  </a:cubicBezTo>
                  <a:cubicBezTo>
                    <a:pt x="225" y="31"/>
                    <a:pt x="225" y="31"/>
                    <a:pt x="225" y="31"/>
                  </a:cubicBezTo>
                  <a:cubicBezTo>
                    <a:pt x="226" y="30"/>
                    <a:pt x="226" y="29"/>
                    <a:pt x="226" y="28"/>
                  </a:cubicBezTo>
                  <a:cubicBezTo>
                    <a:pt x="226" y="26"/>
                    <a:pt x="226" y="26"/>
                    <a:pt x="226" y="26"/>
                  </a:cubicBezTo>
                  <a:cubicBezTo>
                    <a:pt x="222" y="19"/>
                    <a:pt x="222" y="19"/>
                    <a:pt x="222" y="19"/>
                  </a:cubicBezTo>
                  <a:cubicBezTo>
                    <a:pt x="221" y="18"/>
                    <a:pt x="220" y="17"/>
                    <a:pt x="218" y="17"/>
                  </a:cubicBezTo>
                  <a:cubicBezTo>
                    <a:pt x="218" y="17"/>
                    <a:pt x="218" y="17"/>
                    <a:pt x="217" y="17"/>
                  </a:cubicBezTo>
                  <a:cubicBezTo>
                    <a:pt x="206" y="21"/>
                    <a:pt x="206" y="21"/>
                    <a:pt x="206" y="21"/>
                  </a:cubicBezTo>
                  <a:cubicBezTo>
                    <a:pt x="202" y="19"/>
                    <a:pt x="199" y="16"/>
                    <a:pt x="195" y="15"/>
                  </a:cubicBezTo>
                  <a:cubicBezTo>
                    <a:pt x="193" y="3"/>
                    <a:pt x="193" y="3"/>
                    <a:pt x="193" y="3"/>
                  </a:cubicBezTo>
                  <a:cubicBezTo>
                    <a:pt x="192" y="2"/>
                    <a:pt x="190" y="0"/>
                    <a:pt x="189" y="0"/>
                  </a:cubicBezTo>
                  <a:cubicBezTo>
                    <a:pt x="181" y="0"/>
                    <a:pt x="181" y="0"/>
                    <a:pt x="181" y="0"/>
                  </a:cubicBezTo>
                  <a:cubicBezTo>
                    <a:pt x="179" y="0"/>
                    <a:pt x="177" y="2"/>
                    <a:pt x="177" y="3"/>
                  </a:cubicBezTo>
                  <a:cubicBezTo>
                    <a:pt x="174" y="15"/>
                    <a:pt x="174" y="15"/>
                    <a:pt x="174" y="15"/>
                  </a:cubicBezTo>
                  <a:cubicBezTo>
                    <a:pt x="170" y="16"/>
                    <a:pt x="167" y="19"/>
                    <a:pt x="164" y="21"/>
                  </a:cubicBezTo>
                  <a:cubicBezTo>
                    <a:pt x="152" y="17"/>
                    <a:pt x="152" y="17"/>
                    <a:pt x="152" y="17"/>
                  </a:cubicBezTo>
                  <a:cubicBezTo>
                    <a:pt x="151" y="17"/>
                    <a:pt x="151" y="17"/>
                    <a:pt x="151" y="17"/>
                  </a:cubicBezTo>
                  <a:cubicBezTo>
                    <a:pt x="150" y="17"/>
                    <a:pt x="148" y="18"/>
                    <a:pt x="147" y="19"/>
                  </a:cubicBezTo>
                  <a:cubicBezTo>
                    <a:pt x="143" y="26"/>
                    <a:pt x="143" y="26"/>
                    <a:pt x="143" y="26"/>
                  </a:cubicBezTo>
                  <a:cubicBezTo>
                    <a:pt x="143" y="27"/>
                    <a:pt x="143" y="28"/>
                    <a:pt x="143" y="28"/>
                  </a:cubicBezTo>
                  <a:cubicBezTo>
                    <a:pt x="143" y="29"/>
                    <a:pt x="143" y="30"/>
                    <a:pt x="144" y="31"/>
                  </a:cubicBezTo>
                  <a:cubicBezTo>
                    <a:pt x="154" y="40"/>
                    <a:pt x="154" y="40"/>
                    <a:pt x="154" y="40"/>
                  </a:cubicBezTo>
                  <a:cubicBezTo>
                    <a:pt x="153" y="41"/>
                    <a:pt x="152" y="44"/>
                    <a:pt x="152" y="45"/>
                  </a:cubicBezTo>
                  <a:cubicBezTo>
                    <a:pt x="152" y="47"/>
                    <a:pt x="153" y="49"/>
                    <a:pt x="154" y="51"/>
                  </a:cubicBezTo>
                  <a:cubicBezTo>
                    <a:pt x="144" y="60"/>
                    <a:pt x="144" y="60"/>
                    <a:pt x="144" y="60"/>
                  </a:cubicBezTo>
                  <a:cubicBezTo>
                    <a:pt x="143" y="61"/>
                    <a:pt x="143" y="62"/>
                    <a:pt x="143" y="63"/>
                  </a:cubicBezTo>
                  <a:cubicBezTo>
                    <a:pt x="143" y="63"/>
                    <a:pt x="143" y="64"/>
                    <a:pt x="143" y="64"/>
                  </a:cubicBezTo>
                  <a:cubicBezTo>
                    <a:pt x="147" y="71"/>
                    <a:pt x="147" y="71"/>
                    <a:pt x="147" y="71"/>
                  </a:cubicBezTo>
                  <a:cubicBezTo>
                    <a:pt x="148" y="73"/>
                    <a:pt x="150" y="74"/>
                    <a:pt x="151" y="74"/>
                  </a:cubicBezTo>
                  <a:cubicBezTo>
                    <a:pt x="151" y="74"/>
                    <a:pt x="151" y="74"/>
                    <a:pt x="152" y="74"/>
                  </a:cubicBezTo>
                  <a:cubicBezTo>
                    <a:pt x="164" y="70"/>
                    <a:pt x="164" y="70"/>
                    <a:pt x="164" y="70"/>
                  </a:cubicBezTo>
                  <a:cubicBezTo>
                    <a:pt x="167" y="72"/>
                    <a:pt x="170" y="74"/>
                    <a:pt x="174" y="75"/>
                  </a:cubicBezTo>
                  <a:cubicBezTo>
                    <a:pt x="177" y="88"/>
                    <a:pt x="177" y="88"/>
                    <a:pt x="177" y="88"/>
                  </a:cubicBezTo>
                  <a:cubicBezTo>
                    <a:pt x="177" y="89"/>
                    <a:pt x="179" y="91"/>
                    <a:pt x="181" y="91"/>
                  </a:cubicBezTo>
                  <a:cubicBezTo>
                    <a:pt x="189" y="91"/>
                    <a:pt x="189" y="91"/>
                    <a:pt x="189" y="91"/>
                  </a:cubicBezTo>
                  <a:cubicBezTo>
                    <a:pt x="190" y="91"/>
                    <a:pt x="192" y="89"/>
                    <a:pt x="193" y="88"/>
                  </a:cubicBezTo>
                  <a:cubicBezTo>
                    <a:pt x="195" y="76"/>
                    <a:pt x="195" y="76"/>
                    <a:pt x="195" y="76"/>
                  </a:cubicBezTo>
                  <a:cubicBezTo>
                    <a:pt x="199" y="74"/>
                    <a:pt x="202" y="72"/>
                    <a:pt x="206" y="70"/>
                  </a:cubicBezTo>
                  <a:cubicBezTo>
                    <a:pt x="217" y="74"/>
                    <a:pt x="217" y="74"/>
                    <a:pt x="217" y="74"/>
                  </a:cubicBezTo>
                  <a:cubicBezTo>
                    <a:pt x="218" y="74"/>
                    <a:pt x="218" y="74"/>
                    <a:pt x="218" y="74"/>
                  </a:cubicBezTo>
                  <a:cubicBezTo>
                    <a:pt x="220" y="74"/>
                    <a:pt x="221" y="73"/>
                    <a:pt x="222" y="71"/>
                  </a:cubicBezTo>
                  <a:cubicBezTo>
                    <a:pt x="226" y="64"/>
                    <a:pt x="226" y="64"/>
                    <a:pt x="226" y="64"/>
                  </a:cubicBezTo>
                  <a:cubicBezTo>
                    <a:pt x="226" y="64"/>
                    <a:pt x="227" y="63"/>
                    <a:pt x="226" y="63"/>
                  </a:cubicBezTo>
                  <a:close/>
                  <a:moveTo>
                    <a:pt x="185" y="58"/>
                  </a:moveTo>
                  <a:cubicBezTo>
                    <a:pt x="178" y="58"/>
                    <a:pt x="172" y="52"/>
                    <a:pt x="172" y="45"/>
                  </a:cubicBezTo>
                  <a:cubicBezTo>
                    <a:pt x="172" y="38"/>
                    <a:pt x="178" y="33"/>
                    <a:pt x="185" y="33"/>
                  </a:cubicBezTo>
                  <a:cubicBezTo>
                    <a:pt x="192" y="33"/>
                    <a:pt x="197" y="38"/>
                    <a:pt x="197" y="45"/>
                  </a:cubicBezTo>
                  <a:cubicBezTo>
                    <a:pt x="197" y="52"/>
                    <a:pt x="192" y="58"/>
                    <a:pt x="185" y="58"/>
                  </a:cubicBezTo>
                  <a:close/>
                  <a:moveTo>
                    <a:pt x="159" y="79"/>
                  </a:moveTo>
                  <a:cubicBezTo>
                    <a:pt x="136" y="78"/>
                    <a:pt x="136" y="78"/>
                    <a:pt x="136" y="78"/>
                  </a:cubicBezTo>
                  <a:cubicBezTo>
                    <a:pt x="135" y="76"/>
                    <a:pt x="133" y="74"/>
                    <a:pt x="132" y="72"/>
                  </a:cubicBezTo>
                  <a:cubicBezTo>
                    <a:pt x="143" y="51"/>
                    <a:pt x="143" y="51"/>
                    <a:pt x="143" y="51"/>
                  </a:cubicBezTo>
                  <a:cubicBezTo>
                    <a:pt x="144" y="49"/>
                    <a:pt x="144" y="47"/>
                    <a:pt x="142" y="46"/>
                  </a:cubicBezTo>
                  <a:cubicBezTo>
                    <a:pt x="130" y="36"/>
                    <a:pt x="130" y="36"/>
                    <a:pt x="130" y="36"/>
                  </a:cubicBezTo>
                  <a:cubicBezTo>
                    <a:pt x="129" y="35"/>
                    <a:pt x="127" y="35"/>
                    <a:pt x="125" y="36"/>
                  </a:cubicBezTo>
                  <a:cubicBezTo>
                    <a:pt x="106" y="50"/>
                    <a:pt x="106" y="50"/>
                    <a:pt x="106" y="50"/>
                  </a:cubicBezTo>
                  <a:cubicBezTo>
                    <a:pt x="104" y="49"/>
                    <a:pt x="103" y="49"/>
                    <a:pt x="100" y="48"/>
                  </a:cubicBezTo>
                  <a:cubicBezTo>
                    <a:pt x="95" y="21"/>
                    <a:pt x="95" y="21"/>
                    <a:pt x="95" y="21"/>
                  </a:cubicBezTo>
                  <a:cubicBezTo>
                    <a:pt x="94" y="20"/>
                    <a:pt x="92" y="18"/>
                    <a:pt x="91" y="18"/>
                  </a:cubicBezTo>
                  <a:cubicBezTo>
                    <a:pt x="75" y="18"/>
                    <a:pt x="75" y="18"/>
                    <a:pt x="75" y="18"/>
                  </a:cubicBezTo>
                  <a:cubicBezTo>
                    <a:pt x="73" y="18"/>
                    <a:pt x="71" y="20"/>
                    <a:pt x="71" y="21"/>
                  </a:cubicBezTo>
                  <a:cubicBezTo>
                    <a:pt x="65" y="48"/>
                    <a:pt x="65" y="48"/>
                    <a:pt x="65" y="48"/>
                  </a:cubicBezTo>
                  <a:cubicBezTo>
                    <a:pt x="63" y="49"/>
                    <a:pt x="61" y="49"/>
                    <a:pt x="59" y="50"/>
                  </a:cubicBezTo>
                  <a:cubicBezTo>
                    <a:pt x="41" y="36"/>
                    <a:pt x="41" y="36"/>
                    <a:pt x="41" y="36"/>
                  </a:cubicBezTo>
                  <a:cubicBezTo>
                    <a:pt x="39" y="35"/>
                    <a:pt x="37" y="35"/>
                    <a:pt x="36" y="36"/>
                  </a:cubicBezTo>
                  <a:cubicBezTo>
                    <a:pt x="24" y="46"/>
                    <a:pt x="24" y="46"/>
                    <a:pt x="24" y="46"/>
                  </a:cubicBezTo>
                  <a:cubicBezTo>
                    <a:pt x="22" y="47"/>
                    <a:pt x="22" y="49"/>
                    <a:pt x="22" y="51"/>
                  </a:cubicBezTo>
                  <a:cubicBezTo>
                    <a:pt x="33" y="72"/>
                    <a:pt x="33" y="72"/>
                    <a:pt x="33" y="72"/>
                  </a:cubicBezTo>
                  <a:cubicBezTo>
                    <a:pt x="32" y="74"/>
                    <a:pt x="31" y="76"/>
                    <a:pt x="30" y="78"/>
                  </a:cubicBezTo>
                  <a:cubicBezTo>
                    <a:pt x="7" y="79"/>
                    <a:pt x="7" y="79"/>
                    <a:pt x="7" y="79"/>
                  </a:cubicBezTo>
                  <a:cubicBezTo>
                    <a:pt x="4" y="79"/>
                    <a:pt x="3" y="80"/>
                    <a:pt x="3" y="82"/>
                  </a:cubicBezTo>
                  <a:cubicBezTo>
                    <a:pt x="0" y="97"/>
                    <a:pt x="0" y="97"/>
                    <a:pt x="0" y="97"/>
                  </a:cubicBezTo>
                  <a:cubicBezTo>
                    <a:pt x="0" y="99"/>
                    <a:pt x="0" y="101"/>
                    <a:pt x="2" y="102"/>
                  </a:cubicBezTo>
                  <a:cubicBezTo>
                    <a:pt x="24" y="111"/>
                    <a:pt x="24" y="111"/>
                    <a:pt x="24" y="111"/>
                  </a:cubicBezTo>
                  <a:cubicBezTo>
                    <a:pt x="25" y="113"/>
                    <a:pt x="25" y="116"/>
                    <a:pt x="25" y="118"/>
                  </a:cubicBezTo>
                  <a:cubicBezTo>
                    <a:pt x="8" y="134"/>
                    <a:pt x="8" y="134"/>
                    <a:pt x="8" y="134"/>
                  </a:cubicBezTo>
                  <a:cubicBezTo>
                    <a:pt x="7" y="135"/>
                    <a:pt x="6" y="137"/>
                    <a:pt x="7" y="139"/>
                  </a:cubicBezTo>
                  <a:cubicBezTo>
                    <a:pt x="15" y="152"/>
                    <a:pt x="15" y="152"/>
                    <a:pt x="15" y="152"/>
                  </a:cubicBezTo>
                  <a:cubicBezTo>
                    <a:pt x="16" y="153"/>
                    <a:pt x="18" y="155"/>
                    <a:pt x="20" y="154"/>
                  </a:cubicBezTo>
                  <a:cubicBezTo>
                    <a:pt x="42" y="147"/>
                    <a:pt x="42" y="147"/>
                    <a:pt x="42" y="147"/>
                  </a:cubicBezTo>
                  <a:cubicBezTo>
                    <a:pt x="44" y="148"/>
                    <a:pt x="46" y="150"/>
                    <a:pt x="48" y="151"/>
                  </a:cubicBezTo>
                  <a:cubicBezTo>
                    <a:pt x="45" y="174"/>
                    <a:pt x="45" y="174"/>
                    <a:pt x="45" y="174"/>
                  </a:cubicBezTo>
                  <a:cubicBezTo>
                    <a:pt x="44" y="177"/>
                    <a:pt x="45" y="178"/>
                    <a:pt x="47" y="179"/>
                  </a:cubicBezTo>
                  <a:cubicBezTo>
                    <a:pt x="62" y="184"/>
                    <a:pt x="62" y="184"/>
                    <a:pt x="62" y="184"/>
                  </a:cubicBezTo>
                  <a:cubicBezTo>
                    <a:pt x="63" y="185"/>
                    <a:pt x="66" y="184"/>
                    <a:pt x="67" y="183"/>
                  </a:cubicBezTo>
                  <a:cubicBezTo>
                    <a:pt x="79" y="163"/>
                    <a:pt x="79" y="163"/>
                    <a:pt x="79" y="163"/>
                  </a:cubicBezTo>
                  <a:cubicBezTo>
                    <a:pt x="80" y="163"/>
                    <a:pt x="82" y="163"/>
                    <a:pt x="83" y="163"/>
                  </a:cubicBezTo>
                  <a:cubicBezTo>
                    <a:pt x="84" y="163"/>
                    <a:pt x="85" y="163"/>
                    <a:pt x="86" y="163"/>
                  </a:cubicBezTo>
                  <a:cubicBezTo>
                    <a:pt x="99" y="183"/>
                    <a:pt x="99" y="183"/>
                    <a:pt x="99" y="183"/>
                  </a:cubicBezTo>
                  <a:cubicBezTo>
                    <a:pt x="100" y="184"/>
                    <a:pt x="102" y="185"/>
                    <a:pt x="104" y="184"/>
                  </a:cubicBezTo>
                  <a:cubicBezTo>
                    <a:pt x="119" y="179"/>
                    <a:pt x="119" y="179"/>
                    <a:pt x="119" y="179"/>
                  </a:cubicBezTo>
                  <a:cubicBezTo>
                    <a:pt x="120" y="178"/>
                    <a:pt x="121" y="177"/>
                    <a:pt x="121" y="174"/>
                  </a:cubicBezTo>
                  <a:cubicBezTo>
                    <a:pt x="118" y="151"/>
                    <a:pt x="118" y="151"/>
                    <a:pt x="118" y="151"/>
                  </a:cubicBezTo>
                  <a:cubicBezTo>
                    <a:pt x="120" y="150"/>
                    <a:pt x="121" y="148"/>
                    <a:pt x="123" y="147"/>
                  </a:cubicBezTo>
                  <a:cubicBezTo>
                    <a:pt x="146" y="154"/>
                    <a:pt x="146" y="154"/>
                    <a:pt x="146" y="154"/>
                  </a:cubicBezTo>
                  <a:cubicBezTo>
                    <a:pt x="148" y="155"/>
                    <a:pt x="150" y="153"/>
                    <a:pt x="150" y="152"/>
                  </a:cubicBezTo>
                  <a:cubicBezTo>
                    <a:pt x="158" y="139"/>
                    <a:pt x="158" y="139"/>
                    <a:pt x="158" y="139"/>
                  </a:cubicBezTo>
                  <a:cubicBezTo>
                    <a:pt x="160" y="137"/>
                    <a:pt x="159" y="135"/>
                    <a:pt x="158" y="134"/>
                  </a:cubicBezTo>
                  <a:cubicBezTo>
                    <a:pt x="140" y="118"/>
                    <a:pt x="140" y="118"/>
                    <a:pt x="140" y="118"/>
                  </a:cubicBezTo>
                  <a:cubicBezTo>
                    <a:pt x="141" y="116"/>
                    <a:pt x="141" y="113"/>
                    <a:pt x="141" y="111"/>
                  </a:cubicBezTo>
                  <a:cubicBezTo>
                    <a:pt x="164" y="102"/>
                    <a:pt x="164" y="102"/>
                    <a:pt x="164" y="102"/>
                  </a:cubicBezTo>
                  <a:cubicBezTo>
                    <a:pt x="165" y="101"/>
                    <a:pt x="166" y="100"/>
                    <a:pt x="166" y="97"/>
                  </a:cubicBezTo>
                  <a:cubicBezTo>
                    <a:pt x="163" y="82"/>
                    <a:pt x="163" y="82"/>
                    <a:pt x="163" y="82"/>
                  </a:cubicBezTo>
                  <a:cubicBezTo>
                    <a:pt x="162" y="80"/>
                    <a:pt x="161" y="79"/>
                    <a:pt x="159" y="79"/>
                  </a:cubicBezTo>
                  <a:close/>
                  <a:moveTo>
                    <a:pt x="106" y="127"/>
                  </a:moveTo>
                  <a:cubicBezTo>
                    <a:pt x="100" y="133"/>
                    <a:pt x="92" y="137"/>
                    <a:pt x="83" y="137"/>
                  </a:cubicBezTo>
                  <a:cubicBezTo>
                    <a:pt x="74" y="137"/>
                    <a:pt x="66" y="133"/>
                    <a:pt x="59" y="127"/>
                  </a:cubicBezTo>
                  <a:cubicBezTo>
                    <a:pt x="54" y="121"/>
                    <a:pt x="50" y="113"/>
                    <a:pt x="50" y="104"/>
                  </a:cubicBezTo>
                  <a:cubicBezTo>
                    <a:pt x="50" y="95"/>
                    <a:pt x="54" y="87"/>
                    <a:pt x="59" y="81"/>
                  </a:cubicBezTo>
                  <a:cubicBezTo>
                    <a:pt x="66" y="75"/>
                    <a:pt x="74" y="71"/>
                    <a:pt x="83" y="71"/>
                  </a:cubicBezTo>
                  <a:cubicBezTo>
                    <a:pt x="92" y="71"/>
                    <a:pt x="100" y="75"/>
                    <a:pt x="106" y="81"/>
                  </a:cubicBezTo>
                  <a:cubicBezTo>
                    <a:pt x="112" y="87"/>
                    <a:pt x="116" y="95"/>
                    <a:pt x="116" y="104"/>
                  </a:cubicBezTo>
                  <a:cubicBezTo>
                    <a:pt x="116" y="113"/>
                    <a:pt x="112" y="121"/>
                    <a:pt x="106" y="127"/>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chemeClr val="accent1"/>
                </a:solidFill>
              </a:endParaRPr>
            </a:p>
          </p:txBody>
        </p:sp>
      </p:grpSp>
      <p:sp>
        <p:nvSpPr>
          <p:cNvPr id="119" name="Freeform 83"/>
          <p:cNvSpPr>
            <a:spLocks noEditPoints="1"/>
          </p:cNvSpPr>
          <p:nvPr/>
        </p:nvSpPr>
        <p:spPr bwMode="black">
          <a:xfrm>
            <a:off x="9712451" y="2709858"/>
            <a:ext cx="454798" cy="480097"/>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0" name="Freeform 81"/>
          <p:cNvSpPr>
            <a:spLocks noEditPoints="1"/>
          </p:cNvSpPr>
          <p:nvPr/>
        </p:nvSpPr>
        <p:spPr bwMode="black">
          <a:xfrm>
            <a:off x="4223582" y="2709858"/>
            <a:ext cx="756006" cy="461487"/>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chemeClr val="tx2"/>
          </a:solidFill>
        </p:spPr>
        <p:txBody>
          <a:bodyPr vert="horz" wrap="square" lIns="82305" tIns="41153" rIns="82305" bIns="41153" numCol="1" anchor="t" anchorCtr="0" compatLnSpc="1">
            <a:prstTxWarp prst="textNoShape">
              <a:avLst/>
            </a:prstTxWarp>
          </a:bodyPr>
          <a:lstStyle/>
          <a:p>
            <a:endParaRPr lang="en-US" sz="900">
              <a:solidFill>
                <a:srgbClr val="FFFFFF"/>
              </a:solidFill>
            </a:endParaRPr>
          </a:p>
        </p:txBody>
      </p:sp>
      <p:sp>
        <p:nvSpPr>
          <p:cNvPr id="121" name="Freeform 38"/>
          <p:cNvSpPr>
            <a:spLocks noEditPoints="1"/>
          </p:cNvSpPr>
          <p:nvPr/>
        </p:nvSpPr>
        <p:spPr bwMode="auto">
          <a:xfrm>
            <a:off x="9771751" y="5588366"/>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38"/>
          <p:cNvSpPr>
            <a:spLocks noEditPoints="1"/>
          </p:cNvSpPr>
          <p:nvPr/>
        </p:nvSpPr>
        <p:spPr bwMode="auto">
          <a:xfrm>
            <a:off x="10615524" y="5588366"/>
            <a:ext cx="340519" cy="561181"/>
          </a:xfrm>
          <a:custGeom>
            <a:avLst/>
            <a:gdLst>
              <a:gd name="T0" fmla="*/ 91 w 182"/>
              <a:gd name="T1" fmla="*/ 0 h 299"/>
              <a:gd name="T2" fmla="*/ 0 w 182"/>
              <a:gd name="T3" fmla="*/ 21 h 299"/>
              <a:gd name="T4" fmla="*/ 0 w 182"/>
              <a:gd name="T5" fmla="*/ 278 h 299"/>
              <a:gd name="T6" fmla="*/ 91 w 182"/>
              <a:gd name="T7" fmla="*/ 299 h 299"/>
              <a:gd name="T8" fmla="*/ 182 w 182"/>
              <a:gd name="T9" fmla="*/ 278 h 299"/>
              <a:gd name="T10" fmla="*/ 182 w 182"/>
              <a:gd name="T11" fmla="*/ 21 h 299"/>
              <a:gd name="T12" fmla="*/ 91 w 182"/>
              <a:gd name="T13" fmla="*/ 0 h 299"/>
              <a:gd name="T14" fmla="*/ 91 w 182"/>
              <a:gd name="T15" fmla="*/ 34 h 299"/>
              <a:gd name="T16" fmla="*/ 14 w 182"/>
              <a:gd name="T17" fmla="*/ 20 h 299"/>
              <a:gd name="T18" fmla="*/ 91 w 182"/>
              <a:gd name="T19" fmla="*/ 6 h 299"/>
              <a:gd name="T20" fmla="*/ 168 w 182"/>
              <a:gd name="T21" fmla="*/ 20 h 299"/>
              <a:gd name="T22" fmla="*/ 91 w 182"/>
              <a:gd name="T23" fmla="*/ 3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299">
                <a:moveTo>
                  <a:pt x="91" y="0"/>
                </a:moveTo>
                <a:cubicBezTo>
                  <a:pt x="57" y="0"/>
                  <a:pt x="0" y="4"/>
                  <a:pt x="0" y="21"/>
                </a:cubicBezTo>
                <a:cubicBezTo>
                  <a:pt x="0" y="121"/>
                  <a:pt x="0" y="278"/>
                  <a:pt x="0" y="278"/>
                </a:cubicBezTo>
                <a:cubicBezTo>
                  <a:pt x="0" y="294"/>
                  <a:pt x="57" y="299"/>
                  <a:pt x="91" y="299"/>
                </a:cubicBezTo>
                <a:cubicBezTo>
                  <a:pt x="125" y="299"/>
                  <a:pt x="182" y="294"/>
                  <a:pt x="182" y="278"/>
                </a:cubicBezTo>
                <a:cubicBezTo>
                  <a:pt x="182" y="17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76"/>
          <p:cNvSpPr/>
          <p:nvPr>
            <p:custDataLst>
              <p:tags r:id="rId14"/>
            </p:custDataLst>
          </p:nvPr>
        </p:nvSpPr>
        <p:spPr>
          <a:xfrm>
            <a:off x="4430644" y="4685943"/>
            <a:ext cx="1554480" cy="424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lnSpc>
                <a:spcPct val="90000"/>
              </a:lnSpc>
              <a:spcBef>
                <a:spcPct val="0"/>
              </a:spcBef>
              <a:spcAft>
                <a:spcPct val="0"/>
              </a:spcAft>
            </a:pPr>
            <a:r>
              <a:rPr lang="en-US" sz="1200" dirty="0">
                <a:ln>
                  <a:solidFill>
                    <a:schemeClr val="bg1">
                      <a:alpha val="0"/>
                    </a:schemeClr>
                  </a:solidFill>
                </a:ln>
                <a:solidFill>
                  <a:schemeClr val="accent1"/>
                </a:solidFill>
              </a:rPr>
              <a:t>Hadoop Windows Server</a:t>
            </a:r>
            <a:r>
              <a:rPr lang="hu-HU" sz="1200" dirty="0">
                <a:ln>
                  <a:solidFill>
                    <a:schemeClr val="bg1">
                      <a:alpha val="0"/>
                    </a:schemeClr>
                  </a:solidFill>
                </a:ln>
                <a:solidFill>
                  <a:schemeClr val="accent1"/>
                </a:solidFill>
              </a:rPr>
              <a:t> alatt</a:t>
            </a:r>
            <a:endParaRPr lang="en-US" sz="1200" dirty="0">
              <a:ln>
                <a:solidFill>
                  <a:schemeClr val="bg1">
                    <a:alpha val="0"/>
                  </a:schemeClr>
                </a:solidFill>
              </a:ln>
              <a:solidFill>
                <a:schemeClr val="accent1"/>
              </a:solidFill>
            </a:endParaRPr>
          </a:p>
        </p:txBody>
      </p:sp>
      <p:sp>
        <p:nvSpPr>
          <p:cNvPr id="76" name="Rectangle 75"/>
          <p:cNvSpPr/>
          <p:nvPr>
            <p:custDataLst>
              <p:tags r:id="rId15"/>
            </p:custDataLst>
          </p:nvPr>
        </p:nvSpPr>
        <p:spPr>
          <a:xfrm>
            <a:off x="3007069" y="4769043"/>
            <a:ext cx="1554480" cy="2585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spAutoFit/>
          </a:bodyPr>
          <a:lstStyle/>
          <a:p>
            <a:pPr algn="ctr" fontAlgn="base">
              <a:lnSpc>
                <a:spcPct val="90000"/>
              </a:lnSpc>
              <a:spcBef>
                <a:spcPct val="0"/>
              </a:spcBef>
              <a:spcAft>
                <a:spcPct val="0"/>
              </a:spcAft>
            </a:pPr>
            <a:r>
              <a:rPr lang="en-US" sz="1200" dirty="0">
                <a:ln>
                  <a:solidFill>
                    <a:schemeClr val="bg1">
                      <a:alpha val="0"/>
                    </a:schemeClr>
                  </a:solidFill>
                </a:ln>
                <a:solidFill>
                  <a:schemeClr val="accent1"/>
                </a:solidFill>
              </a:rPr>
              <a:t>HDInsight Service</a:t>
            </a:r>
          </a:p>
        </p:txBody>
      </p:sp>
      <p:grpSp>
        <p:nvGrpSpPr>
          <p:cNvPr id="124" name="Group 123"/>
          <p:cNvGrpSpPr/>
          <p:nvPr/>
        </p:nvGrpSpPr>
        <p:grpSpPr bwMode="black">
          <a:xfrm>
            <a:off x="4861103" y="3931129"/>
            <a:ext cx="693565" cy="714009"/>
            <a:chOff x="3422650" y="3467107"/>
            <a:chExt cx="533400" cy="549268"/>
          </a:xfrm>
          <a:solidFill>
            <a:schemeClr val="tx1"/>
          </a:solidFill>
        </p:grpSpPr>
        <p:sp>
          <p:nvSpPr>
            <p:cNvPr id="125" name="Freeform 82"/>
            <p:cNvSpPr>
              <a:spLocks noEditPoints="1"/>
            </p:cNvSpPr>
            <p:nvPr/>
          </p:nvSpPr>
          <p:spPr bwMode="black">
            <a:xfrm>
              <a:off x="3422650" y="3467107"/>
              <a:ext cx="533400" cy="533401"/>
            </a:xfrm>
            <a:custGeom>
              <a:avLst/>
              <a:gdLst>
                <a:gd name="T0" fmla="*/ 590 w 2193"/>
                <a:gd name="T1" fmla="*/ 531 h 2197"/>
                <a:gd name="T2" fmla="*/ 1140 w 2193"/>
                <a:gd name="T3" fmla="*/ 364 h 2197"/>
                <a:gd name="T4" fmla="*/ 1100 w 2193"/>
                <a:gd name="T5" fmla="*/ 435 h 2197"/>
                <a:gd name="T6" fmla="*/ 1066 w 2193"/>
                <a:gd name="T7" fmla="*/ 405 h 2197"/>
                <a:gd name="T8" fmla="*/ 1025 w 2193"/>
                <a:gd name="T9" fmla="*/ 503 h 2197"/>
                <a:gd name="T10" fmla="*/ 951 w 2193"/>
                <a:gd name="T11" fmla="*/ 405 h 2197"/>
                <a:gd name="T12" fmla="*/ 992 w 2193"/>
                <a:gd name="T13" fmla="*/ 503 h 2197"/>
                <a:gd name="T14" fmla="*/ 877 w 2193"/>
                <a:gd name="T15" fmla="*/ 364 h 2197"/>
                <a:gd name="T16" fmla="*/ 917 w 2193"/>
                <a:gd name="T17" fmla="*/ 544 h 2197"/>
                <a:gd name="T18" fmla="*/ 802 w 2193"/>
                <a:gd name="T19" fmla="*/ 435 h 2197"/>
                <a:gd name="T20" fmla="*/ 802 w 2193"/>
                <a:gd name="T21" fmla="*/ 544 h 2197"/>
                <a:gd name="T22" fmla="*/ 768 w 2193"/>
                <a:gd name="T23" fmla="*/ 435 h 2197"/>
                <a:gd name="T24" fmla="*/ 727 w 2193"/>
                <a:gd name="T25" fmla="*/ 503 h 2197"/>
                <a:gd name="T26" fmla="*/ 693 w 2193"/>
                <a:gd name="T27" fmla="*/ 476 h 2197"/>
                <a:gd name="T28" fmla="*/ 655 w 2193"/>
                <a:gd name="T29" fmla="*/ 282 h 2197"/>
                <a:gd name="T30" fmla="*/ 655 w 2193"/>
                <a:gd name="T31" fmla="*/ 282 h 2197"/>
                <a:gd name="T32" fmla="*/ 1140 w 2193"/>
                <a:gd name="T33" fmla="*/ 92 h 2197"/>
                <a:gd name="T34" fmla="*/ 1100 w 2193"/>
                <a:gd name="T35" fmla="*/ 191 h 2197"/>
                <a:gd name="T36" fmla="*/ 1025 w 2193"/>
                <a:gd name="T37" fmla="*/ 92 h 2197"/>
                <a:gd name="T38" fmla="*/ 1066 w 2193"/>
                <a:gd name="T39" fmla="*/ 191 h 2197"/>
                <a:gd name="T40" fmla="*/ 951 w 2193"/>
                <a:gd name="T41" fmla="*/ 52 h 2197"/>
                <a:gd name="T42" fmla="*/ 992 w 2193"/>
                <a:gd name="T43" fmla="*/ 231 h 2197"/>
                <a:gd name="T44" fmla="*/ 877 w 2193"/>
                <a:gd name="T45" fmla="*/ 123 h 2197"/>
                <a:gd name="T46" fmla="*/ 877 w 2193"/>
                <a:gd name="T47" fmla="*/ 231 h 2197"/>
                <a:gd name="T48" fmla="*/ 842 w 2193"/>
                <a:gd name="T49" fmla="*/ 123 h 2197"/>
                <a:gd name="T50" fmla="*/ 802 w 2193"/>
                <a:gd name="T51" fmla="*/ 191 h 2197"/>
                <a:gd name="T52" fmla="*/ 768 w 2193"/>
                <a:gd name="T53" fmla="*/ 163 h 2197"/>
                <a:gd name="T54" fmla="*/ 653 w 2193"/>
                <a:gd name="T55" fmla="*/ 52 h 2197"/>
                <a:gd name="T56" fmla="*/ 653 w 2193"/>
                <a:gd name="T57" fmla="*/ 163 h 2197"/>
                <a:gd name="T58" fmla="*/ 1315 w 2193"/>
                <a:gd name="T59" fmla="*/ 2023 h 2197"/>
                <a:gd name="T60" fmla="*/ 1444 w 2193"/>
                <a:gd name="T61" fmla="*/ 2179 h 2197"/>
                <a:gd name="T62" fmla="*/ 1597 w 2193"/>
                <a:gd name="T63" fmla="*/ 1488 h 2197"/>
                <a:gd name="T64" fmla="*/ 2182 w 2193"/>
                <a:gd name="T65" fmla="*/ 1590 h 2197"/>
                <a:gd name="T66" fmla="*/ 925 w 2193"/>
                <a:gd name="T67" fmla="*/ 1617 h 2197"/>
                <a:gd name="T68" fmla="*/ 1137 w 2193"/>
                <a:gd name="T69" fmla="*/ 1617 h 2197"/>
                <a:gd name="T70" fmla="*/ 2090 w 2193"/>
                <a:gd name="T71" fmla="*/ 1142 h 2197"/>
                <a:gd name="T72" fmla="*/ 1538 w 2193"/>
                <a:gd name="T73" fmla="*/ 908 h 2197"/>
                <a:gd name="T74" fmla="*/ 1043 w 2193"/>
                <a:gd name="T75" fmla="*/ 908 h 2197"/>
                <a:gd name="T76" fmla="*/ 103 w 2193"/>
                <a:gd name="T77" fmla="*/ 1377 h 2197"/>
                <a:gd name="T78" fmla="*/ 1675 w 2193"/>
                <a:gd name="T79" fmla="*/ 1407 h 2197"/>
                <a:gd name="T80" fmla="*/ 1268 w 2193"/>
                <a:gd name="T81" fmla="*/ 1660 h 2197"/>
                <a:gd name="T82" fmla="*/ 1268 w 2193"/>
                <a:gd name="T83" fmla="*/ 1660 h 2197"/>
                <a:gd name="T84" fmla="*/ 1140 w 2193"/>
                <a:gd name="T85" fmla="*/ 788 h 2197"/>
                <a:gd name="T86" fmla="*/ 1025 w 2193"/>
                <a:gd name="T87" fmla="*/ 677 h 2197"/>
                <a:gd name="T88" fmla="*/ 1025 w 2193"/>
                <a:gd name="T89" fmla="*/ 788 h 2197"/>
                <a:gd name="T90" fmla="*/ 653 w 2193"/>
                <a:gd name="T91" fmla="*/ 788 h 2197"/>
                <a:gd name="T92" fmla="*/ 693 w 2193"/>
                <a:gd name="T93" fmla="*/ 717 h 2197"/>
                <a:gd name="T94" fmla="*/ 727 w 2193"/>
                <a:gd name="T95" fmla="*/ 748 h 2197"/>
                <a:gd name="T96" fmla="*/ 842 w 2193"/>
                <a:gd name="T97" fmla="*/ 856 h 2197"/>
                <a:gd name="T98" fmla="*/ 842 w 2193"/>
                <a:gd name="T99" fmla="*/ 748 h 2197"/>
                <a:gd name="T100" fmla="*/ 877 w 2193"/>
                <a:gd name="T101" fmla="*/ 856 h 2197"/>
                <a:gd name="T102" fmla="*/ 917 w 2193"/>
                <a:gd name="T103" fmla="*/ 788 h 2197"/>
                <a:gd name="T104" fmla="*/ 951 w 2193"/>
                <a:gd name="T105" fmla="*/ 816 h 2197"/>
                <a:gd name="T106" fmla="*/ 992 w 2193"/>
                <a:gd name="T107" fmla="*/ 717 h 2197"/>
                <a:gd name="T108" fmla="*/ 1066 w 2193"/>
                <a:gd name="T109" fmla="*/ 856 h 2197"/>
                <a:gd name="T110" fmla="*/ 176 w 2193"/>
                <a:gd name="T111" fmla="*/ 1407 h 2197"/>
                <a:gd name="T112" fmla="*/ 0 w 2193"/>
                <a:gd name="T113" fmla="*/ 1622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93" h="2197">
                  <a:moveTo>
                    <a:pt x="655" y="595"/>
                  </a:moveTo>
                  <a:cubicBezTo>
                    <a:pt x="1538" y="595"/>
                    <a:pt x="1538" y="595"/>
                    <a:pt x="1538" y="595"/>
                  </a:cubicBezTo>
                  <a:cubicBezTo>
                    <a:pt x="1574" y="595"/>
                    <a:pt x="1603" y="566"/>
                    <a:pt x="1603" y="531"/>
                  </a:cubicBezTo>
                  <a:cubicBezTo>
                    <a:pt x="1603" y="377"/>
                    <a:pt x="1603" y="377"/>
                    <a:pt x="1603" y="377"/>
                  </a:cubicBezTo>
                  <a:cubicBezTo>
                    <a:pt x="1603" y="342"/>
                    <a:pt x="1574" y="313"/>
                    <a:pt x="1538" y="313"/>
                  </a:cubicBezTo>
                  <a:cubicBezTo>
                    <a:pt x="655" y="313"/>
                    <a:pt x="655" y="313"/>
                    <a:pt x="655" y="313"/>
                  </a:cubicBezTo>
                  <a:cubicBezTo>
                    <a:pt x="619" y="313"/>
                    <a:pt x="590" y="342"/>
                    <a:pt x="590" y="377"/>
                  </a:cubicBezTo>
                  <a:cubicBezTo>
                    <a:pt x="590" y="531"/>
                    <a:pt x="590" y="531"/>
                    <a:pt x="590" y="531"/>
                  </a:cubicBezTo>
                  <a:cubicBezTo>
                    <a:pt x="590" y="566"/>
                    <a:pt x="619" y="595"/>
                    <a:pt x="655" y="595"/>
                  </a:cubicBezTo>
                  <a:close/>
                  <a:moveTo>
                    <a:pt x="1464" y="403"/>
                  </a:moveTo>
                  <a:cubicBezTo>
                    <a:pt x="1492" y="403"/>
                    <a:pt x="1515" y="426"/>
                    <a:pt x="1515" y="454"/>
                  </a:cubicBezTo>
                  <a:cubicBezTo>
                    <a:pt x="1515" y="482"/>
                    <a:pt x="1492" y="505"/>
                    <a:pt x="1464" y="505"/>
                  </a:cubicBezTo>
                  <a:cubicBezTo>
                    <a:pt x="1436" y="505"/>
                    <a:pt x="1413" y="482"/>
                    <a:pt x="1413" y="454"/>
                  </a:cubicBezTo>
                  <a:cubicBezTo>
                    <a:pt x="1413" y="426"/>
                    <a:pt x="1436" y="403"/>
                    <a:pt x="1464" y="403"/>
                  </a:cubicBezTo>
                  <a:close/>
                  <a:moveTo>
                    <a:pt x="1100" y="364"/>
                  </a:moveTo>
                  <a:cubicBezTo>
                    <a:pt x="1140" y="364"/>
                    <a:pt x="1140" y="364"/>
                    <a:pt x="1140" y="364"/>
                  </a:cubicBezTo>
                  <a:cubicBezTo>
                    <a:pt x="1140" y="405"/>
                    <a:pt x="1140" y="405"/>
                    <a:pt x="1140" y="405"/>
                  </a:cubicBezTo>
                  <a:cubicBezTo>
                    <a:pt x="1100" y="405"/>
                    <a:pt x="1100" y="405"/>
                    <a:pt x="1100" y="405"/>
                  </a:cubicBezTo>
                  <a:lnTo>
                    <a:pt x="1100" y="364"/>
                  </a:lnTo>
                  <a:close/>
                  <a:moveTo>
                    <a:pt x="1100" y="435"/>
                  </a:moveTo>
                  <a:cubicBezTo>
                    <a:pt x="1140" y="435"/>
                    <a:pt x="1140" y="435"/>
                    <a:pt x="1140" y="435"/>
                  </a:cubicBezTo>
                  <a:cubicBezTo>
                    <a:pt x="1140" y="476"/>
                    <a:pt x="1140" y="476"/>
                    <a:pt x="1140" y="476"/>
                  </a:cubicBezTo>
                  <a:cubicBezTo>
                    <a:pt x="1100" y="476"/>
                    <a:pt x="1100" y="476"/>
                    <a:pt x="1100" y="476"/>
                  </a:cubicBezTo>
                  <a:lnTo>
                    <a:pt x="1100" y="435"/>
                  </a:lnTo>
                  <a:close/>
                  <a:moveTo>
                    <a:pt x="1100" y="503"/>
                  </a:moveTo>
                  <a:cubicBezTo>
                    <a:pt x="1140" y="503"/>
                    <a:pt x="1140" y="503"/>
                    <a:pt x="1140" y="503"/>
                  </a:cubicBezTo>
                  <a:cubicBezTo>
                    <a:pt x="1140" y="544"/>
                    <a:pt x="1140" y="544"/>
                    <a:pt x="1140" y="544"/>
                  </a:cubicBezTo>
                  <a:cubicBezTo>
                    <a:pt x="1100" y="544"/>
                    <a:pt x="1100" y="544"/>
                    <a:pt x="1100" y="544"/>
                  </a:cubicBezTo>
                  <a:lnTo>
                    <a:pt x="1100" y="503"/>
                  </a:lnTo>
                  <a:close/>
                  <a:moveTo>
                    <a:pt x="1025" y="364"/>
                  </a:moveTo>
                  <a:cubicBezTo>
                    <a:pt x="1066" y="364"/>
                    <a:pt x="1066" y="364"/>
                    <a:pt x="1066" y="364"/>
                  </a:cubicBezTo>
                  <a:cubicBezTo>
                    <a:pt x="1066" y="405"/>
                    <a:pt x="1066" y="405"/>
                    <a:pt x="1066" y="405"/>
                  </a:cubicBezTo>
                  <a:cubicBezTo>
                    <a:pt x="1025" y="405"/>
                    <a:pt x="1025" y="405"/>
                    <a:pt x="1025" y="405"/>
                  </a:cubicBezTo>
                  <a:lnTo>
                    <a:pt x="1025" y="364"/>
                  </a:lnTo>
                  <a:close/>
                  <a:moveTo>
                    <a:pt x="1025" y="435"/>
                  </a:moveTo>
                  <a:cubicBezTo>
                    <a:pt x="1066" y="435"/>
                    <a:pt x="1066" y="435"/>
                    <a:pt x="1066" y="435"/>
                  </a:cubicBezTo>
                  <a:cubicBezTo>
                    <a:pt x="1066" y="476"/>
                    <a:pt x="1066" y="476"/>
                    <a:pt x="1066" y="476"/>
                  </a:cubicBezTo>
                  <a:cubicBezTo>
                    <a:pt x="1025" y="476"/>
                    <a:pt x="1025" y="476"/>
                    <a:pt x="1025" y="476"/>
                  </a:cubicBezTo>
                  <a:lnTo>
                    <a:pt x="1025" y="435"/>
                  </a:lnTo>
                  <a:close/>
                  <a:moveTo>
                    <a:pt x="1025" y="503"/>
                  </a:moveTo>
                  <a:cubicBezTo>
                    <a:pt x="1066" y="503"/>
                    <a:pt x="1066" y="503"/>
                    <a:pt x="1066" y="503"/>
                  </a:cubicBezTo>
                  <a:cubicBezTo>
                    <a:pt x="1066" y="544"/>
                    <a:pt x="1066" y="544"/>
                    <a:pt x="1066" y="544"/>
                  </a:cubicBezTo>
                  <a:cubicBezTo>
                    <a:pt x="1025" y="544"/>
                    <a:pt x="1025" y="544"/>
                    <a:pt x="1025" y="544"/>
                  </a:cubicBezTo>
                  <a:lnTo>
                    <a:pt x="1025" y="503"/>
                  </a:lnTo>
                  <a:close/>
                  <a:moveTo>
                    <a:pt x="951" y="364"/>
                  </a:moveTo>
                  <a:cubicBezTo>
                    <a:pt x="992" y="364"/>
                    <a:pt x="992" y="364"/>
                    <a:pt x="992" y="364"/>
                  </a:cubicBezTo>
                  <a:cubicBezTo>
                    <a:pt x="992" y="405"/>
                    <a:pt x="992" y="405"/>
                    <a:pt x="992" y="405"/>
                  </a:cubicBezTo>
                  <a:cubicBezTo>
                    <a:pt x="951" y="405"/>
                    <a:pt x="951" y="405"/>
                    <a:pt x="951" y="405"/>
                  </a:cubicBezTo>
                  <a:lnTo>
                    <a:pt x="951" y="364"/>
                  </a:lnTo>
                  <a:close/>
                  <a:moveTo>
                    <a:pt x="951" y="435"/>
                  </a:moveTo>
                  <a:cubicBezTo>
                    <a:pt x="992" y="435"/>
                    <a:pt x="992" y="435"/>
                    <a:pt x="992" y="435"/>
                  </a:cubicBezTo>
                  <a:cubicBezTo>
                    <a:pt x="992" y="476"/>
                    <a:pt x="992" y="476"/>
                    <a:pt x="992" y="476"/>
                  </a:cubicBezTo>
                  <a:cubicBezTo>
                    <a:pt x="951" y="476"/>
                    <a:pt x="951" y="476"/>
                    <a:pt x="951" y="476"/>
                  </a:cubicBezTo>
                  <a:lnTo>
                    <a:pt x="951" y="435"/>
                  </a:lnTo>
                  <a:close/>
                  <a:moveTo>
                    <a:pt x="951" y="503"/>
                  </a:moveTo>
                  <a:cubicBezTo>
                    <a:pt x="992" y="503"/>
                    <a:pt x="992" y="503"/>
                    <a:pt x="992" y="503"/>
                  </a:cubicBezTo>
                  <a:cubicBezTo>
                    <a:pt x="992" y="544"/>
                    <a:pt x="992" y="544"/>
                    <a:pt x="992" y="544"/>
                  </a:cubicBezTo>
                  <a:cubicBezTo>
                    <a:pt x="951" y="544"/>
                    <a:pt x="951" y="544"/>
                    <a:pt x="951" y="544"/>
                  </a:cubicBezTo>
                  <a:lnTo>
                    <a:pt x="951" y="503"/>
                  </a:lnTo>
                  <a:close/>
                  <a:moveTo>
                    <a:pt x="877" y="364"/>
                  </a:moveTo>
                  <a:cubicBezTo>
                    <a:pt x="917" y="364"/>
                    <a:pt x="917" y="364"/>
                    <a:pt x="917" y="364"/>
                  </a:cubicBezTo>
                  <a:cubicBezTo>
                    <a:pt x="917" y="405"/>
                    <a:pt x="917" y="405"/>
                    <a:pt x="917" y="405"/>
                  </a:cubicBezTo>
                  <a:cubicBezTo>
                    <a:pt x="877" y="405"/>
                    <a:pt x="877" y="405"/>
                    <a:pt x="877" y="405"/>
                  </a:cubicBezTo>
                  <a:lnTo>
                    <a:pt x="877" y="364"/>
                  </a:lnTo>
                  <a:close/>
                  <a:moveTo>
                    <a:pt x="877" y="435"/>
                  </a:moveTo>
                  <a:cubicBezTo>
                    <a:pt x="917" y="435"/>
                    <a:pt x="917" y="435"/>
                    <a:pt x="917" y="435"/>
                  </a:cubicBezTo>
                  <a:cubicBezTo>
                    <a:pt x="917" y="476"/>
                    <a:pt x="917" y="476"/>
                    <a:pt x="917" y="476"/>
                  </a:cubicBezTo>
                  <a:cubicBezTo>
                    <a:pt x="877" y="476"/>
                    <a:pt x="877" y="476"/>
                    <a:pt x="877" y="476"/>
                  </a:cubicBezTo>
                  <a:lnTo>
                    <a:pt x="877" y="435"/>
                  </a:lnTo>
                  <a:close/>
                  <a:moveTo>
                    <a:pt x="877" y="503"/>
                  </a:moveTo>
                  <a:cubicBezTo>
                    <a:pt x="917" y="503"/>
                    <a:pt x="917" y="503"/>
                    <a:pt x="917" y="503"/>
                  </a:cubicBezTo>
                  <a:cubicBezTo>
                    <a:pt x="917" y="544"/>
                    <a:pt x="917" y="544"/>
                    <a:pt x="917" y="544"/>
                  </a:cubicBezTo>
                  <a:cubicBezTo>
                    <a:pt x="877" y="544"/>
                    <a:pt x="877" y="544"/>
                    <a:pt x="877" y="544"/>
                  </a:cubicBezTo>
                  <a:lnTo>
                    <a:pt x="877" y="503"/>
                  </a:lnTo>
                  <a:close/>
                  <a:moveTo>
                    <a:pt x="802" y="364"/>
                  </a:moveTo>
                  <a:cubicBezTo>
                    <a:pt x="842" y="364"/>
                    <a:pt x="842" y="364"/>
                    <a:pt x="842" y="364"/>
                  </a:cubicBezTo>
                  <a:cubicBezTo>
                    <a:pt x="842" y="405"/>
                    <a:pt x="842" y="405"/>
                    <a:pt x="842" y="405"/>
                  </a:cubicBezTo>
                  <a:cubicBezTo>
                    <a:pt x="802" y="405"/>
                    <a:pt x="802" y="405"/>
                    <a:pt x="802" y="405"/>
                  </a:cubicBezTo>
                  <a:lnTo>
                    <a:pt x="802" y="364"/>
                  </a:lnTo>
                  <a:close/>
                  <a:moveTo>
                    <a:pt x="802" y="435"/>
                  </a:moveTo>
                  <a:cubicBezTo>
                    <a:pt x="842" y="435"/>
                    <a:pt x="842" y="435"/>
                    <a:pt x="842" y="435"/>
                  </a:cubicBezTo>
                  <a:cubicBezTo>
                    <a:pt x="842" y="476"/>
                    <a:pt x="842" y="476"/>
                    <a:pt x="842" y="476"/>
                  </a:cubicBezTo>
                  <a:cubicBezTo>
                    <a:pt x="802" y="476"/>
                    <a:pt x="802" y="476"/>
                    <a:pt x="802" y="476"/>
                  </a:cubicBezTo>
                  <a:lnTo>
                    <a:pt x="802" y="435"/>
                  </a:lnTo>
                  <a:close/>
                  <a:moveTo>
                    <a:pt x="802" y="503"/>
                  </a:moveTo>
                  <a:cubicBezTo>
                    <a:pt x="842" y="503"/>
                    <a:pt x="842" y="503"/>
                    <a:pt x="842" y="503"/>
                  </a:cubicBezTo>
                  <a:cubicBezTo>
                    <a:pt x="842" y="544"/>
                    <a:pt x="842" y="544"/>
                    <a:pt x="842" y="544"/>
                  </a:cubicBezTo>
                  <a:cubicBezTo>
                    <a:pt x="802" y="544"/>
                    <a:pt x="802" y="544"/>
                    <a:pt x="802" y="544"/>
                  </a:cubicBezTo>
                  <a:lnTo>
                    <a:pt x="802" y="503"/>
                  </a:lnTo>
                  <a:close/>
                  <a:moveTo>
                    <a:pt x="727" y="364"/>
                  </a:moveTo>
                  <a:cubicBezTo>
                    <a:pt x="768" y="364"/>
                    <a:pt x="768" y="364"/>
                    <a:pt x="768" y="364"/>
                  </a:cubicBezTo>
                  <a:cubicBezTo>
                    <a:pt x="768" y="405"/>
                    <a:pt x="768" y="405"/>
                    <a:pt x="768" y="405"/>
                  </a:cubicBezTo>
                  <a:cubicBezTo>
                    <a:pt x="727" y="405"/>
                    <a:pt x="727" y="405"/>
                    <a:pt x="727" y="405"/>
                  </a:cubicBezTo>
                  <a:lnTo>
                    <a:pt x="727" y="364"/>
                  </a:lnTo>
                  <a:close/>
                  <a:moveTo>
                    <a:pt x="727" y="435"/>
                  </a:moveTo>
                  <a:cubicBezTo>
                    <a:pt x="768" y="435"/>
                    <a:pt x="768" y="435"/>
                    <a:pt x="768" y="435"/>
                  </a:cubicBezTo>
                  <a:cubicBezTo>
                    <a:pt x="768" y="476"/>
                    <a:pt x="768" y="476"/>
                    <a:pt x="768" y="476"/>
                  </a:cubicBezTo>
                  <a:cubicBezTo>
                    <a:pt x="727" y="476"/>
                    <a:pt x="727" y="476"/>
                    <a:pt x="727" y="476"/>
                  </a:cubicBezTo>
                  <a:lnTo>
                    <a:pt x="727" y="435"/>
                  </a:lnTo>
                  <a:close/>
                  <a:moveTo>
                    <a:pt x="727" y="503"/>
                  </a:moveTo>
                  <a:cubicBezTo>
                    <a:pt x="768" y="503"/>
                    <a:pt x="768" y="503"/>
                    <a:pt x="768" y="503"/>
                  </a:cubicBezTo>
                  <a:cubicBezTo>
                    <a:pt x="768" y="544"/>
                    <a:pt x="768" y="544"/>
                    <a:pt x="768" y="544"/>
                  </a:cubicBezTo>
                  <a:cubicBezTo>
                    <a:pt x="727" y="544"/>
                    <a:pt x="727" y="544"/>
                    <a:pt x="727" y="544"/>
                  </a:cubicBezTo>
                  <a:lnTo>
                    <a:pt x="727" y="503"/>
                  </a:lnTo>
                  <a:close/>
                  <a:moveTo>
                    <a:pt x="653" y="364"/>
                  </a:moveTo>
                  <a:cubicBezTo>
                    <a:pt x="693" y="364"/>
                    <a:pt x="693" y="364"/>
                    <a:pt x="693" y="364"/>
                  </a:cubicBezTo>
                  <a:cubicBezTo>
                    <a:pt x="693" y="405"/>
                    <a:pt x="693" y="405"/>
                    <a:pt x="693" y="405"/>
                  </a:cubicBezTo>
                  <a:cubicBezTo>
                    <a:pt x="653" y="405"/>
                    <a:pt x="653" y="405"/>
                    <a:pt x="653" y="405"/>
                  </a:cubicBezTo>
                  <a:lnTo>
                    <a:pt x="653" y="364"/>
                  </a:lnTo>
                  <a:close/>
                  <a:moveTo>
                    <a:pt x="653" y="435"/>
                  </a:moveTo>
                  <a:cubicBezTo>
                    <a:pt x="693" y="435"/>
                    <a:pt x="693" y="435"/>
                    <a:pt x="693" y="435"/>
                  </a:cubicBezTo>
                  <a:cubicBezTo>
                    <a:pt x="693" y="476"/>
                    <a:pt x="693" y="476"/>
                    <a:pt x="693" y="476"/>
                  </a:cubicBezTo>
                  <a:cubicBezTo>
                    <a:pt x="653" y="476"/>
                    <a:pt x="653" y="476"/>
                    <a:pt x="653" y="476"/>
                  </a:cubicBezTo>
                  <a:lnTo>
                    <a:pt x="653" y="435"/>
                  </a:lnTo>
                  <a:close/>
                  <a:moveTo>
                    <a:pt x="653" y="503"/>
                  </a:moveTo>
                  <a:cubicBezTo>
                    <a:pt x="693" y="503"/>
                    <a:pt x="693" y="503"/>
                    <a:pt x="693" y="503"/>
                  </a:cubicBezTo>
                  <a:cubicBezTo>
                    <a:pt x="693" y="544"/>
                    <a:pt x="693" y="544"/>
                    <a:pt x="693" y="544"/>
                  </a:cubicBezTo>
                  <a:cubicBezTo>
                    <a:pt x="653" y="544"/>
                    <a:pt x="653" y="544"/>
                    <a:pt x="653" y="544"/>
                  </a:cubicBezTo>
                  <a:lnTo>
                    <a:pt x="653" y="503"/>
                  </a:lnTo>
                  <a:close/>
                  <a:moveTo>
                    <a:pt x="655" y="282"/>
                  </a:moveTo>
                  <a:cubicBezTo>
                    <a:pt x="1538" y="282"/>
                    <a:pt x="1538" y="282"/>
                    <a:pt x="1538" y="282"/>
                  </a:cubicBezTo>
                  <a:cubicBezTo>
                    <a:pt x="1574" y="282"/>
                    <a:pt x="1603" y="254"/>
                    <a:pt x="1603" y="218"/>
                  </a:cubicBezTo>
                  <a:cubicBezTo>
                    <a:pt x="1603" y="65"/>
                    <a:pt x="1603" y="65"/>
                    <a:pt x="1603" y="65"/>
                  </a:cubicBezTo>
                  <a:cubicBezTo>
                    <a:pt x="1603" y="29"/>
                    <a:pt x="1574" y="0"/>
                    <a:pt x="1538" y="0"/>
                  </a:cubicBezTo>
                  <a:cubicBezTo>
                    <a:pt x="655" y="0"/>
                    <a:pt x="655" y="0"/>
                    <a:pt x="655" y="0"/>
                  </a:cubicBezTo>
                  <a:cubicBezTo>
                    <a:pt x="619" y="0"/>
                    <a:pt x="590" y="29"/>
                    <a:pt x="590" y="65"/>
                  </a:cubicBezTo>
                  <a:cubicBezTo>
                    <a:pt x="590" y="218"/>
                    <a:pt x="590" y="218"/>
                    <a:pt x="590" y="218"/>
                  </a:cubicBezTo>
                  <a:cubicBezTo>
                    <a:pt x="590" y="254"/>
                    <a:pt x="619" y="282"/>
                    <a:pt x="655" y="282"/>
                  </a:cubicBezTo>
                  <a:close/>
                  <a:moveTo>
                    <a:pt x="1464" y="90"/>
                  </a:moveTo>
                  <a:cubicBezTo>
                    <a:pt x="1492" y="90"/>
                    <a:pt x="1515" y="113"/>
                    <a:pt x="1515" y="141"/>
                  </a:cubicBezTo>
                  <a:cubicBezTo>
                    <a:pt x="1515" y="170"/>
                    <a:pt x="1492" y="192"/>
                    <a:pt x="1464" y="192"/>
                  </a:cubicBezTo>
                  <a:cubicBezTo>
                    <a:pt x="1436" y="192"/>
                    <a:pt x="1413" y="170"/>
                    <a:pt x="1413" y="141"/>
                  </a:cubicBezTo>
                  <a:cubicBezTo>
                    <a:pt x="1413" y="113"/>
                    <a:pt x="1436" y="90"/>
                    <a:pt x="1464" y="90"/>
                  </a:cubicBezTo>
                  <a:close/>
                  <a:moveTo>
                    <a:pt x="1100" y="52"/>
                  </a:moveTo>
                  <a:cubicBezTo>
                    <a:pt x="1140" y="52"/>
                    <a:pt x="1140" y="52"/>
                    <a:pt x="1140" y="52"/>
                  </a:cubicBezTo>
                  <a:cubicBezTo>
                    <a:pt x="1140" y="92"/>
                    <a:pt x="1140" y="92"/>
                    <a:pt x="1140" y="92"/>
                  </a:cubicBezTo>
                  <a:cubicBezTo>
                    <a:pt x="1100" y="92"/>
                    <a:pt x="1100" y="92"/>
                    <a:pt x="1100" y="92"/>
                  </a:cubicBezTo>
                  <a:lnTo>
                    <a:pt x="1100" y="52"/>
                  </a:lnTo>
                  <a:close/>
                  <a:moveTo>
                    <a:pt x="1100" y="123"/>
                  </a:moveTo>
                  <a:cubicBezTo>
                    <a:pt x="1140" y="123"/>
                    <a:pt x="1140" y="123"/>
                    <a:pt x="1140" y="123"/>
                  </a:cubicBezTo>
                  <a:cubicBezTo>
                    <a:pt x="1140" y="163"/>
                    <a:pt x="1140" y="163"/>
                    <a:pt x="1140" y="163"/>
                  </a:cubicBezTo>
                  <a:cubicBezTo>
                    <a:pt x="1100" y="163"/>
                    <a:pt x="1100" y="163"/>
                    <a:pt x="1100" y="163"/>
                  </a:cubicBezTo>
                  <a:lnTo>
                    <a:pt x="1100" y="123"/>
                  </a:lnTo>
                  <a:close/>
                  <a:moveTo>
                    <a:pt x="1100" y="191"/>
                  </a:moveTo>
                  <a:cubicBezTo>
                    <a:pt x="1140" y="191"/>
                    <a:pt x="1140" y="191"/>
                    <a:pt x="1140" y="191"/>
                  </a:cubicBezTo>
                  <a:cubicBezTo>
                    <a:pt x="1140" y="231"/>
                    <a:pt x="1140" y="231"/>
                    <a:pt x="1140" y="231"/>
                  </a:cubicBezTo>
                  <a:cubicBezTo>
                    <a:pt x="1100" y="231"/>
                    <a:pt x="1100" y="231"/>
                    <a:pt x="1100" y="231"/>
                  </a:cubicBezTo>
                  <a:lnTo>
                    <a:pt x="1100" y="191"/>
                  </a:lnTo>
                  <a:close/>
                  <a:moveTo>
                    <a:pt x="1025" y="52"/>
                  </a:moveTo>
                  <a:cubicBezTo>
                    <a:pt x="1066" y="52"/>
                    <a:pt x="1066" y="52"/>
                    <a:pt x="1066" y="52"/>
                  </a:cubicBezTo>
                  <a:cubicBezTo>
                    <a:pt x="1066" y="92"/>
                    <a:pt x="1066" y="92"/>
                    <a:pt x="1066" y="92"/>
                  </a:cubicBezTo>
                  <a:cubicBezTo>
                    <a:pt x="1025" y="92"/>
                    <a:pt x="1025" y="92"/>
                    <a:pt x="1025" y="92"/>
                  </a:cubicBezTo>
                  <a:lnTo>
                    <a:pt x="1025" y="52"/>
                  </a:lnTo>
                  <a:close/>
                  <a:moveTo>
                    <a:pt x="1025" y="123"/>
                  </a:moveTo>
                  <a:cubicBezTo>
                    <a:pt x="1066" y="123"/>
                    <a:pt x="1066" y="123"/>
                    <a:pt x="1066" y="123"/>
                  </a:cubicBezTo>
                  <a:cubicBezTo>
                    <a:pt x="1066" y="163"/>
                    <a:pt x="1066" y="163"/>
                    <a:pt x="1066" y="163"/>
                  </a:cubicBezTo>
                  <a:cubicBezTo>
                    <a:pt x="1025" y="163"/>
                    <a:pt x="1025" y="163"/>
                    <a:pt x="1025" y="163"/>
                  </a:cubicBezTo>
                  <a:lnTo>
                    <a:pt x="1025" y="123"/>
                  </a:lnTo>
                  <a:close/>
                  <a:moveTo>
                    <a:pt x="1025" y="191"/>
                  </a:moveTo>
                  <a:cubicBezTo>
                    <a:pt x="1066" y="191"/>
                    <a:pt x="1066" y="191"/>
                    <a:pt x="1066" y="191"/>
                  </a:cubicBezTo>
                  <a:cubicBezTo>
                    <a:pt x="1066" y="231"/>
                    <a:pt x="1066" y="231"/>
                    <a:pt x="1066" y="231"/>
                  </a:cubicBezTo>
                  <a:cubicBezTo>
                    <a:pt x="1025" y="231"/>
                    <a:pt x="1025" y="231"/>
                    <a:pt x="1025" y="231"/>
                  </a:cubicBezTo>
                  <a:lnTo>
                    <a:pt x="1025" y="191"/>
                  </a:lnTo>
                  <a:close/>
                  <a:moveTo>
                    <a:pt x="951" y="52"/>
                  </a:moveTo>
                  <a:cubicBezTo>
                    <a:pt x="992" y="52"/>
                    <a:pt x="992" y="52"/>
                    <a:pt x="992" y="52"/>
                  </a:cubicBezTo>
                  <a:cubicBezTo>
                    <a:pt x="992" y="92"/>
                    <a:pt x="992" y="92"/>
                    <a:pt x="992" y="92"/>
                  </a:cubicBezTo>
                  <a:cubicBezTo>
                    <a:pt x="951" y="92"/>
                    <a:pt x="951" y="92"/>
                    <a:pt x="951" y="92"/>
                  </a:cubicBezTo>
                  <a:lnTo>
                    <a:pt x="951" y="52"/>
                  </a:lnTo>
                  <a:close/>
                  <a:moveTo>
                    <a:pt x="951" y="123"/>
                  </a:moveTo>
                  <a:cubicBezTo>
                    <a:pt x="992" y="123"/>
                    <a:pt x="992" y="123"/>
                    <a:pt x="992" y="123"/>
                  </a:cubicBezTo>
                  <a:cubicBezTo>
                    <a:pt x="992" y="163"/>
                    <a:pt x="992" y="163"/>
                    <a:pt x="992" y="163"/>
                  </a:cubicBezTo>
                  <a:cubicBezTo>
                    <a:pt x="951" y="163"/>
                    <a:pt x="951" y="163"/>
                    <a:pt x="951" y="163"/>
                  </a:cubicBezTo>
                  <a:lnTo>
                    <a:pt x="951" y="123"/>
                  </a:lnTo>
                  <a:close/>
                  <a:moveTo>
                    <a:pt x="951" y="191"/>
                  </a:moveTo>
                  <a:cubicBezTo>
                    <a:pt x="992" y="191"/>
                    <a:pt x="992" y="191"/>
                    <a:pt x="992" y="191"/>
                  </a:cubicBezTo>
                  <a:cubicBezTo>
                    <a:pt x="992" y="231"/>
                    <a:pt x="992" y="231"/>
                    <a:pt x="992" y="231"/>
                  </a:cubicBezTo>
                  <a:cubicBezTo>
                    <a:pt x="951" y="231"/>
                    <a:pt x="951" y="231"/>
                    <a:pt x="951" y="231"/>
                  </a:cubicBezTo>
                  <a:lnTo>
                    <a:pt x="951" y="191"/>
                  </a:lnTo>
                  <a:close/>
                  <a:moveTo>
                    <a:pt x="877" y="52"/>
                  </a:moveTo>
                  <a:cubicBezTo>
                    <a:pt x="917" y="52"/>
                    <a:pt x="917" y="52"/>
                    <a:pt x="917" y="52"/>
                  </a:cubicBezTo>
                  <a:cubicBezTo>
                    <a:pt x="917" y="92"/>
                    <a:pt x="917" y="92"/>
                    <a:pt x="917" y="92"/>
                  </a:cubicBezTo>
                  <a:cubicBezTo>
                    <a:pt x="877" y="92"/>
                    <a:pt x="877" y="92"/>
                    <a:pt x="877" y="92"/>
                  </a:cubicBezTo>
                  <a:lnTo>
                    <a:pt x="877" y="52"/>
                  </a:lnTo>
                  <a:close/>
                  <a:moveTo>
                    <a:pt x="877" y="123"/>
                  </a:moveTo>
                  <a:cubicBezTo>
                    <a:pt x="917" y="123"/>
                    <a:pt x="917" y="123"/>
                    <a:pt x="917" y="123"/>
                  </a:cubicBezTo>
                  <a:cubicBezTo>
                    <a:pt x="917" y="163"/>
                    <a:pt x="917" y="163"/>
                    <a:pt x="917" y="163"/>
                  </a:cubicBezTo>
                  <a:cubicBezTo>
                    <a:pt x="877" y="163"/>
                    <a:pt x="877" y="163"/>
                    <a:pt x="877" y="163"/>
                  </a:cubicBezTo>
                  <a:lnTo>
                    <a:pt x="877" y="123"/>
                  </a:lnTo>
                  <a:close/>
                  <a:moveTo>
                    <a:pt x="877" y="191"/>
                  </a:moveTo>
                  <a:cubicBezTo>
                    <a:pt x="917" y="191"/>
                    <a:pt x="917" y="191"/>
                    <a:pt x="917" y="191"/>
                  </a:cubicBezTo>
                  <a:cubicBezTo>
                    <a:pt x="917" y="231"/>
                    <a:pt x="917" y="231"/>
                    <a:pt x="917" y="231"/>
                  </a:cubicBezTo>
                  <a:cubicBezTo>
                    <a:pt x="877" y="231"/>
                    <a:pt x="877" y="231"/>
                    <a:pt x="877" y="231"/>
                  </a:cubicBezTo>
                  <a:lnTo>
                    <a:pt x="877" y="191"/>
                  </a:lnTo>
                  <a:close/>
                  <a:moveTo>
                    <a:pt x="802" y="52"/>
                  </a:moveTo>
                  <a:cubicBezTo>
                    <a:pt x="842" y="52"/>
                    <a:pt x="842" y="52"/>
                    <a:pt x="842" y="52"/>
                  </a:cubicBezTo>
                  <a:cubicBezTo>
                    <a:pt x="842" y="92"/>
                    <a:pt x="842" y="92"/>
                    <a:pt x="842" y="92"/>
                  </a:cubicBezTo>
                  <a:cubicBezTo>
                    <a:pt x="802" y="92"/>
                    <a:pt x="802" y="92"/>
                    <a:pt x="802" y="92"/>
                  </a:cubicBezTo>
                  <a:lnTo>
                    <a:pt x="802" y="52"/>
                  </a:lnTo>
                  <a:close/>
                  <a:moveTo>
                    <a:pt x="802" y="123"/>
                  </a:moveTo>
                  <a:cubicBezTo>
                    <a:pt x="842" y="123"/>
                    <a:pt x="842" y="123"/>
                    <a:pt x="842" y="123"/>
                  </a:cubicBezTo>
                  <a:cubicBezTo>
                    <a:pt x="842" y="163"/>
                    <a:pt x="842" y="163"/>
                    <a:pt x="842" y="163"/>
                  </a:cubicBezTo>
                  <a:cubicBezTo>
                    <a:pt x="802" y="163"/>
                    <a:pt x="802" y="163"/>
                    <a:pt x="802" y="163"/>
                  </a:cubicBezTo>
                  <a:lnTo>
                    <a:pt x="802" y="123"/>
                  </a:lnTo>
                  <a:close/>
                  <a:moveTo>
                    <a:pt x="802" y="191"/>
                  </a:moveTo>
                  <a:cubicBezTo>
                    <a:pt x="842" y="191"/>
                    <a:pt x="842" y="191"/>
                    <a:pt x="842" y="191"/>
                  </a:cubicBezTo>
                  <a:cubicBezTo>
                    <a:pt x="842" y="231"/>
                    <a:pt x="842" y="231"/>
                    <a:pt x="842" y="231"/>
                  </a:cubicBezTo>
                  <a:cubicBezTo>
                    <a:pt x="802" y="231"/>
                    <a:pt x="802" y="231"/>
                    <a:pt x="802" y="231"/>
                  </a:cubicBezTo>
                  <a:lnTo>
                    <a:pt x="802" y="191"/>
                  </a:lnTo>
                  <a:close/>
                  <a:moveTo>
                    <a:pt x="727" y="52"/>
                  </a:moveTo>
                  <a:cubicBezTo>
                    <a:pt x="768" y="52"/>
                    <a:pt x="768" y="52"/>
                    <a:pt x="768" y="52"/>
                  </a:cubicBezTo>
                  <a:cubicBezTo>
                    <a:pt x="768" y="92"/>
                    <a:pt x="768" y="92"/>
                    <a:pt x="768" y="92"/>
                  </a:cubicBezTo>
                  <a:cubicBezTo>
                    <a:pt x="727" y="92"/>
                    <a:pt x="727" y="92"/>
                    <a:pt x="727" y="92"/>
                  </a:cubicBezTo>
                  <a:lnTo>
                    <a:pt x="727" y="52"/>
                  </a:lnTo>
                  <a:close/>
                  <a:moveTo>
                    <a:pt x="727" y="123"/>
                  </a:moveTo>
                  <a:cubicBezTo>
                    <a:pt x="768" y="123"/>
                    <a:pt x="768" y="123"/>
                    <a:pt x="768" y="123"/>
                  </a:cubicBezTo>
                  <a:cubicBezTo>
                    <a:pt x="768" y="163"/>
                    <a:pt x="768" y="163"/>
                    <a:pt x="768" y="163"/>
                  </a:cubicBezTo>
                  <a:cubicBezTo>
                    <a:pt x="727" y="163"/>
                    <a:pt x="727" y="163"/>
                    <a:pt x="727" y="163"/>
                  </a:cubicBezTo>
                  <a:lnTo>
                    <a:pt x="727" y="123"/>
                  </a:lnTo>
                  <a:close/>
                  <a:moveTo>
                    <a:pt x="727" y="191"/>
                  </a:moveTo>
                  <a:cubicBezTo>
                    <a:pt x="768" y="191"/>
                    <a:pt x="768" y="191"/>
                    <a:pt x="768" y="191"/>
                  </a:cubicBezTo>
                  <a:cubicBezTo>
                    <a:pt x="768" y="231"/>
                    <a:pt x="768" y="231"/>
                    <a:pt x="768" y="231"/>
                  </a:cubicBezTo>
                  <a:cubicBezTo>
                    <a:pt x="727" y="231"/>
                    <a:pt x="727" y="231"/>
                    <a:pt x="727" y="231"/>
                  </a:cubicBezTo>
                  <a:lnTo>
                    <a:pt x="727" y="191"/>
                  </a:lnTo>
                  <a:close/>
                  <a:moveTo>
                    <a:pt x="653" y="52"/>
                  </a:moveTo>
                  <a:cubicBezTo>
                    <a:pt x="693" y="52"/>
                    <a:pt x="693" y="52"/>
                    <a:pt x="693" y="52"/>
                  </a:cubicBezTo>
                  <a:cubicBezTo>
                    <a:pt x="693" y="92"/>
                    <a:pt x="693" y="92"/>
                    <a:pt x="693" y="92"/>
                  </a:cubicBezTo>
                  <a:cubicBezTo>
                    <a:pt x="653" y="92"/>
                    <a:pt x="653" y="92"/>
                    <a:pt x="653" y="92"/>
                  </a:cubicBezTo>
                  <a:lnTo>
                    <a:pt x="653" y="52"/>
                  </a:lnTo>
                  <a:close/>
                  <a:moveTo>
                    <a:pt x="653" y="123"/>
                  </a:moveTo>
                  <a:cubicBezTo>
                    <a:pt x="693" y="123"/>
                    <a:pt x="693" y="123"/>
                    <a:pt x="693" y="123"/>
                  </a:cubicBezTo>
                  <a:cubicBezTo>
                    <a:pt x="693" y="163"/>
                    <a:pt x="693" y="163"/>
                    <a:pt x="693" y="163"/>
                  </a:cubicBezTo>
                  <a:cubicBezTo>
                    <a:pt x="653" y="163"/>
                    <a:pt x="653" y="163"/>
                    <a:pt x="653" y="163"/>
                  </a:cubicBezTo>
                  <a:lnTo>
                    <a:pt x="653" y="123"/>
                  </a:lnTo>
                  <a:close/>
                  <a:moveTo>
                    <a:pt x="653" y="191"/>
                  </a:moveTo>
                  <a:cubicBezTo>
                    <a:pt x="693" y="191"/>
                    <a:pt x="693" y="191"/>
                    <a:pt x="693" y="191"/>
                  </a:cubicBezTo>
                  <a:cubicBezTo>
                    <a:pt x="693" y="231"/>
                    <a:pt x="693" y="231"/>
                    <a:pt x="693" y="231"/>
                  </a:cubicBezTo>
                  <a:cubicBezTo>
                    <a:pt x="653" y="231"/>
                    <a:pt x="653" y="231"/>
                    <a:pt x="653" y="231"/>
                  </a:cubicBezTo>
                  <a:lnTo>
                    <a:pt x="653" y="191"/>
                  </a:lnTo>
                  <a:close/>
                  <a:moveTo>
                    <a:pt x="1345" y="2036"/>
                  </a:moveTo>
                  <a:cubicBezTo>
                    <a:pt x="1339" y="2029"/>
                    <a:pt x="1325" y="2023"/>
                    <a:pt x="1315" y="2023"/>
                  </a:cubicBezTo>
                  <a:cubicBezTo>
                    <a:pt x="878" y="2023"/>
                    <a:pt x="878" y="2023"/>
                    <a:pt x="878" y="2023"/>
                  </a:cubicBezTo>
                  <a:cubicBezTo>
                    <a:pt x="868" y="2023"/>
                    <a:pt x="855" y="2029"/>
                    <a:pt x="848" y="2036"/>
                  </a:cubicBezTo>
                  <a:cubicBezTo>
                    <a:pt x="761" y="2138"/>
                    <a:pt x="761" y="2138"/>
                    <a:pt x="761" y="2138"/>
                  </a:cubicBezTo>
                  <a:cubicBezTo>
                    <a:pt x="755" y="2146"/>
                    <a:pt x="749" y="2160"/>
                    <a:pt x="749" y="2170"/>
                  </a:cubicBezTo>
                  <a:cubicBezTo>
                    <a:pt x="749" y="2179"/>
                    <a:pt x="749" y="2179"/>
                    <a:pt x="749" y="2179"/>
                  </a:cubicBezTo>
                  <a:cubicBezTo>
                    <a:pt x="749" y="2189"/>
                    <a:pt x="757" y="2197"/>
                    <a:pt x="767" y="2197"/>
                  </a:cubicBezTo>
                  <a:cubicBezTo>
                    <a:pt x="1426" y="2197"/>
                    <a:pt x="1426" y="2197"/>
                    <a:pt x="1426" y="2197"/>
                  </a:cubicBezTo>
                  <a:cubicBezTo>
                    <a:pt x="1436" y="2197"/>
                    <a:pt x="1444" y="2189"/>
                    <a:pt x="1444" y="2179"/>
                  </a:cubicBezTo>
                  <a:cubicBezTo>
                    <a:pt x="1444" y="2170"/>
                    <a:pt x="1444" y="2170"/>
                    <a:pt x="1444" y="2170"/>
                  </a:cubicBezTo>
                  <a:cubicBezTo>
                    <a:pt x="1444" y="2160"/>
                    <a:pt x="1439" y="2146"/>
                    <a:pt x="1432" y="2138"/>
                  </a:cubicBezTo>
                  <a:lnTo>
                    <a:pt x="1345" y="2036"/>
                  </a:lnTo>
                  <a:close/>
                  <a:moveTo>
                    <a:pt x="2182" y="1590"/>
                  </a:moveTo>
                  <a:cubicBezTo>
                    <a:pt x="2095" y="1488"/>
                    <a:pt x="2095" y="1488"/>
                    <a:pt x="2095" y="1488"/>
                  </a:cubicBezTo>
                  <a:cubicBezTo>
                    <a:pt x="2088" y="1480"/>
                    <a:pt x="2075" y="1474"/>
                    <a:pt x="2065" y="1474"/>
                  </a:cubicBezTo>
                  <a:cubicBezTo>
                    <a:pt x="1627" y="1474"/>
                    <a:pt x="1627" y="1474"/>
                    <a:pt x="1627" y="1474"/>
                  </a:cubicBezTo>
                  <a:cubicBezTo>
                    <a:pt x="1617" y="1474"/>
                    <a:pt x="1604" y="1480"/>
                    <a:pt x="1597" y="1488"/>
                  </a:cubicBezTo>
                  <a:cubicBezTo>
                    <a:pt x="1510" y="1590"/>
                    <a:pt x="1510" y="1590"/>
                    <a:pt x="1510" y="1590"/>
                  </a:cubicBezTo>
                  <a:cubicBezTo>
                    <a:pt x="1504" y="1598"/>
                    <a:pt x="1499" y="1612"/>
                    <a:pt x="1499" y="1622"/>
                  </a:cubicBezTo>
                  <a:cubicBezTo>
                    <a:pt x="1499" y="1630"/>
                    <a:pt x="1499" y="1630"/>
                    <a:pt x="1499" y="1630"/>
                  </a:cubicBezTo>
                  <a:cubicBezTo>
                    <a:pt x="1499" y="1640"/>
                    <a:pt x="1507" y="1649"/>
                    <a:pt x="1517" y="1649"/>
                  </a:cubicBezTo>
                  <a:cubicBezTo>
                    <a:pt x="2175" y="1649"/>
                    <a:pt x="2175" y="1649"/>
                    <a:pt x="2175" y="1649"/>
                  </a:cubicBezTo>
                  <a:cubicBezTo>
                    <a:pt x="2185" y="1649"/>
                    <a:pt x="2193" y="1640"/>
                    <a:pt x="2193" y="1630"/>
                  </a:cubicBezTo>
                  <a:cubicBezTo>
                    <a:pt x="2193" y="1622"/>
                    <a:pt x="2193" y="1622"/>
                    <a:pt x="2193" y="1622"/>
                  </a:cubicBezTo>
                  <a:cubicBezTo>
                    <a:pt x="2193" y="1612"/>
                    <a:pt x="2188" y="1598"/>
                    <a:pt x="2182" y="1590"/>
                  </a:cubicBezTo>
                  <a:close/>
                  <a:moveTo>
                    <a:pt x="176" y="1449"/>
                  </a:moveTo>
                  <a:cubicBezTo>
                    <a:pt x="519" y="1449"/>
                    <a:pt x="519" y="1449"/>
                    <a:pt x="519" y="1449"/>
                  </a:cubicBezTo>
                  <a:cubicBezTo>
                    <a:pt x="559" y="1449"/>
                    <a:pt x="591" y="1417"/>
                    <a:pt x="591" y="1377"/>
                  </a:cubicBezTo>
                  <a:cubicBezTo>
                    <a:pt x="591" y="1322"/>
                    <a:pt x="591" y="1322"/>
                    <a:pt x="591" y="1322"/>
                  </a:cubicBezTo>
                  <a:cubicBezTo>
                    <a:pt x="920" y="1322"/>
                    <a:pt x="920" y="1322"/>
                    <a:pt x="920" y="1322"/>
                  </a:cubicBezTo>
                  <a:cubicBezTo>
                    <a:pt x="936" y="1388"/>
                    <a:pt x="990" y="1440"/>
                    <a:pt x="1057" y="1455"/>
                  </a:cubicBezTo>
                  <a:cubicBezTo>
                    <a:pt x="1057" y="1617"/>
                    <a:pt x="1057" y="1617"/>
                    <a:pt x="1057" y="1617"/>
                  </a:cubicBezTo>
                  <a:cubicBezTo>
                    <a:pt x="925" y="1617"/>
                    <a:pt x="925" y="1617"/>
                    <a:pt x="925" y="1617"/>
                  </a:cubicBezTo>
                  <a:cubicBezTo>
                    <a:pt x="885" y="1617"/>
                    <a:pt x="853" y="1650"/>
                    <a:pt x="853" y="1690"/>
                  </a:cubicBezTo>
                  <a:cubicBezTo>
                    <a:pt x="853" y="1925"/>
                    <a:pt x="853" y="1925"/>
                    <a:pt x="853" y="1925"/>
                  </a:cubicBezTo>
                  <a:cubicBezTo>
                    <a:pt x="853" y="1965"/>
                    <a:pt x="885" y="1997"/>
                    <a:pt x="925" y="1997"/>
                  </a:cubicBezTo>
                  <a:cubicBezTo>
                    <a:pt x="1268" y="1997"/>
                    <a:pt x="1268" y="1997"/>
                    <a:pt x="1268" y="1997"/>
                  </a:cubicBezTo>
                  <a:cubicBezTo>
                    <a:pt x="1308" y="1997"/>
                    <a:pt x="1341" y="1965"/>
                    <a:pt x="1341" y="1925"/>
                  </a:cubicBezTo>
                  <a:cubicBezTo>
                    <a:pt x="1341" y="1690"/>
                    <a:pt x="1341" y="1690"/>
                    <a:pt x="1341" y="1690"/>
                  </a:cubicBezTo>
                  <a:cubicBezTo>
                    <a:pt x="1341" y="1650"/>
                    <a:pt x="1308" y="1617"/>
                    <a:pt x="1268" y="1617"/>
                  </a:cubicBezTo>
                  <a:cubicBezTo>
                    <a:pt x="1137" y="1617"/>
                    <a:pt x="1137" y="1617"/>
                    <a:pt x="1137" y="1617"/>
                  </a:cubicBezTo>
                  <a:cubicBezTo>
                    <a:pt x="1137" y="1455"/>
                    <a:pt x="1137" y="1455"/>
                    <a:pt x="1137" y="1455"/>
                  </a:cubicBezTo>
                  <a:cubicBezTo>
                    <a:pt x="1204" y="1440"/>
                    <a:pt x="1257" y="1388"/>
                    <a:pt x="1273" y="1322"/>
                  </a:cubicBezTo>
                  <a:cubicBezTo>
                    <a:pt x="1602" y="1322"/>
                    <a:pt x="1602" y="1322"/>
                    <a:pt x="1602" y="1322"/>
                  </a:cubicBezTo>
                  <a:cubicBezTo>
                    <a:pt x="1602" y="1377"/>
                    <a:pt x="1602" y="1377"/>
                    <a:pt x="1602" y="1377"/>
                  </a:cubicBezTo>
                  <a:cubicBezTo>
                    <a:pt x="1602" y="1417"/>
                    <a:pt x="1634" y="1449"/>
                    <a:pt x="1675" y="1449"/>
                  </a:cubicBezTo>
                  <a:cubicBezTo>
                    <a:pt x="2018" y="1449"/>
                    <a:pt x="2018" y="1449"/>
                    <a:pt x="2018" y="1449"/>
                  </a:cubicBezTo>
                  <a:cubicBezTo>
                    <a:pt x="2058" y="1449"/>
                    <a:pt x="2090" y="1417"/>
                    <a:pt x="2090" y="1377"/>
                  </a:cubicBezTo>
                  <a:cubicBezTo>
                    <a:pt x="2090" y="1142"/>
                    <a:pt x="2090" y="1142"/>
                    <a:pt x="2090" y="1142"/>
                  </a:cubicBezTo>
                  <a:cubicBezTo>
                    <a:pt x="2090" y="1102"/>
                    <a:pt x="2058" y="1069"/>
                    <a:pt x="2018" y="1069"/>
                  </a:cubicBezTo>
                  <a:cubicBezTo>
                    <a:pt x="1675" y="1069"/>
                    <a:pt x="1675" y="1069"/>
                    <a:pt x="1675" y="1069"/>
                  </a:cubicBezTo>
                  <a:cubicBezTo>
                    <a:pt x="1634" y="1069"/>
                    <a:pt x="1602" y="1102"/>
                    <a:pt x="1602" y="1142"/>
                  </a:cubicBezTo>
                  <a:cubicBezTo>
                    <a:pt x="1602" y="1242"/>
                    <a:pt x="1602" y="1242"/>
                    <a:pt x="1602" y="1242"/>
                  </a:cubicBezTo>
                  <a:cubicBezTo>
                    <a:pt x="1275" y="1242"/>
                    <a:pt x="1275" y="1242"/>
                    <a:pt x="1275" y="1242"/>
                  </a:cubicBezTo>
                  <a:cubicBezTo>
                    <a:pt x="1262" y="1176"/>
                    <a:pt x="1214" y="1122"/>
                    <a:pt x="1150" y="1103"/>
                  </a:cubicBezTo>
                  <a:cubicBezTo>
                    <a:pt x="1150" y="908"/>
                    <a:pt x="1150" y="908"/>
                    <a:pt x="1150" y="908"/>
                  </a:cubicBezTo>
                  <a:cubicBezTo>
                    <a:pt x="1538" y="908"/>
                    <a:pt x="1538" y="908"/>
                    <a:pt x="1538" y="908"/>
                  </a:cubicBezTo>
                  <a:cubicBezTo>
                    <a:pt x="1574" y="908"/>
                    <a:pt x="1603" y="879"/>
                    <a:pt x="1603" y="843"/>
                  </a:cubicBezTo>
                  <a:cubicBezTo>
                    <a:pt x="1603" y="690"/>
                    <a:pt x="1603" y="690"/>
                    <a:pt x="1603" y="690"/>
                  </a:cubicBezTo>
                  <a:cubicBezTo>
                    <a:pt x="1603" y="654"/>
                    <a:pt x="1574" y="625"/>
                    <a:pt x="1538" y="625"/>
                  </a:cubicBezTo>
                  <a:cubicBezTo>
                    <a:pt x="655" y="625"/>
                    <a:pt x="655" y="625"/>
                    <a:pt x="655" y="625"/>
                  </a:cubicBezTo>
                  <a:cubicBezTo>
                    <a:pt x="619" y="625"/>
                    <a:pt x="590" y="654"/>
                    <a:pt x="590" y="690"/>
                  </a:cubicBezTo>
                  <a:cubicBezTo>
                    <a:pt x="590" y="843"/>
                    <a:pt x="590" y="843"/>
                    <a:pt x="590" y="843"/>
                  </a:cubicBezTo>
                  <a:cubicBezTo>
                    <a:pt x="590" y="879"/>
                    <a:pt x="619" y="908"/>
                    <a:pt x="655" y="908"/>
                  </a:cubicBezTo>
                  <a:cubicBezTo>
                    <a:pt x="1043" y="908"/>
                    <a:pt x="1043" y="908"/>
                    <a:pt x="1043" y="908"/>
                  </a:cubicBezTo>
                  <a:cubicBezTo>
                    <a:pt x="1043" y="1103"/>
                    <a:pt x="1043" y="1103"/>
                    <a:pt x="1043" y="1103"/>
                  </a:cubicBezTo>
                  <a:cubicBezTo>
                    <a:pt x="980" y="1122"/>
                    <a:pt x="931" y="1176"/>
                    <a:pt x="918" y="1242"/>
                  </a:cubicBezTo>
                  <a:cubicBezTo>
                    <a:pt x="591" y="1242"/>
                    <a:pt x="591" y="1242"/>
                    <a:pt x="591" y="1242"/>
                  </a:cubicBezTo>
                  <a:cubicBezTo>
                    <a:pt x="591" y="1142"/>
                    <a:pt x="591" y="1142"/>
                    <a:pt x="591" y="1142"/>
                  </a:cubicBezTo>
                  <a:cubicBezTo>
                    <a:pt x="591" y="1102"/>
                    <a:pt x="559" y="1069"/>
                    <a:pt x="519" y="1069"/>
                  </a:cubicBezTo>
                  <a:cubicBezTo>
                    <a:pt x="176" y="1069"/>
                    <a:pt x="176" y="1069"/>
                    <a:pt x="176" y="1069"/>
                  </a:cubicBezTo>
                  <a:cubicBezTo>
                    <a:pt x="136" y="1069"/>
                    <a:pt x="103" y="1102"/>
                    <a:pt x="103" y="1142"/>
                  </a:cubicBezTo>
                  <a:cubicBezTo>
                    <a:pt x="103" y="1377"/>
                    <a:pt x="103" y="1377"/>
                    <a:pt x="103" y="1377"/>
                  </a:cubicBezTo>
                  <a:cubicBezTo>
                    <a:pt x="103" y="1417"/>
                    <a:pt x="136" y="1449"/>
                    <a:pt x="176" y="1449"/>
                  </a:cubicBezTo>
                  <a:close/>
                  <a:moveTo>
                    <a:pt x="1644" y="1142"/>
                  </a:moveTo>
                  <a:cubicBezTo>
                    <a:pt x="1644" y="1125"/>
                    <a:pt x="1658" y="1111"/>
                    <a:pt x="1675" y="1111"/>
                  </a:cubicBezTo>
                  <a:cubicBezTo>
                    <a:pt x="2018" y="1111"/>
                    <a:pt x="2018" y="1111"/>
                    <a:pt x="2018" y="1111"/>
                  </a:cubicBezTo>
                  <a:cubicBezTo>
                    <a:pt x="2034" y="1111"/>
                    <a:pt x="2048" y="1125"/>
                    <a:pt x="2048" y="1142"/>
                  </a:cubicBezTo>
                  <a:cubicBezTo>
                    <a:pt x="2048" y="1377"/>
                    <a:pt x="2048" y="1377"/>
                    <a:pt x="2048" y="1377"/>
                  </a:cubicBezTo>
                  <a:cubicBezTo>
                    <a:pt x="2048" y="1393"/>
                    <a:pt x="2034" y="1407"/>
                    <a:pt x="2018" y="1407"/>
                  </a:cubicBezTo>
                  <a:cubicBezTo>
                    <a:pt x="1675" y="1407"/>
                    <a:pt x="1675" y="1407"/>
                    <a:pt x="1675" y="1407"/>
                  </a:cubicBezTo>
                  <a:cubicBezTo>
                    <a:pt x="1658" y="1407"/>
                    <a:pt x="1644" y="1393"/>
                    <a:pt x="1644" y="1377"/>
                  </a:cubicBezTo>
                  <a:lnTo>
                    <a:pt x="1644" y="1142"/>
                  </a:lnTo>
                  <a:close/>
                  <a:moveTo>
                    <a:pt x="1464" y="715"/>
                  </a:moveTo>
                  <a:cubicBezTo>
                    <a:pt x="1492" y="715"/>
                    <a:pt x="1515" y="738"/>
                    <a:pt x="1515" y="766"/>
                  </a:cubicBezTo>
                  <a:cubicBezTo>
                    <a:pt x="1515" y="795"/>
                    <a:pt x="1492" y="818"/>
                    <a:pt x="1464" y="818"/>
                  </a:cubicBezTo>
                  <a:cubicBezTo>
                    <a:pt x="1436" y="818"/>
                    <a:pt x="1413" y="795"/>
                    <a:pt x="1413" y="766"/>
                  </a:cubicBezTo>
                  <a:cubicBezTo>
                    <a:pt x="1413" y="738"/>
                    <a:pt x="1436" y="715"/>
                    <a:pt x="1464" y="715"/>
                  </a:cubicBezTo>
                  <a:close/>
                  <a:moveTo>
                    <a:pt x="1268" y="1660"/>
                  </a:moveTo>
                  <a:cubicBezTo>
                    <a:pt x="1285" y="1660"/>
                    <a:pt x="1298" y="1673"/>
                    <a:pt x="1298" y="1690"/>
                  </a:cubicBezTo>
                  <a:cubicBezTo>
                    <a:pt x="1298" y="1925"/>
                    <a:pt x="1298" y="1925"/>
                    <a:pt x="1298" y="1925"/>
                  </a:cubicBezTo>
                  <a:cubicBezTo>
                    <a:pt x="1298" y="1942"/>
                    <a:pt x="1285" y="1955"/>
                    <a:pt x="1268" y="1955"/>
                  </a:cubicBezTo>
                  <a:cubicBezTo>
                    <a:pt x="925" y="1955"/>
                    <a:pt x="925" y="1955"/>
                    <a:pt x="925" y="1955"/>
                  </a:cubicBezTo>
                  <a:cubicBezTo>
                    <a:pt x="908" y="1955"/>
                    <a:pt x="895" y="1942"/>
                    <a:pt x="895" y="1925"/>
                  </a:cubicBezTo>
                  <a:cubicBezTo>
                    <a:pt x="895" y="1690"/>
                    <a:pt x="895" y="1690"/>
                    <a:pt x="895" y="1690"/>
                  </a:cubicBezTo>
                  <a:cubicBezTo>
                    <a:pt x="895" y="1673"/>
                    <a:pt x="908" y="1660"/>
                    <a:pt x="925" y="1660"/>
                  </a:cubicBezTo>
                  <a:lnTo>
                    <a:pt x="1268" y="1660"/>
                  </a:lnTo>
                  <a:close/>
                  <a:moveTo>
                    <a:pt x="1100" y="677"/>
                  </a:moveTo>
                  <a:cubicBezTo>
                    <a:pt x="1140" y="677"/>
                    <a:pt x="1140" y="677"/>
                    <a:pt x="1140" y="677"/>
                  </a:cubicBezTo>
                  <a:cubicBezTo>
                    <a:pt x="1140" y="717"/>
                    <a:pt x="1140" y="717"/>
                    <a:pt x="1140" y="717"/>
                  </a:cubicBezTo>
                  <a:cubicBezTo>
                    <a:pt x="1100" y="717"/>
                    <a:pt x="1100" y="717"/>
                    <a:pt x="1100" y="717"/>
                  </a:cubicBezTo>
                  <a:lnTo>
                    <a:pt x="1100" y="677"/>
                  </a:lnTo>
                  <a:close/>
                  <a:moveTo>
                    <a:pt x="1100" y="748"/>
                  </a:moveTo>
                  <a:cubicBezTo>
                    <a:pt x="1140" y="748"/>
                    <a:pt x="1140" y="748"/>
                    <a:pt x="1140" y="748"/>
                  </a:cubicBezTo>
                  <a:cubicBezTo>
                    <a:pt x="1140" y="788"/>
                    <a:pt x="1140" y="788"/>
                    <a:pt x="1140" y="788"/>
                  </a:cubicBezTo>
                  <a:cubicBezTo>
                    <a:pt x="1100" y="788"/>
                    <a:pt x="1100" y="788"/>
                    <a:pt x="1100" y="788"/>
                  </a:cubicBezTo>
                  <a:lnTo>
                    <a:pt x="1100" y="748"/>
                  </a:lnTo>
                  <a:close/>
                  <a:moveTo>
                    <a:pt x="1100" y="816"/>
                  </a:moveTo>
                  <a:cubicBezTo>
                    <a:pt x="1140" y="816"/>
                    <a:pt x="1140" y="816"/>
                    <a:pt x="1140" y="816"/>
                  </a:cubicBezTo>
                  <a:cubicBezTo>
                    <a:pt x="1140" y="856"/>
                    <a:pt x="1140" y="856"/>
                    <a:pt x="1140" y="856"/>
                  </a:cubicBezTo>
                  <a:cubicBezTo>
                    <a:pt x="1100" y="856"/>
                    <a:pt x="1100" y="856"/>
                    <a:pt x="1100" y="856"/>
                  </a:cubicBezTo>
                  <a:lnTo>
                    <a:pt x="1100" y="816"/>
                  </a:lnTo>
                  <a:close/>
                  <a:moveTo>
                    <a:pt x="1025" y="677"/>
                  </a:moveTo>
                  <a:cubicBezTo>
                    <a:pt x="1066" y="677"/>
                    <a:pt x="1066" y="677"/>
                    <a:pt x="1066" y="677"/>
                  </a:cubicBezTo>
                  <a:cubicBezTo>
                    <a:pt x="1066" y="717"/>
                    <a:pt x="1066" y="717"/>
                    <a:pt x="1066" y="717"/>
                  </a:cubicBezTo>
                  <a:cubicBezTo>
                    <a:pt x="1025" y="717"/>
                    <a:pt x="1025" y="717"/>
                    <a:pt x="1025" y="717"/>
                  </a:cubicBezTo>
                  <a:lnTo>
                    <a:pt x="1025" y="677"/>
                  </a:lnTo>
                  <a:close/>
                  <a:moveTo>
                    <a:pt x="1025" y="748"/>
                  </a:moveTo>
                  <a:cubicBezTo>
                    <a:pt x="1066" y="748"/>
                    <a:pt x="1066" y="748"/>
                    <a:pt x="1066" y="748"/>
                  </a:cubicBezTo>
                  <a:cubicBezTo>
                    <a:pt x="1066" y="788"/>
                    <a:pt x="1066" y="788"/>
                    <a:pt x="1066" y="788"/>
                  </a:cubicBezTo>
                  <a:cubicBezTo>
                    <a:pt x="1025" y="788"/>
                    <a:pt x="1025" y="788"/>
                    <a:pt x="1025" y="788"/>
                  </a:cubicBezTo>
                  <a:lnTo>
                    <a:pt x="1025" y="748"/>
                  </a:lnTo>
                  <a:close/>
                  <a:moveTo>
                    <a:pt x="693" y="856"/>
                  </a:moveTo>
                  <a:cubicBezTo>
                    <a:pt x="653" y="856"/>
                    <a:pt x="653" y="856"/>
                    <a:pt x="653" y="856"/>
                  </a:cubicBezTo>
                  <a:cubicBezTo>
                    <a:pt x="653" y="816"/>
                    <a:pt x="653" y="816"/>
                    <a:pt x="653" y="816"/>
                  </a:cubicBezTo>
                  <a:cubicBezTo>
                    <a:pt x="693" y="816"/>
                    <a:pt x="693" y="816"/>
                    <a:pt x="693" y="816"/>
                  </a:cubicBezTo>
                  <a:lnTo>
                    <a:pt x="693" y="856"/>
                  </a:lnTo>
                  <a:close/>
                  <a:moveTo>
                    <a:pt x="693" y="788"/>
                  </a:moveTo>
                  <a:cubicBezTo>
                    <a:pt x="653" y="788"/>
                    <a:pt x="653" y="788"/>
                    <a:pt x="653" y="788"/>
                  </a:cubicBezTo>
                  <a:cubicBezTo>
                    <a:pt x="653" y="748"/>
                    <a:pt x="653" y="748"/>
                    <a:pt x="653" y="748"/>
                  </a:cubicBezTo>
                  <a:cubicBezTo>
                    <a:pt x="693" y="748"/>
                    <a:pt x="693" y="748"/>
                    <a:pt x="693" y="748"/>
                  </a:cubicBezTo>
                  <a:lnTo>
                    <a:pt x="693" y="788"/>
                  </a:lnTo>
                  <a:close/>
                  <a:moveTo>
                    <a:pt x="693" y="717"/>
                  </a:moveTo>
                  <a:cubicBezTo>
                    <a:pt x="653" y="717"/>
                    <a:pt x="653" y="717"/>
                    <a:pt x="653" y="717"/>
                  </a:cubicBezTo>
                  <a:cubicBezTo>
                    <a:pt x="653" y="677"/>
                    <a:pt x="653" y="677"/>
                    <a:pt x="653" y="677"/>
                  </a:cubicBezTo>
                  <a:cubicBezTo>
                    <a:pt x="693" y="677"/>
                    <a:pt x="693" y="677"/>
                    <a:pt x="693" y="677"/>
                  </a:cubicBezTo>
                  <a:lnTo>
                    <a:pt x="693" y="717"/>
                  </a:lnTo>
                  <a:close/>
                  <a:moveTo>
                    <a:pt x="768" y="856"/>
                  </a:moveTo>
                  <a:cubicBezTo>
                    <a:pt x="727" y="856"/>
                    <a:pt x="727" y="856"/>
                    <a:pt x="727" y="856"/>
                  </a:cubicBezTo>
                  <a:cubicBezTo>
                    <a:pt x="727" y="816"/>
                    <a:pt x="727" y="816"/>
                    <a:pt x="727" y="816"/>
                  </a:cubicBezTo>
                  <a:cubicBezTo>
                    <a:pt x="768" y="816"/>
                    <a:pt x="768" y="816"/>
                    <a:pt x="768" y="816"/>
                  </a:cubicBezTo>
                  <a:lnTo>
                    <a:pt x="768" y="856"/>
                  </a:lnTo>
                  <a:close/>
                  <a:moveTo>
                    <a:pt x="768" y="788"/>
                  </a:moveTo>
                  <a:cubicBezTo>
                    <a:pt x="727" y="788"/>
                    <a:pt x="727" y="788"/>
                    <a:pt x="727" y="788"/>
                  </a:cubicBezTo>
                  <a:cubicBezTo>
                    <a:pt x="727" y="748"/>
                    <a:pt x="727" y="748"/>
                    <a:pt x="727" y="748"/>
                  </a:cubicBezTo>
                  <a:cubicBezTo>
                    <a:pt x="768" y="748"/>
                    <a:pt x="768" y="748"/>
                    <a:pt x="768" y="748"/>
                  </a:cubicBezTo>
                  <a:lnTo>
                    <a:pt x="768" y="788"/>
                  </a:lnTo>
                  <a:close/>
                  <a:moveTo>
                    <a:pt x="768" y="717"/>
                  </a:moveTo>
                  <a:cubicBezTo>
                    <a:pt x="727" y="717"/>
                    <a:pt x="727" y="717"/>
                    <a:pt x="727" y="717"/>
                  </a:cubicBezTo>
                  <a:cubicBezTo>
                    <a:pt x="727" y="677"/>
                    <a:pt x="727" y="677"/>
                    <a:pt x="727" y="677"/>
                  </a:cubicBezTo>
                  <a:cubicBezTo>
                    <a:pt x="768" y="677"/>
                    <a:pt x="768" y="677"/>
                    <a:pt x="768" y="677"/>
                  </a:cubicBezTo>
                  <a:lnTo>
                    <a:pt x="768" y="717"/>
                  </a:lnTo>
                  <a:close/>
                  <a:moveTo>
                    <a:pt x="842" y="856"/>
                  </a:moveTo>
                  <a:cubicBezTo>
                    <a:pt x="802" y="856"/>
                    <a:pt x="802" y="856"/>
                    <a:pt x="802" y="856"/>
                  </a:cubicBezTo>
                  <a:cubicBezTo>
                    <a:pt x="802" y="816"/>
                    <a:pt x="802" y="816"/>
                    <a:pt x="802" y="816"/>
                  </a:cubicBezTo>
                  <a:cubicBezTo>
                    <a:pt x="842" y="816"/>
                    <a:pt x="842" y="816"/>
                    <a:pt x="842" y="816"/>
                  </a:cubicBezTo>
                  <a:lnTo>
                    <a:pt x="842" y="856"/>
                  </a:lnTo>
                  <a:close/>
                  <a:moveTo>
                    <a:pt x="842" y="788"/>
                  </a:moveTo>
                  <a:cubicBezTo>
                    <a:pt x="802" y="788"/>
                    <a:pt x="802" y="788"/>
                    <a:pt x="802" y="788"/>
                  </a:cubicBezTo>
                  <a:cubicBezTo>
                    <a:pt x="802" y="748"/>
                    <a:pt x="802" y="748"/>
                    <a:pt x="802" y="748"/>
                  </a:cubicBezTo>
                  <a:cubicBezTo>
                    <a:pt x="842" y="748"/>
                    <a:pt x="842" y="748"/>
                    <a:pt x="842" y="748"/>
                  </a:cubicBezTo>
                  <a:lnTo>
                    <a:pt x="842" y="788"/>
                  </a:lnTo>
                  <a:close/>
                  <a:moveTo>
                    <a:pt x="842" y="717"/>
                  </a:moveTo>
                  <a:cubicBezTo>
                    <a:pt x="802" y="717"/>
                    <a:pt x="802" y="717"/>
                    <a:pt x="802" y="717"/>
                  </a:cubicBezTo>
                  <a:cubicBezTo>
                    <a:pt x="802" y="677"/>
                    <a:pt x="802" y="677"/>
                    <a:pt x="802" y="677"/>
                  </a:cubicBezTo>
                  <a:cubicBezTo>
                    <a:pt x="842" y="677"/>
                    <a:pt x="842" y="677"/>
                    <a:pt x="842" y="677"/>
                  </a:cubicBezTo>
                  <a:lnTo>
                    <a:pt x="842" y="717"/>
                  </a:lnTo>
                  <a:close/>
                  <a:moveTo>
                    <a:pt x="917" y="856"/>
                  </a:moveTo>
                  <a:cubicBezTo>
                    <a:pt x="877" y="856"/>
                    <a:pt x="877" y="856"/>
                    <a:pt x="877" y="856"/>
                  </a:cubicBezTo>
                  <a:cubicBezTo>
                    <a:pt x="877" y="816"/>
                    <a:pt x="877" y="816"/>
                    <a:pt x="877" y="816"/>
                  </a:cubicBezTo>
                  <a:cubicBezTo>
                    <a:pt x="917" y="816"/>
                    <a:pt x="917" y="816"/>
                    <a:pt x="917" y="816"/>
                  </a:cubicBezTo>
                  <a:lnTo>
                    <a:pt x="917" y="856"/>
                  </a:lnTo>
                  <a:close/>
                  <a:moveTo>
                    <a:pt x="917" y="788"/>
                  </a:moveTo>
                  <a:cubicBezTo>
                    <a:pt x="877" y="788"/>
                    <a:pt x="877" y="788"/>
                    <a:pt x="877" y="788"/>
                  </a:cubicBezTo>
                  <a:cubicBezTo>
                    <a:pt x="877" y="748"/>
                    <a:pt x="877" y="748"/>
                    <a:pt x="877" y="748"/>
                  </a:cubicBezTo>
                  <a:cubicBezTo>
                    <a:pt x="917" y="748"/>
                    <a:pt x="917" y="748"/>
                    <a:pt x="917" y="748"/>
                  </a:cubicBezTo>
                  <a:lnTo>
                    <a:pt x="917" y="788"/>
                  </a:lnTo>
                  <a:close/>
                  <a:moveTo>
                    <a:pt x="917" y="717"/>
                  </a:moveTo>
                  <a:cubicBezTo>
                    <a:pt x="877" y="717"/>
                    <a:pt x="877" y="717"/>
                    <a:pt x="877" y="717"/>
                  </a:cubicBezTo>
                  <a:cubicBezTo>
                    <a:pt x="877" y="677"/>
                    <a:pt x="877" y="677"/>
                    <a:pt x="877" y="677"/>
                  </a:cubicBezTo>
                  <a:cubicBezTo>
                    <a:pt x="917" y="677"/>
                    <a:pt x="917" y="677"/>
                    <a:pt x="917" y="677"/>
                  </a:cubicBezTo>
                  <a:lnTo>
                    <a:pt x="917" y="717"/>
                  </a:lnTo>
                  <a:close/>
                  <a:moveTo>
                    <a:pt x="992" y="856"/>
                  </a:moveTo>
                  <a:cubicBezTo>
                    <a:pt x="951" y="856"/>
                    <a:pt x="951" y="856"/>
                    <a:pt x="951" y="856"/>
                  </a:cubicBezTo>
                  <a:cubicBezTo>
                    <a:pt x="951" y="816"/>
                    <a:pt x="951" y="816"/>
                    <a:pt x="951" y="816"/>
                  </a:cubicBezTo>
                  <a:cubicBezTo>
                    <a:pt x="992" y="816"/>
                    <a:pt x="992" y="816"/>
                    <a:pt x="992" y="816"/>
                  </a:cubicBezTo>
                  <a:lnTo>
                    <a:pt x="992" y="856"/>
                  </a:lnTo>
                  <a:close/>
                  <a:moveTo>
                    <a:pt x="992" y="788"/>
                  </a:moveTo>
                  <a:cubicBezTo>
                    <a:pt x="951" y="788"/>
                    <a:pt x="951" y="788"/>
                    <a:pt x="951" y="788"/>
                  </a:cubicBezTo>
                  <a:cubicBezTo>
                    <a:pt x="951" y="748"/>
                    <a:pt x="951" y="748"/>
                    <a:pt x="951" y="748"/>
                  </a:cubicBezTo>
                  <a:cubicBezTo>
                    <a:pt x="992" y="748"/>
                    <a:pt x="992" y="748"/>
                    <a:pt x="992" y="748"/>
                  </a:cubicBezTo>
                  <a:lnTo>
                    <a:pt x="992" y="788"/>
                  </a:lnTo>
                  <a:close/>
                  <a:moveTo>
                    <a:pt x="992" y="717"/>
                  </a:moveTo>
                  <a:cubicBezTo>
                    <a:pt x="951" y="717"/>
                    <a:pt x="951" y="717"/>
                    <a:pt x="951" y="717"/>
                  </a:cubicBezTo>
                  <a:cubicBezTo>
                    <a:pt x="951" y="677"/>
                    <a:pt x="951" y="677"/>
                    <a:pt x="951" y="677"/>
                  </a:cubicBezTo>
                  <a:cubicBezTo>
                    <a:pt x="992" y="677"/>
                    <a:pt x="992" y="677"/>
                    <a:pt x="992" y="677"/>
                  </a:cubicBezTo>
                  <a:lnTo>
                    <a:pt x="992" y="717"/>
                  </a:lnTo>
                  <a:close/>
                  <a:moveTo>
                    <a:pt x="1025" y="856"/>
                  </a:moveTo>
                  <a:cubicBezTo>
                    <a:pt x="1025" y="816"/>
                    <a:pt x="1025" y="816"/>
                    <a:pt x="1025" y="816"/>
                  </a:cubicBezTo>
                  <a:cubicBezTo>
                    <a:pt x="1066" y="816"/>
                    <a:pt x="1066" y="816"/>
                    <a:pt x="1066" y="816"/>
                  </a:cubicBezTo>
                  <a:cubicBezTo>
                    <a:pt x="1066" y="856"/>
                    <a:pt x="1066" y="856"/>
                    <a:pt x="1066" y="856"/>
                  </a:cubicBezTo>
                  <a:lnTo>
                    <a:pt x="1025" y="856"/>
                  </a:lnTo>
                  <a:close/>
                  <a:moveTo>
                    <a:pt x="145" y="1142"/>
                  </a:moveTo>
                  <a:cubicBezTo>
                    <a:pt x="145" y="1125"/>
                    <a:pt x="159" y="1111"/>
                    <a:pt x="176" y="1111"/>
                  </a:cubicBezTo>
                  <a:cubicBezTo>
                    <a:pt x="519" y="1111"/>
                    <a:pt x="519" y="1111"/>
                    <a:pt x="519" y="1111"/>
                  </a:cubicBezTo>
                  <a:cubicBezTo>
                    <a:pt x="535" y="1111"/>
                    <a:pt x="549" y="1125"/>
                    <a:pt x="549" y="1142"/>
                  </a:cubicBezTo>
                  <a:cubicBezTo>
                    <a:pt x="549" y="1377"/>
                    <a:pt x="549" y="1377"/>
                    <a:pt x="549" y="1377"/>
                  </a:cubicBezTo>
                  <a:cubicBezTo>
                    <a:pt x="549" y="1393"/>
                    <a:pt x="535" y="1407"/>
                    <a:pt x="519" y="1407"/>
                  </a:cubicBezTo>
                  <a:cubicBezTo>
                    <a:pt x="176" y="1407"/>
                    <a:pt x="176" y="1407"/>
                    <a:pt x="176" y="1407"/>
                  </a:cubicBezTo>
                  <a:cubicBezTo>
                    <a:pt x="159" y="1407"/>
                    <a:pt x="145" y="1393"/>
                    <a:pt x="145" y="1377"/>
                  </a:cubicBezTo>
                  <a:lnTo>
                    <a:pt x="145" y="1142"/>
                  </a:lnTo>
                  <a:close/>
                  <a:moveTo>
                    <a:pt x="596" y="1488"/>
                  </a:moveTo>
                  <a:cubicBezTo>
                    <a:pt x="589" y="1480"/>
                    <a:pt x="576" y="1474"/>
                    <a:pt x="566" y="1474"/>
                  </a:cubicBezTo>
                  <a:cubicBezTo>
                    <a:pt x="128" y="1474"/>
                    <a:pt x="128" y="1474"/>
                    <a:pt x="128" y="1474"/>
                  </a:cubicBezTo>
                  <a:cubicBezTo>
                    <a:pt x="118" y="1474"/>
                    <a:pt x="105" y="1480"/>
                    <a:pt x="99" y="1488"/>
                  </a:cubicBezTo>
                  <a:cubicBezTo>
                    <a:pt x="12" y="1590"/>
                    <a:pt x="12" y="1590"/>
                    <a:pt x="12" y="1590"/>
                  </a:cubicBezTo>
                  <a:cubicBezTo>
                    <a:pt x="5" y="1598"/>
                    <a:pt x="0" y="1612"/>
                    <a:pt x="0" y="1622"/>
                  </a:cubicBezTo>
                  <a:cubicBezTo>
                    <a:pt x="0" y="1630"/>
                    <a:pt x="0" y="1630"/>
                    <a:pt x="0" y="1630"/>
                  </a:cubicBezTo>
                  <a:cubicBezTo>
                    <a:pt x="0" y="1640"/>
                    <a:pt x="8" y="1649"/>
                    <a:pt x="18" y="1649"/>
                  </a:cubicBezTo>
                  <a:cubicBezTo>
                    <a:pt x="676" y="1649"/>
                    <a:pt x="676" y="1649"/>
                    <a:pt x="676" y="1649"/>
                  </a:cubicBezTo>
                  <a:cubicBezTo>
                    <a:pt x="686" y="1649"/>
                    <a:pt x="694" y="1640"/>
                    <a:pt x="694" y="1630"/>
                  </a:cubicBezTo>
                  <a:cubicBezTo>
                    <a:pt x="694" y="1622"/>
                    <a:pt x="694" y="1622"/>
                    <a:pt x="694" y="1622"/>
                  </a:cubicBezTo>
                  <a:cubicBezTo>
                    <a:pt x="694" y="1612"/>
                    <a:pt x="689" y="1598"/>
                    <a:pt x="683" y="1590"/>
                  </a:cubicBezTo>
                  <a:lnTo>
                    <a:pt x="596" y="1488"/>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6"/>
            <p:cNvSpPr>
              <a:spLocks noEditPoints="1"/>
            </p:cNvSpPr>
            <p:nvPr/>
          </p:nvSpPr>
          <p:spPr bwMode="black">
            <a:xfrm>
              <a:off x="3422650" y="3873500"/>
              <a:ext cx="168275" cy="142875"/>
            </a:xfrm>
            <a:custGeom>
              <a:avLst/>
              <a:gdLst>
                <a:gd name="T0" fmla="*/ 682 w 694"/>
                <a:gd name="T1" fmla="*/ 58 h 588"/>
                <a:gd name="T2" fmla="*/ 694 w 694"/>
                <a:gd name="T3" fmla="*/ 26 h 588"/>
                <a:gd name="T4" fmla="*/ 694 w 694"/>
                <a:gd name="T5" fmla="*/ 18 h 588"/>
                <a:gd name="T6" fmla="*/ 676 w 694"/>
                <a:gd name="T7" fmla="*/ 0 h 588"/>
                <a:gd name="T8" fmla="*/ 18 w 694"/>
                <a:gd name="T9" fmla="*/ 0 h 588"/>
                <a:gd name="T10" fmla="*/ 0 w 694"/>
                <a:gd name="T11" fmla="*/ 18 h 588"/>
                <a:gd name="T12" fmla="*/ 0 w 694"/>
                <a:gd name="T13" fmla="*/ 26 h 588"/>
                <a:gd name="T14" fmla="*/ 11 w 694"/>
                <a:gd name="T15" fmla="*/ 58 h 588"/>
                <a:gd name="T16" fmla="*/ 98 w 694"/>
                <a:gd name="T17" fmla="*/ 160 h 588"/>
                <a:gd name="T18" fmla="*/ 128 w 694"/>
                <a:gd name="T19" fmla="*/ 174 h 588"/>
                <a:gd name="T20" fmla="*/ 565 w 694"/>
                <a:gd name="T21" fmla="*/ 174 h 588"/>
                <a:gd name="T22" fmla="*/ 595 w 694"/>
                <a:gd name="T23" fmla="*/ 160 h 588"/>
                <a:gd name="T24" fmla="*/ 682 w 694"/>
                <a:gd name="T25" fmla="*/ 58 h 588"/>
                <a:gd name="T26" fmla="*/ 387 w 694"/>
                <a:gd name="T27" fmla="*/ 588 h 588"/>
                <a:gd name="T28" fmla="*/ 387 w 694"/>
                <a:gd name="T29" fmla="*/ 579 h 588"/>
                <a:gd name="T30" fmla="*/ 518 w 694"/>
                <a:gd name="T31" fmla="*/ 579 h 588"/>
                <a:gd name="T32" fmla="*/ 591 w 694"/>
                <a:gd name="T33" fmla="*/ 507 h 588"/>
                <a:gd name="T34" fmla="*/ 591 w 694"/>
                <a:gd name="T35" fmla="*/ 272 h 588"/>
                <a:gd name="T36" fmla="*/ 518 w 694"/>
                <a:gd name="T37" fmla="*/ 199 h 588"/>
                <a:gd name="T38" fmla="*/ 175 w 694"/>
                <a:gd name="T39" fmla="*/ 199 h 588"/>
                <a:gd name="T40" fmla="*/ 103 w 694"/>
                <a:gd name="T41" fmla="*/ 272 h 588"/>
                <a:gd name="T42" fmla="*/ 103 w 694"/>
                <a:gd name="T43" fmla="*/ 507 h 588"/>
                <a:gd name="T44" fmla="*/ 175 w 694"/>
                <a:gd name="T45" fmla="*/ 579 h 588"/>
                <a:gd name="T46" fmla="*/ 307 w 694"/>
                <a:gd name="T47" fmla="*/ 579 h 588"/>
                <a:gd name="T48" fmla="*/ 307 w 694"/>
                <a:gd name="T49" fmla="*/ 588 h 588"/>
                <a:gd name="T50" fmla="*/ 387 w 694"/>
                <a:gd name="T51" fmla="*/ 588 h 588"/>
                <a:gd name="T52" fmla="*/ 175 w 694"/>
                <a:gd name="T53" fmla="*/ 537 h 588"/>
                <a:gd name="T54" fmla="*/ 145 w 694"/>
                <a:gd name="T55" fmla="*/ 507 h 588"/>
                <a:gd name="T56" fmla="*/ 145 w 694"/>
                <a:gd name="T57" fmla="*/ 272 h 588"/>
                <a:gd name="T58" fmla="*/ 175 w 694"/>
                <a:gd name="T59" fmla="*/ 242 h 588"/>
                <a:gd name="T60" fmla="*/ 518 w 694"/>
                <a:gd name="T61" fmla="*/ 242 h 588"/>
                <a:gd name="T62" fmla="*/ 549 w 694"/>
                <a:gd name="T63" fmla="*/ 272 h 588"/>
                <a:gd name="T64" fmla="*/ 549 w 694"/>
                <a:gd name="T65" fmla="*/ 507 h 588"/>
                <a:gd name="T66" fmla="*/ 518 w 694"/>
                <a:gd name="T67" fmla="*/ 537 h 588"/>
                <a:gd name="T68" fmla="*/ 175 w 694"/>
                <a:gd name="T69" fmla="*/ 537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94" h="588">
                  <a:moveTo>
                    <a:pt x="682" y="58"/>
                  </a:moveTo>
                  <a:cubicBezTo>
                    <a:pt x="689" y="51"/>
                    <a:pt x="694" y="36"/>
                    <a:pt x="694" y="26"/>
                  </a:cubicBezTo>
                  <a:cubicBezTo>
                    <a:pt x="694" y="18"/>
                    <a:pt x="694" y="18"/>
                    <a:pt x="694" y="18"/>
                  </a:cubicBezTo>
                  <a:cubicBezTo>
                    <a:pt x="694" y="8"/>
                    <a:pt x="686" y="0"/>
                    <a:pt x="676" y="0"/>
                  </a:cubicBezTo>
                  <a:cubicBezTo>
                    <a:pt x="18" y="0"/>
                    <a:pt x="18" y="0"/>
                    <a:pt x="18" y="0"/>
                  </a:cubicBezTo>
                  <a:cubicBezTo>
                    <a:pt x="8" y="0"/>
                    <a:pt x="0" y="8"/>
                    <a:pt x="0" y="18"/>
                  </a:cubicBezTo>
                  <a:cubicBezTo>
                    <a:pt x="0" y="26"/>
                    <a:pt x="0" y="26"/>
                    <a:pt x="0" y="26"/>
                  </a:cubicBezTo>
                  <a:cubicBezTo>
                    <a:pt x="0" y="36"/>
                    <a:pt x="5" y="51"/>
                    <a:pt x="11" y="58"/>
                  </a:cubicBezTo>
                  <a:cubicBezTo>
                    <a:pt x="98" y="160"/>
                    <a:pt x="98" y="160"/>
                    <a:pt x="98" y="160"/>
                  </a:cubicBezTo>
                  <a:cubicBezTo>
                    <a:pt x="105" y="168"/>
                    <a:pt x="118" y="174"/>
                    <a:pt x="128" y="174"/>
                  </a:cubicBezTo>
                  <a:cubicBezTo>
                    <a:pt x="565" y="174"/>
                    <a:pt x="565" y="174"/>
                    <a:pt x="565" y="174"/>
                  </a:cubicBezTo>
                  <a:cubicBezTo>
                    <a:pt x="575" y="174"/>
                    <a:pt x="589" y="168"/>
                    <a:pt x="595" y="160"/>
                  </a:cubicBezTo>
                  <a:lnTo>
                    <a:pt x="682" y="58"/>
                  </a:lnTo>
                  <a:close/>
                  <a:moveTo>
                    <a:pt x="387" y="588"/>
                  </a:moveTo>
                  <a:cubicBezTo>
                    <a:pt x="387" y="582"/>
                    <a:pt x="387" y="579"/>
                    <a:pt x="387" y="579"/>
                  </a:cubicBezTo>
                  <a:cubicBezTo>
                    <a:pt x="518" y="579"/>
                    <a:pt x="518" y="579"/>
                    <a:pt x="518" y="579"/>
                  </a:cubicBezTo>
                  <a:cubicBezTo>
                    <a:pt x="558" y="579"/>
                    <a:pt x="591" y="547"/>
                    <a:pt x="591" y="507"/>
                  </a:cubicBezTo>
                  <a:cubicBezTo>
                    <a:pt x="591" y="272"/>
                    <a:pt x="591" y="272"/>
                    <a:pt x="591" y="272"/>
                  </a:cubicBezTo>
                  <a:cubicBezTo>
                    <a:pt x="591" y="232"/>
                    <a:pt x="558" y="199"/>
                    <a:pt x="518" y="199"/>
                  </a:cubicBezTo>
                  <a:cubicBezTo>
                    <a:pt x="175" y="199"/>
                    <a:pt x="175" y="199"/>
                    <a:pt x="175" y="199"/>
                  </a:cubicBezTo>
                  <a:cubicBezTo>
                    <a:pt x="135" y="199"/>
                    <a:pt x="103" y="232"/>
                    <a:pt x="103" y="272"/>
                  </a:cubicBezTo>
                  <a:cubicBezTo>
                    <a:pt x="103" y="507"/>
                    <a:pt x="103" y="507"/>
                    <a:pt x="103" y="507"/>
                  </a:cubicBezTo>
                  <a:cubicBezTo>
                    <a:pt x="103" y="547"/>
                    <a:pt x="135" y="579"/>
                    <a:pt x="175" y="579"/>
                  </a:cubicBezTo>
                  <a:cubicBezTo>
                    <a:pt x="307" y="579"/>
                    <a:pt x="307" y="579"/>
                    <a:pt x="307" y="579"/>
                  </a:cubicBezTo>
                  <a:cubicBezTo>
                    <a:pt x="307" y="579"/>
                    <a:pt x="307" y="582"/>
                    <a:pt x="307" y="588"/>
                  </a:cubicBezTo>
                  <a:lnTo>
                    <a:pt x="387" y="588"/>
                  </a:lnTo>
                  <a:close/>
                  <a:moveTo>
                    <a:pt x="175" y="537"/>
                  </a:moveTo>
                  <a:cubicBezTo>
                    <a:pt x="159" y="537"/>
                    <a:pt x="145" y="523"/>
                    <a:pt x="145" y="507"/>
                  </a:cubicBezTo>
                  <a:cubicBezTo>
                    <a:pt x="145" y="272"/>
                    <a:pt x="145" y="272"/>
                    <a:pt x="145" y="272"/>
                  </a:cubicBezTo>
                  <a:cubicBezTo>
                    <a:pt x="145" y="255"/>
                    <a:pt x="159" y="242"/>
                    <a:pt x="175" y="242"/>
                  </a:cubicBezTo>
                  <a:cubicBezTo>
                    <a:pt x="518" y="242"/>
                    <a:pt x="518" y="242"/>
                    <a:pt x="518" y="242"/>
                  </a:cubicBezTo>
                  <a:cubicBezTo>
                    <a:pt x="535" y="242"/>
                    <a:pt x="549" y="255"/>
                    <a:pt x="549" y="272"/>
                  </a:cubicBezTo>
                  <a:cubicBezTo>
                    <a:pt x="549" y="507"/>
                    <a:pt x="549" y="507"/>
                    <a:pt x="549" y="507"/>
                  </a:cubicBezTo>
                  <a:cubicBezTo>
                    <a:pt x="549" y="523"/>
                    <a:pt x="535" y="537"/>
                    <a:pt x="518" y="537"/>
                  </a:cubicBezTo>
                  <a:lnTo>
                    <a:pt x="175" y="5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7" name="Group 126"/>
          <p:cNvGrpSpPr/>
          <p:nvPr/>
        </p:nvGrpSpPr>
        <p:grpSpPr>
          <a:xfrm>
            <a:off x="3204248" y="3938096"/>
            <a:ext cx="1160125" cy="700910"/>
            <a:chOff x="214313" y="2174875"/>
            <a:chExt cx="990600" cy="598488"/>
          </a:xfrm>
          <a:solidFill>
            <a:schemeClr val="tx1"/>
          </a:solidFill>
        </p:grpSpPr>
        <p:sp>
          <p:nvSpPr>
            <p:cNvPr id="128" name="Freeform 6"/>
            <p:cNvSpPr>
              <a:spLocks/>
            </p:cNvSpPr>
            <p:nvPr/>
          </p:nvSpPr>
          <p:spPr bwMode="auto">
            <a:xfrm>
              <a:off x="496888" y="2174875"/>
              <a:ext cx="708025" cy="379413"/>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7"/>
            <p:cNvSpPr>
              <a:spLocks/>
            </p:cNvSpPr>
            <p:nvPr/>
          </p:nvSpPr>
          <p:spPr bwMode="auto">
            <a:xfrm>
              <a:off x="214313" y="2344738"/>
              <a:ext cx="803275" cy="428625"/>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p:cNvGrpSpPr/>
          <p:nvPr/>
        </p:nvGrpSpPr>
        <p:grpSpPr>
          <a:xfrm>
            <a:off x="6478306" y="1263989"/>
            <a:ext cx="1415259" cy="981718"/>
            <a:chOff x="4735041" y="1194045"/>
            <a:chExt cx="1282850" cy="784898"/>
          </a:xfrm>
        </p:grpSpPr>
        <p:sp>
          <p:nvSpPr>
            <p:cNvPr id="70" name="Text Box 18"/>
            <p:cNvSpPr txBox="1">
              <a:spLocks noChangeArrowheads="1"/>
            </p:cNvSpPr>
            <p:nvPr>
              <p:custDataLst>
                <p:tags r:id="rId16"/>
              </p:custDataLst>
            </p:nvPr>
          </p:nvSpPr>
          <p:spPr bwMode="auto">
            <a:xfrm flipH="1">
              <a:off x="4735041" y="1806692"/>
              <a:ext cx="1282850" cy="172251"/>
            </a:xfrm>
            <a:prstGeom prst="rect">
              <a:avLst/>
            </a:prstGeom>
            <a:noFill/>
            <a:ln w="9525" algn="ctr">
              <a:noFill/>
              <a:miter lim="800000"/>
              <a:headEnd/>
              <a:tailEnd/>
            </a:ln>
            <a:effectLst/>
          </p:spPr>
          <p:txBody>
            <a:bodyPr wrap="none" lIns="0" tIns="0" rIns="0" bIns="0" anchor="ctr">
              <a:spAutoFit/>
            </a:bodyPr>
            <a:lstStyle>
              <a:defPPr>
                <a:defRPr lang="en-US"/>
              </a:defPPr>
              <a:lvl1pPr algn="ctr">
                <a:lnSpc>
                  <a:spcPct val="90000"/>
                </a:lnSpc>
                <a:spcBef>
                  <a:spcPct val="30000"/>
                </a:spcBef>
                <a:defRPr sz="1050">
                  <a:latin typeface="Segoe"/>
                  <a:cs typeface="Segoe"/>
                </a:defRPr>
              </a:lvl1pPr>
            </a:lstStyle>
            <a:p>
              <a:pPr>
                <a:lnSpc>
                  <a:spcPct val="100000"/>
                </a:lnSpc>
                <a:defRPr/>
              </a:pPr>
              <a:r>
                <a:rPr lang="en-US" sz="1400" dirty="0">
                  <a:ln>
                    <a:solidFill>
                      <a:schemeClr val="bg1">
                        <a:alpha val="0"/>
                      </a:schemeClr>
                    </a:solidFill>
                  </a:ln>
                  <a:solidFill>
                    <a:srgbClr val="595959"/>
                  </a:solidFill>
                  <a:latin typeface="+mn-lt"/>
                  <a:cs typeface="+mn-cs"/>
                </a:rPr>
                <a:t>Excel </a:t>
              </a:r>
              <a:r>
                <a:rPr lang="hu-HU" sz="1400" dirty="0" err="1">
                  <a:ln>
                    <a:solidFill>
                      <a:schemeClr val="bg1">
                        <a:alpha val="0"/>
                      </a:schemeClr>
                    </a:solidFill>
                  </a:ln>
                  <a:solidFill>
                    <a:srgbClr val="595959"/>
                  </a:solidFill>
                  <a:latin typeface="+mn-lt"/>
                  <a:cs typeface="+mn-cs"/>
                </a:rPr>
                <a:t>PowerQuery</a:t>
              </a:r>
              <a:endParaRPr lang="en-US" sz="1400" dirty="0">
                <a:ln>
                  <a:solidFill>
                    <a:schemeClr val="bg1">
                      <a:alpha val="0"/>
                    </a:schemeClr>
                  </a:solidFill>
                </a:ln>
                <a:solidFill>
                  <a:srgbClr val="595959"/>
                </a:solidFill>
                <a:latin typeface="+mn-lt"/>
                <a:cs typeface="+mn-cs"/>
              </a:endParaRPr>
            </a:p>
          </p:txBody>
        </p:sp>
        <p:pic>
          <p:nvPicPr>
            <p:cNvPr id="71" name="Picture 2" descr="http://www.powerpivot.com/res/images/IW2Ribbon_thumbnail.png"/>
            <p:cNvPicPr>
              <a:picLocks noChangeAspect="1" noChangeArrowheads="1"/>
            </p:cNvPicPr>
            <p:nvPr>
              <p:custDataLst>
                <p:tags r:id="rId17"/>
              </p:custDataLst>
            </p:nvPr>
          </p:nvPicPr>
          <p:blipFill>
            <a:blip r:embed="rId38">
              <a:extLst>
                <a:ext uri="{28A0092B-C50C-407E-A947-70E740481C1C}">
                  <a14:useLocalDpi xmlns:a14="http://schemas.microsoft.com/office/drawing/2010/main" val="0"/>
                </a:ext>
              </a:extLst>
            </a:blip>
            <a:srcRect/>
            <a:stretch>
              <a:fillRect/>
            </a:stretch>
          </p:blipFill>
          <p:spPr bwMode="auto">
            <a:xfrm>
              <a:off x="4970339" y="1194045"/>
              <a:ext cx="812251" cy="578121"/>
            </a:xfrm>
            <a:prstGeom prst="rect">
              <a:avLst/>
            </a:prstGeom>
            <a:noFill/>
            <a:ln>
              <a:no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901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10000" fill="hold" nodeType="afterEffect">
                                  <p:stCondLst>
                                    <p:cond delay="0"/>
                                  </p:stCondLst>
                                  <p:childTnLst>
                                    <p:animEffect transition="out" filter="fade">
                                      <p:cBhvr>
                                        <p:cTn id="6" dur="500" tmFilter="0, 0; .2, .5; .8, .5; 1, 0"/>
                                        <p:tgtEl>
                                          <p:spTgt spid="127"/>
                                        </p:tgtEl>
                                      </p:cBhvr>
                                    </p:animEffect>
                                    <p:animScale>
                                      <p:cBhvr>
                                        <p:cTn id="7" dur="250" autoRev="1" fill="hold"/>
                                        <p:tgtEl>
                                          <p:spTgt spid="1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p:cNvSpPr>
            <a:spLocks noGrp="1"/>
          </p:cNvSpPr>
          <p:nvPr>
            <p:ph type="body" sz="quarter" idx="10"/>
          </p:nvPr>
        </p:nvSpPr>
        <p:spPr/>
        <p:txBody>
          <a:bodyPr/>
          <a:lstStyle/>
          <a:p>
            <a:pPr marL="285750" indent="-285750"/>
            <a:r>
              <a:rPr lang="hu-HU" dirty="0"/>
              <a:t>Big </a:t>
            </a:r>
            <a:r>
              <a:rPr lang="hu-HU" dirty="0" err="1"/>
              <a:t>data</a:t>
            </a:r>
            <a:endParaRPr lang="hu-HU" dirty="0"/>
          </a:p>
          <a:p>
            <a:pPr marL="285750" indent="-285750"/>
            <a:r>
              <a:rPr lang="hu-HU" dirty="0" err="1"/>
              <a:t>HDInsight</a:t>
            </a:r>
            <a:endParaRPr lang="hu-HU" dirty="0"/>
          </a:p>
          <a:p>
            <a:pPr marL="285750" indent="-285750"/>
            <a:r>
              <a:rPr lang="hu-HU" dirty="0" err="1"/>
              <a:t>PowerBI</a:t>
            </a:r>
            <a:endParaRPr lang="hu-HU" dirty="0"/>
          </a:p>
          <a:p>
            <a:pPr marL="285750" indent="-285750"/>
            <a:r>
              <a:rPr lang="hu-HU" dirty="0" err="1"/>
              <a:t>Cortana</a:t>
            </a:r>
            <a:r>
              <a:rPr lang="hu-HU" dirty="0"/>
              <a:t> </a:t>
            </a:r>
            <a:r>
              <a:rPr lang="hu-HU" dirty="0" err="1"/>
              <a:t>Analytics</a:t>
            </a:r>
            <a:r>
              <a:rPr lang="hu-HU" dirty="0"/>
              <a:t> </a:t>
            </a:r>
            <a:r>
              <a:rPr lang="hu-HU" dirty="0" err="1"/>
              <a:t>Suite</a:t>
            </a:r>
            <a:endParaRPr lang="hu-HU" dirty="0"/>
          </a:p>
          <a:p>
            <a:pPr marL="285750" indent="-285750"/>
            <a:r>
              <a:rPr lang="hu-HU" dirty="0"/>
              <a:t>Gépi tanulás</a:t>
            </a:r>
          </a:p>
          <a:p>
            <a:pPr marL="742950" lvl="1" indent="-285750"/>
            <a:r>
              <a:rPr lang="hu-HU" dirty="0"/>
              <a:t>Gépi tanulás alapok</a:t>
            </a:r>
          </a:p>
          <a:p>
            <a:pPr marL="742950" lvl="1" indent="-285750"/>
            <a:r>
              <a:rPr lang="hu-HU" dirty="0"/>
              <a:t>Azure ML</a:t>
            </a:r>
          </a:p>
          <a:p>
            <a:endParaRPr lang="hu-HU" dirty="0"/>
          </a:p>
        </p:txBody>
      </p:sp>
    </p:spTree>
    <p:extLst>
      <p:ext uri="{BB962C8B-B14F-4D97-AF65-F5344CB8AC3E}">
        <p14:creationId xmlns:p14="http://schemas.microsoft.com/office/powerpoint/2010/main" val="3457595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 Same Side Corner Rectangle 73"/>
          <p:cNvSpPr/>
          <p:nvPr/>
        </p:nvSpPr>
        <p:spPr>
          <a:xfrm>
            <a:off x="1589" y="12033"/>
            <a:ext cx="12188825" cy="6857999"/>
          </a:xfrm>
          <a:prstGeom prst="rect">
            <a:avLst/>
          </a:prstGeom>
          <a:solidFill>
            <a:schemeClr val="tx1"/>
          </a:solidFill>
          <a:ln w="10795" cap="flat" cmpd="sng" algn="ctr">
            <a:noFill/>
            <a:prstDash val="dash"/>
          </a:ln>
          <a:effectLst/>
        </p:spPr>
        <p:txBody>
          <a:bodyPr lIns="91440" tIns="91440" rIns="91440" bIns="91440" rtlCol="0" anchor="b"/>
          <a:lstStyle/>
          <a:p>
            <a:pPr>
              <a:lnSpc>
                <a:spcPct val="80000"/>
              </a:lnSpc>
            </a:pPr>
            <a:endParaRPr lang="en-US" kern="0" dirty="0">
              <a:ln>
                <a:solidFill>
                  <a:schemeClr val="bg1">
                    <a:alpha val="0"/>
                  </a:schemeClr>
                </a:solidFill>
              </a:ln>
              <a:solidFill>
                <a:schemeClr val="bg1"/>
              </a:solidFill>
              <a:latin typeface="Segoe UI Light" pitchFamily="34" charset="0"/>
              <a:cs typeface="Arial"/>
            </a:endParaRPr>
          </a:p>
        </p:txBody>
      </p:sp>
      <p:graphicFrame>
        <p:nvGraphicFramePr>
          <p:cNvPr id="4" name="Object 3"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3077" name="think-cell Slide" r:id="rId16" imgW="270" imgH="270" progId="TCLayout.ActiveDocument.1">
                  <p:embed/>
                </p:oleObj>
              </mc:Choice>
              <mc:Fallback>
                <p:oleObj name="think-cell Slide" r:id="rId16" imgW="270" imgH="270" progId="TCLayout.ActiveDocument.1">
                  <p:embed/>
                  <p:pic>
                    <p:nvPicPr>
                      <p:cNvPr id="0" name=""/>
                      <p:cNvPicPr/>
                      <p:nvPr/>
                    </p:nvPicPr>
                    <p:blipFill>
                      <a:blip r:embed="rId17"/>
                      <a:stretch>
                        <a:fillRect/>
                      </a:stretch>
                    </p:blipFill>
                    <p:spPr>
                      <a:xfrm>
                        <a:off x="1588" y="0"/>
                        <a:ext cx="158750" cy="158750"/>
                      </a:xfrm>
                      <a:prstGeom prst="rect">
                        <a:avLst/>
                      </a:prstGeom>
                    </p:spPr>
                  </p:pic>
                </p:oleObj>
              </mc:Fallback>
            </mc:AlternateContent>
          </a:graphicData>
        </a:graphic>
      </p:graphicFrame>
      <p:sp>
        <p:nvSpPr>
          <p:cNvPr id="76" name="TextBox 75"/>
          <p:cNvSpPr txBox="1"/>
          <p:nvPr/>
        </p:nvSpPr>
        <p:spPr>
          <a:xfrm>
            <a:off x="4483941" y="2349793"/>
            <a:ext cx="1581197" cy="646331"/>
          </a:xfrm>
          <a:prstGeom prst="rect">
            <a:avLst/>
          </a:prstGeom>
          <a:noFill/>
        </p:spPr>
        <p:txBody>
          <a:bodyPr wrap="square" rtlCol="0" anchor="ctr" anchorCtr="0">
            <a:spAutoFit/>
          </a:bodyPr>
          <a:lstStyle/>
          <a:p>
            <a:pPr algn="r">
              <a:lnSpc>
                <a:spcPct val="90000"/>
              </a:lnSpc>
              <a:defRPr/>
            </a:pPr>
            <a:r>
              <a:rPr lang="hu-HU" sz="2000" kern="0" dirty="0" err="1">
                <a:ln>
                  <a:solidFill>
                    <a:schemeClr val="bg1">
                      <a:alpha val="0"/>
                    </a:schemeClr>
                  </a:solidFill>
                </a:ln>
                <a:solidFill>
                  <a:schemeClr val="bg1">
                    <a:alpha val="99000"/>
                  </a:schemeClr>
                </a:solidFill>
              </a:rPr>
              <a:t>MapReduce</a:t>
            </a:r>
            <a:r>
              <a:rPr lang="hu-HU" sz="2000" kern="0" dirty="0">
                <a:ln>
                  <a:solidFill>
                    <a:schemeClr val="bg1">
                      <a:alpha val="0"/>
                    </a:schemeClr>
                  </a:solidFill>
                </a:ln>
                <a:solidFill>
                  <a:schemeClr val="bg1">
                    <a:alpha val="99000"/>
                  </a:schemeClr>
                </a:solidFill>
              </a:rPr>
              <a:t> szint</a:t>
            </a:r>
            <a:endParaRPr lang="en-US" sz="2000" kern="0" dirty="0">
              <a:ln>
                <a:solidFill>
                  <a:schemeClr val="bg1">
                    <a:alpha val="0"/>
                  </a:schemeClr>
                </a:solidFill>
              </a:ln>
              <a:solidFill>
                <a:schemeClr val="bg1">
                  <a:alpha val="99000"/>
                </a:schemeClr>
              </a:solidFill>
            </a:endParaRPr>
          </a:p>
        </p:txBody>
      </p:sp>
      <p:sp>
        <p:nvSpPr>
          <p:cNvPr id="77" name="TextBox 76"/>
          <p:cNvSpPr txBox="1"/>
          <p:nvPr/>
        </p:nvSpPr>
        <p:spPr>
          <a:xfrm>
            <a:off x="4699218" y="4650639"/>
            <a:ext cx="1365919" cy="646331"/>
          </a:xfrm>
          <a:prstGeom prst="rect">
            <a:avLst/>
          </a:prstGeom>
          <a:noFill/>
        </p:spPr>
        <p:txBody>
          <a:bodyPr wrap="square" rtlCol="0" anchor="ctr" anchorCtr="0">
            <a:spAutoFit/>
          </a:bodyPr>
          <a:lstStyle/>
          <a:p>
            <a:pPr algn="r">
              <a:lnSpc>
                <a:spcPct val="90000"/>
              </a:lnSpc>
              <a:defRPr/>
            </a:pPr>
            <a:r>
              <a:rPr lang="en-US" sz="2000" kern="0" dirty="0">
                <a:ln>
                  <a:solidFill>
                    <a:schemeClr val="bg1">
                      <a:alpha val="0"/>
                    </a:schemeClr>
                  </a:solidFill>
                </a:ln>
                <a:solidFill>
                  <a:schemeClr val="bg1">
                    <a:alpha val="99000"/>
                  </a:schemeClr>
                </a:solidFill>
              </a:rPr>
              <a:t>HDFS </a:t>
            </a:r>
            <a:br>
              <a:rPr lang="en-US" sz="2000" kern="0" dirty="0">
                <a:ln>
                  <a:solidFill>
                    <a:schemeClr val="bg1">
                      <a:alpha val="0"/>
                    </a:schemeClr>
                  </a:solidFill>
                </a:ln>
                <a:solidFill>
                  <a:schemeClr val="bg1">
                    <a:alpha val="99000"/>
                  </a:schemeClr>
                </a:solidFill>
              </a:rPr>
            </a:br>
            <a:r>
              <a:rPr lang="hu-HU" sz="2000" kern="0" dirty="0">
                <a:ln>
                  <a:solidFill>
                    <a:schemeClr val="bg1">
                      <a:alpha val="0"/>
                    </a:schemeClr>
                  </a:solidFill>
                </a:ln>
                <a:solidFill>
                  <a:schemeClr val="bg1">
                    <a:alpha val="99000"/>
                  </a:schemeClr>
                </a:solidFill>
              </a:rPr>
              <a:t>szint</a:t>
            </a:r>
            <a:endParaRPr lang="en-US" sz="2000" kern="0" dirty="0">
              <a:ln>
                <a:solidFill>
                  <a:schemeClr val="bg1">
                    <a:alpha val="0"/>
                  </a:schemeClr>
                </a:solidFill>
              </a:ln>
              <a:solidFill>
                <a:schemeClr val="bg1">
                  <a:alpha val="99000"/>
                </a:schemeClr>
              </a:solidFill>
            </a:endParaRPr>
          </a:p>
        </p:txBody>
      </p:sp>
      <p:sp>
        <p:nvSpPr>
          <p:cNvPr id="31" name="Rectangle 30"/>
          <p:cNvSpPr/>
          <p:nvPr>
            <p:custDataLst>
              <p:tags r:id="rId3"/>
            </p:custDataLst>
          </p:nvPr>
        </p:nvSpPr>
        <p:spPr bwMode="auto">
          <a:xfrm>
            <a:off x="6118113" y="1508879"/>
            <a:ext cx="4572000" cy="4572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pPr>
            <a:endParaRPr lang="en-US" dirty="0">
              <a:gradFill>
                <a:gsLst>
                  <a:gs pos="0">
                    <a:srgbClr val="FFFFFF"/>
                  </a:gs>
                  <a:gs pos="100000">
                    <a:srgbClr val="FFFFFF"/>
                  </a:gs>
                </a:gsLst>
                <a:lin ang="5400000" scaled="0"/>
              </a:gradFill>
            </a:endParaRPr>
          </a:p>
        </p:txBody>
      </p:sp>
      <p:sp>
        <p:nvSpPr>
          <p:cNvPr id="34" name="Round Same Side Corner Rectangle 73"/>
          <p:cNvSpPr/>
          <p:nvPr/>
        </p:nvSpPr>
        <p:spPr>
          <a:xfrm>
            <a:off x="8511269" y="1637003"/>
            <a:ext cx="2071688" cy="4315753"/>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72" name="Round Same Side Corner Rectangle 73"/>
          <p:cNvSpPr/>
          <p:nvPr>
            <p:custDataLst>
              <p:tags r:id="rId4"/>
            </p:custDataLst>
          </p:nvPr>
        </p:nvSpPr>
        <p:spPr>
          <a:xfrm>
            <a:off x="6225269" y="1637003"/>
            <a:ext cx="2071688" cy="4315753"/>
          </a:xfrm>
          <a:prstGeom prst="rect">
            <a:avLst/>
          </a:prstGeom>
          <a:solidFill>
            <a:schemeClr val="accent2">
              <a:lumMod val="20000"/>
              <a:lumOff val="80000"/>
            </a:schemeClr>
          </a:solidFill>
          <a:ln w="9525" cap="flat" cmpd="sng" algn="ctr">
            <a:solidFill>
              <a:schemeClr val="accent2"/>
            </a:solidFill>
            <a:prstDash val="solid"/>
            <a:tailEnd type="stealth" w="lg" len="lg"/>
          </a:ln>
          <a:effectLst/>
        </p:spPr>
        <p:txBody>
          <a:bodyPr rtlCol="0" anchor="ctr"/>
          <a:lstStyle/>
          <a:p>
            <a:pPr algn="ctr">
              <a:lnSpc>
                <a:spcPct val="90000"/>
              </a:lnSpc>
              <a:defRPr/>
            </a:pPr>
            <a:endParaRPr lang="en-US" kern="0" dirty="0">
              <a:ln>
                <a:solidFill>
                  <a:schemeClr val="bg1">
                    <a:alpha val="0"/>
                  </a:schemeClr>
                </a:solidFill>
              </a:ln>
              <a:solidFill>
                <a:sysClr val="window" lastClr="FFFFFF"/>
              </a:solidFill>
              <a:latin typeface="Calibri"/>
            </a:endParaRPr>
          </a:p>
        </p:txBody>
      </p:sp>
      <p:sp>
        <p:nvSpPr>
          <p:cNvPr id="35" name="Rectangle 34"/>
          <p:cNvSpPr/>
          <p:nvPr>
            <p:custDataLst>
              <p:tags r:id="rId5"/>
            </p:custDataLst>
          </p:nvPr>
        </p:nvSpPr>
        <p:spPr>
          <a:xfrm>
            <a:off x="8654144" y="1766475"/>
            <a:ext cx="1785938" cy="77683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cxnSp>
        <p:nvCxnSpPr>
          <p:cNvPr id="19" name="Straight Arrow Connector 18"/>
          <p:cNvCxnSpPr>
            <a:stCxn id="32" idx="2"/>
            <a:endCxn id="33" idx="0"/>
          </p:cNvCxnSpPr>
          <p:nvPr>
            <p:custDataLst>
              <p:tags r:id="rId6"/>
            </p:custDataLst>
          </p:nvPr>
        </p:nvCxnSpPr>
        <p:spPr>
          <a:xfrm>
            <a:off x="7261113" y="2543311"/>
            <a:ext cx="0" cy="316488"/>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32" name="Rectangle 31"/>
          <p:cNvSpPr/>
          <p:nvPr>
            <p:custDataLst>
              <p:tags r:id="rId7"/>
            </p:custDataLst>
          </p:nvPr>
        </p:nvSpPr>
        <p:spPr>
          <a:xfrm>
            <a:off x="6368144" y="1766475"/>
            <a:ext cx="1785938" cy="77683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Task tracker</a:t>
            </a:r>
          </a:p>
        </p:txBody>
      </p:sp>
      <p:sp>
        <p:nvSpPr>
          <p:cNvPr id="33" name="Rectangle 32"/>
          <p:cNvSpPr/>
          <p:nvPr>
            <p:custDataLst>
              <p:tags r:id="rId8"/>
            </p:custDataLst>
          </p:nvPr>
        </p:nvSpPr>
        <p:spPr>
          <a:xfrm>
            <a:off x="6368144" y="2859799"/>
            <a:ext cx="1785938" cy="77683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en-US" dirty="0">
                <a:ln>
                  <a:solidFill>
                    <a:schemeClr val="bg1">
                      <a:alpha val="0"/>
                    </a:schemeClr>
                  </a:solidFill>
                </a:ln>
                <a:solidFill>
                  <a:schemeClr val="bg1"/>
                </a:solidFill>
              </a:rPr>
              <a:t>Job tracker</a:t>
            </a:r>
          </a:p>
        </p:txBody>
      </p:sp>
      <p:sp>
        <p:nvSpPr>
          <p:cNvPr id="37" name="Rectangle 36"/>
          <p:cNvSpPr/>
          <p:nvPr>
            <p:custDataLst>
              <p:tags r:id="rId9"/>
            </p:custDataLst>
          </p:nvPr>
        </p:nvSpPr>
        <p:spPr>
          <a:xfrm>
            <a:off x="6368144" y="3953124"/>
            <a:ext cx="1785938" cy="77683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hu-HU" dirty="0">
                <a:ln>
                  <a:solidFill>
                    <a:schemeClr val="bg1">
                      <a:alpha val="0"/>
                    </a:schemeClr>
                  </a:solidFill>
                </a:ln>
                <a:solidFill>
                  <a:schemeClr val="bg1"/>
                </a:solidFill>
              </a:rPr>
              <a:t>Név csomópont</a:t>
            </a:r>
            <a:endParaRPr lang="en-US" dirty="0">
              <a:ln>
                <a:solidFill>
                  <a:schemeClr val="bg1">
                    <a:alpha val="0"/>
                  </a:schemeClr>
                </a:solidFill>
              </a:ln>
              <a:solidFill>
                <a:schemeClr val="bg1"/>
              </a:solidFill>
            </a:endParaRPr>
          </a:p>
        </p:txBody>
      </p:sp>
      <p:sp>
        <p:nvSpPr>
          <p:cNvPr id="38" name="Rectangle 37"/>
          <p:cNvSpPr/>
          <p:nvPr>
            <p:custDataLst>
              <p:tags r:id="rId10"/>
            </p:custDataLst>
          </p:nvPr>
        </p:nvSpPr>
        <p:spPr>
          <a:xfrm>
            <a:off x="6368144" y="5046447"/>
            <a:ext cx="1785938" cy="77683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hu-HU" dirty="0">
                <a:ln>
                  <a:solidFill>
                    <a:schemeClr val="bg1">
                      <a:alpha val="0"/>
                    </a:schemeClr>
                  </a:solidFill>
                </a:ln>
                <a:solidFill>
                  <a:schemeClr val="bg1"/>
                </a:solidFill>
              </a:rPr>
              <a:t>Adat csomópont</a:t>
            </a:r>
            <a:endParaRPr lang="en-US" dirty="0">
              <a:ln>
                <a:solidFill>
                  <a:schemeClr val="bg1">
                    <a:alpha val="0"/>
                  </a:schemeClr>
                </a:solidFill>
              </a:ln>
              <a:solidFill>
                <a:schemeClr val="bg1"/>
              </a:solidFill>
            </a:endParaRPr>
          </a:p>
        </p:txBody>
      </p:sp>
      <p:sp>
        <p:nvSpPr>
          <p:cNvPr id="39" name="Rectangle 38"/>
          <p:cNvSpPr/>
          <p:nvPr>
            <p:custDataLst>
              <p:tags r:id="rId11"/>
            </p:custDataLst>
          </p:nvPr>
        </p:nvSpPr>
        <p:spPr>
          <a:xfrm>
            <a:off x="8654144" y="5046447"/>
            <a:ext cx="1785938" cy="776836"/>
          </a:xfrm>
          <a:prstGeom prst="rect">
            <a:avLst/>
          </a:prstGeom>
          <a:solidFill>
            <a:schemeClr val="accent3"/>
          </a:solidFill>
          <a:ln>
            <a:no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lnSpc>
                <a:spcPct val="90000"/>
              </a:lnSpc>
            </a:pPr>
            <a:r>
              <a:rPr lang="hu-HU" dirty="0">
                <a:ln>
                  <a:solidFill>
                    <a:schemeClr val="bg1">
                      <a:alpha val="0"/>
                    </a:schemeClr>
                  </a:solidFill>
                </a:ln>
                <a:solidFill>
                  <a:schemeClr val="bg1"/>
                </a:solidFill>
              </a:rPr>
              <a:t>Adat csomópont</a:t>
            </a:r>
            <a:endParaRPr lang="en-US" dirty="0">
              <a:ln>
                <a:solidFill>
                  <a:schemeClr val="bg1">
                    <a:alpha val="0"/>
                  </a:schemeClr>
                </a:solidFill>
              </a:ln>
              <a:solidFill>
                <a:schemeClr val="bg1"/>
              </a:solidFill>
            </a:endParaRPr>
          </a:p>
        </p:txBody>
      </p:sp>
      <p:cxnSp>
        <p:nvCxnSpPr>
          <p:cNvPr id="59" name="Straight Arrow Connector 58"/>
          <p:cNvCxnSpPr>
            <a:stCxn id="37" idx="2"/>
            <a:endCxn id="38" idx="0"/>
          </p:cNvCxnSpPr>
          <p:nvPr>
            <p:custDataLst>
              <p:tags r:id="rId12"/>
            </p:custDataLst>
          </p:nvPr>
        </p:nvCxnSpPr>
        <p:spPr>
          <a:xfrm>
            <a:off x="7261113" y="4729959"/>
            <a:ext cx="0" cy="316488"/>
          </a:xfrm>
          <a:prstGeom prst="straightConnector1">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3" idx="3"/>
            <a:endCxn id="35" idx="2"/>
          </p:cNvCxnSpPr>
          <p:nvPr/>
        </p:nvCxnSpPr>
        <p:spPr>
          <a:xfrm flipV="1">
            <a:off x="8154082" y="2543311"/>
            <a:ext cx="1393032" cy="704906"/>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37" idx="3"/>
            <a:endCxn id="39" idx="0"/>
          </p:cNvCxnSpPr>
          <p:nvPr/>
        </p:nvCxnSpPr>
        <p:spPr>
          <a:xfrm>
            <a:off x="8154082" y="4341541"/>
            <a:ext cx="1393032" cy="704906"/>
          </a:xfrm>
          <a:prstGeom prst="bentConnector2">
            <a:avLst/>
          </a:prstGeom>
          <a:ln w="28575">
            <a:solidFill>
              <a:schemeClr val="bg2">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pic>
        <p:nvPicPr>
          <p:cNvPr id="79892" name="Picture 20" descr="C:\Users\Justin\Desktop\_Work_in_Progress\_MS\1444\hadoop rev.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2461" y="2548786"/>
            <a:ext cx="3176758" cy="238256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657021" y="3794879"/>
            <a:ext cx="6033092" cy="0"/>
            <a:chOff x="4655433" y="4357570"/>
            <a:chExt cx="6033092" cy="0"/>
          </a:xfrm>
        </p:grpSpPr>
        <p:cxnSp>
          <p:nvCxnSpPr>
            <p:cNvPr id="20" name="Straight Connector 19"/>
            <p:cNvCxnSpPr/>
            <p:nvPr/>
          </p:nvCxnSpPr>
          <p:spPr>
            <a:xfrm>
              <a:off x="4655433" y="4357570"/>
              <a:ext cx="1438979"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16525" y="4357570"/>
              <a:ext cx="4572000" cy="0"/>
            </a:xfrm>
            <a:prstGeom prst="line">
              <a:avLst/>
            </a:prstGeom>
            <a:ln w="9525">
              <a:solidFill>
                <a:schemeClr val="accent2"/>
              </a:solidFill>
              <a:prstDash val="dash"/>
            </a:ln>
          </p:spPr>
          <p:style>
            <a:lnRef idx="1">
              <a:schemeClr val="accent1"/>
            </a:lnRef>
            <a:fillRef idx="0">
              <a:schemeClr val="accent1"/>
            </a:fillRef>
            <a:effectRef idx="0">
              <a:schemeClr val="accent1"/>
            </a:effectRef>
            <a:fontRef idx="minor">
              <a:schemeClr val="tx1"/>
            </a:fontRef>
          </p:style>
        </p:cxnSp>
      </p:grpSp>
      <p:sp>
        <p:nvSpPr>
          <p:cNvPr id="26" name="Title 1"/>
          <p:cNvSpPr>
            <a:spLocks noGrp="1"/>
          </p:cNvSpPr>
          <p:nvPr>
            <p:ph type="title"/>
            <p:custDataLst>
              <p:tags r:id="rId13"/>
            </p:custDataLst>
          </p:nvPr>
        </p:nvSpPr>
        <p:spPr>
          <a:xfrm>
            <a:off x="269240" y="289511"/>
            <a:ext cx="11655840" cy="899665"/>
          </a:xfrm>
        </p:spPr>
        <p:txBody>
          <a:bodyPr/>
          <a:lstStyle/>
          <a:p>
            <a:r>
              <a:rPr lang="hu-HU" dirty="0" err="1">
                <a:solidFill>
                  <a:schemeClr val="bg1"/>
                </a:solidFill>
              </a:rPr>
              <a:t>Hadoop</a:t>
            </a:r>
            <a:r>
              <a:rPr lang="hu-HU" dirty="0">
                <a:solidFill>
                  <a:schemeClr val="bg1"/>
                </a:solidFill>
              </a:rPr>
              <a:t> elosztott architektúra</a:t>
            </a:r>
            <a:endParaRPr lang="en-US" sz="3600" dirty="0">
              <a:solidFill>
                <a:schemeClr val="bg1"/>
              </a:solidFill>
            </a:endParaRPr>
          </a:p>
        </p:txBody>
      </p:sp>
    </p:spTree>
    <p:extLst>
      <p:ext uri="{BB962C8B-B14F-4D97-AF65-F5344CB8AC3E}">
        <p14:creationId xmlns:p14="http://schemas.microsoft.com/office/powerpoint/2010/main" val="257355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9892"/>
                                        </p:tgtEl>
                                        <p:attrNameLst>
                                          <p:attrName>style.visibility</p:attrName>
                                        </p:attrNameLst>
                                      </p:cBhvr>
                                      <p:to>
                                        <p:strVal val="visible"/>
                                      </p:to>
                                    </p:set>
                                    <p:animEffect transition="in" filter="fade">
                                      <p:cBhvr>
                                        <p:cTn id="7" dur="500"/>
                                        <p:tgtEl>
                                          <p:spTgt spid="79892"/>
                                        </p:tgtEl>
                                      </p:cBhvr>
                                    </p:animEffect>
                                  </p:childTnLst>
                                </p:cTn>
                              </p:par>
                              <p:par>
                                <p:cTn id="8" presetID="22" presetClass="entr" presetSubtype="8" fill="hold" nodeType="withEffect">
                                  <p:stCondLst>
                                    <p:cond delay="100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HDInsight</a:t>
            </a:r>
            <a:r>
              <a:rPr lang="hu-HU"/>
              <a:t> programozása</a:t>
            </a:r>
            <a:endParaRPr lang="en-US" dirty="0"/>
          </a:p>
        </p:txBody>
      </p:sp>
      <p:grpSp>
        <p:nvGrpSpPr>
          <p:cNvPr id="24" name="Group 23"/>
          <p:cNvGrpSpPr/>
          <p:nvPr/>
        </p:nvGrpSpPr>
        <p:grpSpPr>
          <a:xfrm>
            <a:off x="520701" y="1205098"/>
            <a:ext cx="10985703" cy="1473077"/>
            <a:chOff x="1148444" y="3034793"/>
            <a:chExt cx="9905999" cy="1151095"/>
          </a:xfrm>
        </p:grpSpPr>
        <p:sp>
          <p:nvSpPr>
            <p:cNvPr id="99" name="Rectangle 98"/>
            <p:cNvSpPr/>
            <p:nvPr/>
          </p:nvSpPr>
          <p:spPr bwMode="auto">
            <a:xfrm>
              <a:off x="2916059" y="3034793"/>
              <a:ext cx="8138384" cy="1151095"/>
            </a:xfrm>
            <a:prstGeom prst="rect">
              <a:avLst/>
            </a:prstGeom>
            <a:solidFill>
              <a:schemeClr val="accent3"/>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00" name="Rectangle 99"/>
            <p:cNvSpPr/>
            <p:nvPr/>
          </p:nvSpPr>
          <p:spPr bwMode="auto">
            <a:xfrm>
              <a:off x="1148444" y="3034793"/>
              <a:ext cx="1767617" cy="1151095"/>
            </a:xfrm>
            <a:prstGeom prst="rect">
              <a:avLst/>
            </a:prstGeom>
            <a:solidFill>
              <a:schemeClr val="accent3">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61" name="TextBox 60"/>
            <p:cNvSpPr txBox="1"/>
            <p:nvPr/>
          </p:nvSpPr>
          <p:spPr>
            <a:xfrm>
              <a:off x="1292443" y="3321570"/>
              <a:ext cx="1340053" cy="481007"/>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Existing Ecosystem</a:t>
              </a:r>
            </a:p>
          </p:txBody>
        </p:sp>
        <p:sp>
          <p:nvSpPr>
            <p:cNvPr id="81" name="TextBox 80"/>
            <p:cNvSpPr txBox="1"/>
            <p:nvPr/>
          </p:nvSpPr>
          <p:spPr>
            <a:xfrm>
              <a:off x="2949552" y="3233399"/>
              <a:ext cx="7994171" cy="769411"/>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Hive, Pig, Mahout, Cascading, Scalding, </a:t>
              </a:r>
              <a:r>
                <a:rPr lang="en-US" sz="3199" kern="0" dirty="0" err="1">
                  <a:solidFill>
                    <a:srgbClr val="FFFFFF"/>
                  </a:solidFill>
                  <a:cs typeface="Segoe UI" pitchFamily="34" charset="0"/>
                </a:rPr>
                <a:t>Scoobi</a:t>
              </a:r>
              <a:r>
                <a:rPr lang="en-US" sz="3199" kern="0" dirty="0">
                  <a:solidFill>
                    <a:srgbClr val="FFFFFF"/>
                  </a:solidFill>
                  <a:cs typeface="Segoe UI" pitchFamily="34" charset="0"/>
                </a:rPr>
                <a:t>, Pegasus…</a:t>
              </a:r>
            </a:p>
          </p:txBody>
        </p:sp>
      </p:grpSp>
      <p:grpSp>
        <p:nvGrpSpPr>
          <p:cNvPr id="3" name="Group 2"/>
          <p:cNvGrpSpPr/>
          <p:nvPr/>
        </p:nvGrpSpPr>
        <p:grpSpPr>
          <a:xfrm>
            <a:off x="520697" y="2634471"/>
            <a:ext cx="10985706" cy="1473077"/>
            <a:chOff x="1148442" y="1645493"/>
            <a:chExt cx="9906001" cy="1151095"/>
          </a:xfrm>
        </p:grpSpPr>
        <p:sp>
          <p:nvSpPr>
            <p:cNvPr id="101" name="Rectangle 100"/>
            <p:cNvSpPr/>
            <p:nvPr/>
          </p:nvSpPr>
          <p:spPr bwMode="auto">
            <a:xfrm>
              <a:off x="2916059" y="1645493"/>
              <a:ext cx="8138384" cy="1151095"/>
            </a:xfrm>
            <a:prstGeom prst="rect">
              <a:avLst/>
            </a:prstGeom>
            <a:solidFill>
              <a:schemeClr val="accent2">
                <a:lumMod val="75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02" name="Rectangle 101"/>
            <p:cNvSpPr/>
            <p:nvPr/>
          </p:nvSpPr>
          <p:spPr bwMode="auto">
            <a:xfrm>
              <a:off x="1148442" y="1645493"/>
              <a:ext cx="1767617" cy="1151095"/>
            </a:xfrm>
            <a:prstGeom prst="rect">
              <a:avLst/>
            </a:prstGeom>
            <a:solidFill>
              <a:schemeClr val="accent2">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62" name="TextBox 61"/>
            <p:cNvSpPr txBox="1"/>
            <p:nvPr/>
          </p:nvSpPr>
          <p:spPr>
            <a:xfrm>
              <a:off x="1292443" y="2023929"/>
              <a:ext cx="1496673" cy="240504"/>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.NET</a:t>
              </a:r>
            </a:p>
          </p:txBody>
        </p:sp>
      </p:grpSp>
      <p:grpSp>
        <p:nvGrpSpPr>
          <p:cNvPr id="2" name="Group 1"/>
          <p:cNvGrpSpPr/>
          <p:nvPr/>
        </p:nvGrpSpPr>
        <p:grpSpPr>
          <a:xfrm>
            <a:off x="520137" y="4000941"/>
            <a:ext cx="10995717" cy="1473077"/>
            <a:chOff x="1133972" y="4423855"/>
            <a:chExt cx="9915029" cy="1151095"/>
          </a:xfrm>
          <a:solidFill>
            <a:schemeClr val="accent4"/>
          </a:solidFill>
        </p:grpSpPr>
        <p:sp>
          <p:nvSpPr>
            <p:cNvPr id="97" name="Rectangle 96"/>
            <p:cNvSpPr/>
            <p:nvPr/>
          </p:nvSpPr>
          <p:spPr bwMode="auto">
            <a:xfrm>
              <a:off x="2901589" y="4423855"/>
              <a:ext cx="8147412" cy="1151095"/>
            </a:xfrm>
            <a:prstGeom prst="rect">
              <a:avLst/>
            </a:prstGeom>
            <a:grp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98" name="Rectangle 97"/>
            <p:cNvSpPr/>
            <p:nvPr/>
          </p:nvSpPr>
          <p:spPr bwMode="auto">
            <a:xfrm>
              <a:off x="1133972" y="4423855"/>
              <a:ext cx="1767617" cy="1151095"/>
            </a:xfrm>
            <a:prstGeom prst="rect">
              <a:avLst/>
            </a:prstGeom>
            <a:solidFill>
              <a:schemeClr val="accent4">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12" name="TextBox 11"/>
            <p:cNvSpPr txBox="1"/>
            <p:nvPr/>
          </p:nvSpPr>
          <p:spPr>
            <a:xfrm>
              <a:off x="1285183" y="4821028"/>
              <a:ext cx="1344117" cy="240504"/>
            </a:xfrm>
            <a:prstGeom prst="rect">
              <a:avLst/>
            </a:prstGeom>
            <a:solidFill>
              <a:schemeClr val="accent4">
                <a:lumMod val="50000"/>
              </a:schemeClr>
            </a:solidFill>
          </p:spPr>
          <p:txBody>
            <a:bodyPr wrap="square" lIns="0" tIns="0" rIns="0" bIns="0" rtlCol="0">
              <a:spAutoFit/>
            </a:bodyPr>
            <a:lstStyle/>
            <a:p>
              <a:r>
                <a:rPr lang="en-US" sz="2000" spc="-71" dirty="0">
                  <a:gradFill>
                    <a:gsLst>
                      <a:gs pos="2917">
                        <a:srgbClr val="FFFFFF"/>
                      </a:gs>
                      <a:gs pos="30000">
                        <a:srgbClr val="FFFFFF"/>
                      </a:gs>
                    </a:gsLst>
                    <a:lin ang="5400000" scaled="0"/>
                  </a:gradFill>
                </a:rPr>
                <a:t>JavaScript</a:t>
              </a:r>
            </a:p>
          </p:txBody>
        </p:sp>
      </p:grpSp>
      <p:grpSp>
        <p:nvGrpSpPr>
          <p:cNvPr id="36" name="Group 35"/>
          <p:cNvGrpSpPr/>
          <p:nvPr/>
        </p:nvGrpSpPr>
        <p:grpSpPr>
          <a:xfrm>
            <a:off x="512879" y="5367414"/>
            <a:ext cx="11002975" cy="1473077"/>
            <a:chOff x="1133972" y="4423855"/>
            <a:chExt cx="9915029" cy="1151095"/>
          </a:xfrm>
        </p:grpSpPr>
        <p:sp>
          <p:nvSpPr>
            <p:cNvPr id="38" name="Rectangle 37"/>
            <p:cNvSpPr/>
            <p:nvPr/>
          </p:nvSpPr>
          <p:spPr bwMode="auto">
            <a:xfrm>
              <a:off x="2901589" y="4423855"/>
              <a:ext cx="8147412" cy="1151095"/>
            </a:xfrm>
            <a:prstGeom prst="rect">
              <a:avLst/>
            </a:prstGeom>
            <a:solidFill>
              <a:schemeClr val="accent6"/>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39" name="Rectangle 38"/>
            <p:cNvSpPr/>
            <p:nvPr/>
          </p:nvSpPr>
          <p:spPr bwMode="auto">
            <a:xfrm>
              <a:off x="1133972" y="4423855"/>
              <a:ext cx="1767617" cy="1151095"/>
            </a:xfrm>
            <a:prstGeom prst="rect">
              <a:avLst/>
            </a:prstGeom>
            <a:solidFill>
              <a:schemeClr val="accent6">
                <a:lumMod val="50000"/>
              </a:schemeClr>
            </a:solidFill>
            <a:ln w="38100" cap="flat" cmpd="sng" algn="ctr">
              <a:noFill/>
              <a:prstDash val="solid"/>
              <a:headEnd type="none" w="med" len="med"/>
              <a:tailEnd type="none" w="med" len="med"/>
            </a:ln>
            <a:effectLst/>
          </p:spPr>
          <p:txBody>
            <a:bodyPr vert="horz" wrap="square" lIns="101567" tIns="50784" rIns="101567" bIns="50784" numCol="1" rtlCol="0" anchor="ctr" anchorCtr="0" compatLnSpc="1">
              <a:prstTxWarp prst="textNoShape">
                <a:avLst/>
              </a:prstTxWarp>
            </a:bodyPr>
            <a:lstStyle/>
            <a:p>
              <a:pPr algn="ctr" defTabSz="761522" fontAlgn="base">
                <a:spcBef>
                  <a:spcPct val="0"/>
                </a:spcBef>
                <a:spcAft>
                  <a:spcPct val="0"/>
                </a:spcAft>
                <a:defRPr/>
              </a:pPr>
              <a:endParaRPr lang="en-US" sz="1466" kern="0" dirty="0" err="1">
                <a:gradFill>
                  <a:gsLst>
                    <a:gs pos="0">
                      <a:srgbClr val="FFFFFF"/>
                    </a:gs>
                    <a:gs pos="100000">
                      <a:srgbClr val="FFFFFF"/>
                    </a:gs>
                  </a:gsLst>
                  <a:lin ang="5400000" scaled="0"/>
                </a:gradFill>
                <a:latin typeface="Segoe"/>
              </a:endParaRPr>
            </a:p>
          </p:txBody>
        </p:sp>
        <p:sp>
          <p:nvSpPr>
            <p:cNvPr id="41" name="TextBox 40"/>
            <p:cNvSpPr txBox="1"/>
            <p:nvPr/>
          </p:nvSpPr>
          <p:spPr>
            <a:xfrm>
              <a:off x="1292443" y="4753180"/>
              <a:ext cx="1344117" cy="481007"/>
            </a:xfrm>
            <a:prstGeom prst="rect">
              <a:avLst/>
            </a:prstGeom>
            <a:noFill/>
          </p:spPr>
          <p:txBody>
            <a:bodyPr wrap="square" lIns="0" tIns="0" rIns="0" bIns="0" rtlCol="0">
              <a:spAutoFit/>
            </a:bodyPr>
            <a:lstStyle/>
            <a:p>
              <a:r>
                <a:rPr lang="en-US" sz="2000" spc="-71" dirty="0">
                  <a:gradFill>
                    <a:gsLst>
                      <a:gs pos="2917">
                        <a:srgbClr val="FFFFFF"/>
                      </a:gs>
                      <a:gs pos="30000">
                        <a:srgbClr val="FFFFFF"/>
                      </a:gs>
                    </a:gsLst>
                    <a:lin ang="5400000" scaled="0"/>
                  </a:gradFill>
                </a:rPr>
                <a:t>DevOps / IT Pro</a:t>
              </a:r>
            </a:p>
          </p:txBody>
        </p:sp>
      </p:grpSp>
      <p:sp>
        <p:nvSpPr>
          <p:cNvPr id="45" name="TextBox 44"/>
          <p:cNvSpPr txBox="1"/>
          <p:nvPr/>
        </p:nvSpPr>
        <p:spPr>
          <a:xfrm>
            <a:off x="2518122" y="2870220"/>
            <a:ext cx="8865495" cy="492314"/>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 C#, F# Map/Reduce, LINQ to Hive, .NET </a:t>
            </a:r>
            <a:r>
              <a:rPr lang="hu-HU" sz="3199" kern="0" dirty="0" err="1">
                <a:solidFill>
                  <a:srgbClr val="FFFFFF"/>
                </a:solidFill>
                <a:cs typeface="Segoe UI" pitchFamily="34" charset="0"/>
              </a:rPr>
              <a:t>SDK-k</a:t>
            </a:r>
            <a:endParaRPr lang="en-US" sz="3199" kern="0" dirty="0">
              <a:solidFill>
                <a:srgbClr val="FFFFFF"/>
              </a:solidFill>
              <a:cs typeface="Segoe UI" pitchFamily="34" charset="0"/>
            </a:endParaRPr>
          </a:p>
        </p:txBody>
      </p:sp>
      <p:sp>
        <p:nvSpPr>
          <p:cNvPr id="46" name="TextBox 45"/>
          <p:cNvSpPr txBox="1"/>
          <p:nvPr/>
        </p:nvSpPr>
        <p:spPr>
          <a:xfrm>
            <a:off x="2518124" y="4253640"/>
            <a:ext cx="8865495" cy="984629"/>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JavaScript Map/Reduce, </a:t>
            </a:r>
            <a:r>
              <a:rPr lang="hu-HU" sz="3199" kern="0" dirty="0">
                <a:solidFill>
                  <a:srgbClr val="FFFFFF"/>
                </a:solidFill>
                <a:cs typeface="Segoe UI" pitchFamily="34" charset="0"/>
              </a:rPr>
              <a:t>böngészőben </a:t>
            </a:r>
            <a:r>
              <a:rPr lang="hu-HU" sz="3199" kern="0" dirty="0" err="1">
                <a:solidFill>
                  <a:srgbClr val="FFFFFF"/>
                </a:solidFill>
                <a:cs typeface="Segoe UI" pitchFamily="34" charset="0"/>
              </a:rPr>
              <a:t>hostolt</a:t>
            </a:r>
            <a:r>
              <a:rPr lang="hu-HU" sz="3199" kern="0" dirty="0">
                <a:solidFill>
                  <a:srgbClr val="FFFFFF"/>
                </a:solidFill>
                <a:cs typeface="Segoe UI" pitchFamily="34" charset="0"/>
              </a:rPr>
              <a:t> konzol</a:t>
            </a:r>
            <a:r>
              <a:rPr lang="en-US" sz="3199" kern="0" dirty="0">
                <a:solidFill>
                  <a:srgbClr val="FFFFFF"/>
                </a:solidFill>
                <a:cs typeface="Segoe UI" pitchFamily="34" charset="0"/>
              </a:rPr>
              <a:t>, Node.js </a:t>
            </a:r>
            <a:r>
              <a:rPr lang="hu-HU" sz="3199" kern="0" dirty="0" err="1">
                <a:solidFill>
                  <a:srgbClr val="FFFFFF"/>
                </a:solidFill>
                <a:cs typeface="Segoe UI" pitchFamily="34" charset="0"/>
              </a:rPr>
              <a:t>SDK-k</a:t>
            </a:r>
            <a:endParaRPr lang="en-US" sz="3199" kern="0" dirty="0">
              <a:solidFill>
                <a:srgbClr val="FFFFFF"/>
              </a:solidFill>
              <a:cs typeface="Segoe UI" pitchFamily="34" charset="0"/>
            </a:endParaRPr>
          </a:p>
        </p:txBody>
      </p:sp>
      <p:sp>
        <p:nvSpPr>
          <p:cNvPr id="48" name="TextBox 47"/>
          <p:cNvSpPr txBox="1"/>
          <p:nvPr/>
        </p:nvSpPr>
        <p:spPr>
          <a:xfrm>
            <a:off x="2518121" y="5911096"/>
            <a:ext cx="8865495" cy="492314"/>
          </a:xfrm>
          <a:prstGeom prst="rect">
            <a:avLst/>
          </a:prstGeom>
          <a:noFill/>
        </p:spPr>
        <p:txBody>
          <a:bodyPr wrap="square" lIns="0" tIns="0" rIns="0" bIns="0" rtlCol="0">
            <a:spAutoFit/>
          </a:bodyPr>
          <a:lstStyle/>
          <a:p>
            <a:pPr defTabSz="761772">
              <a:defRPr/>
            </a:pPr>
            <a:r>
              <a:rPr lang="en-US" sz="3199" kern="0" dirty="0">
                <a:solidFill>
                  <a:srgbClr val="FFFFFF"/>
                </a:solidFill>
                <a:cs typeface="Segoe UI" pitchFamily="34" charset="0"/>
              </a:rPr>
              <a:t>PowerShell, Cross Platform CLI </a:t>
            </a:r>
            <a:r>
              <a:rPr lang="hu-HU" sz="3199" kern="0" dirty="0">
                <a:solidFill>
                  <a:srgbClr val="FFFFFF"/>
                </a:solidFill>
                <a:cs typeface="Segoe UI" pitchFamily="34" charset="0"/>
              </a:rPr>
              <a:t>eszközök</a:t>
            </a:r>
            <a:endParaRPr lang="en-US" sz="3199" kern="0" dirty="0">
              <a:solidFill>
                <a:srgbClr val="FFFFFF"/>
              </a:solidFill>
              <a:cs typeface="Segoe UI" pitchFamily="34" charset="0"/>
            </a:endParaRPr>
          </a:p>
        </p:txBody>
      </p:sp>
    </p:spTree>
    <p:extLst>
      <p:ext uri="{BB962C8B-B14F-4D97-AF65-F5344CB8AC3E}">
        <p14:creationId xmlns:p14="http://schemas.microsoft.com/office/powerpoint/2010/main" val="169320052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HDInsight</a:t>
            </a:r>
            <a:r>
              <a:rPr lang="hu-HU" dirty="0"/>
              <a:t> ökoszisztéma</a:t>
            </a:r>
          </a:p>
        </p:txBody>
      </p:sp>
      <p:grpSp>
        <p:nvGrpSpPr>
          <p:cNvPr id="44" name="Csoportba foglalás 43"/>
          <p:cNvGrpSpPr/>
          <p:nvPr/>
        </p:nvGrpSpPr>
        <p:grpSpPr>
          <a:xfrm>
            <a:off x="637675" y="1443789"/>
            <a:ext cx="10503568" cy="5144593"/>
            <a:chOff x="1590702" y="2110648"/>
            <a:chExt cx="9126905" cy="4369450"/>
          </a:xfrm>
        </p:grpSpPr>
        <p:sp>
          <p:nvSpPr>
            <p:cNvPr id="5" name="Rectangle 4"/>
            <p:cNvSpPr/>
            <p:nvPr/>
          </p:nvSpPr>
          <p:spPr bwMode="auto">
            <a:xfrm>
              <a:off x="1590702" y="2110648"/>
              <a:ext cx="1459408" cy="11130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ts val="784"/>
                </a:spcAft>
              </a:pP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Batch</a:t>
              </a:r>
            </a:p>
            <a:p>
              <a:pPr algn="ctr" defTabSz="914102" fontAlgn="base">
                <a:spcBef>
                  <a:spcPct val="0"/>
                </a:spcBef>
                <a:spcAft>
                  <a:spcPct val="0"/>
                </a:spcAft>
              </a:pPr>
              <a:r>
                <a:rPr lang="en-IN" dirty="0">
                  <a:solidFill>
                    <a:srgbClr val="FFFFFF"/>
                  </a:solidFill>
                  <a:ea typeface="Segoe UI" pitchFamily="34" charset="0"/>
                  <a:cs typeface="Segoe UI" pitchFamily="34" charset="0"/>
                </a:rPr>
                <a:t>Map/ reduce</a:t>
              </a:r>
            </a:p>
          </p:txBody>
        </p:sp>
        <p:sp>
          <p:nvSpPr>
            <p:cNvPr id="6" name="Rectangle 5"/>
            <p:cNvSpPr/>
            <p:nvPr/>
          </p:nvSpPr>
          <p:spPr bwMode="auto">
            <a:xfrm>
              <a:off x="3124202" y="2110648"/>
              <a:ext cx="1459408" cy="11130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ts val="784"/>
                </a:spcAft>
              </a:pP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Script</a:t>
              </a:r>
            </a:p>
            <a:p>
              <a:pPr algn="ctr" defTabSz="914102" fontAlgn="base">
                <a:spcBef>
                  <a:spcPct val="0"/>
                </a:spcBef>
                <a:spcAft>
                  <a:spcPct val="0"/>
                </a:spcAft>
              </a:pPr>
              <a:r>
                <a:rPr lang="en-IN" dirty="0">
                  <a:solidFill>
                    <a:srgbClr val="FFFFFF"/>
                  </a:solidFill>
                  <a:ea typeface="Segoe UI" pitchFamily="34" charset="0"/>
                  <a:cs typeface="Segoe UI" pitchFamily="34" charset="0"/>
                </a:rPr>
                <a:t>Pig</a:t>
              </a:r>
              <a:endParaRPr lang="en-IN" sz="1600" dirty="0">
                <a:solidFill>
                  <a:srgbClr val="FFFFFF"/>
                </a:solidFill>
                <a:ea typeface="Segoe UI" pitchFamily="34" charset="0"/>
                <a:cs typeface="Segoe UI" pitchFamily="34" charset="0"/>
              </a:endParaRPr>
            </a:p>
          </p:txBody>
        </p:sp>
        <p:sp>
          <p:nvSpPr>
            <p:cNvPr id="7" name="Rectangle 6"/>
            <p:cNvSpPr/>
            <p:nvPr/>
          </p:nvSpPr>
          <p:spPr bwMode="auto">
            <a:xfrm>
              <a:off x="4657701" y="2110648"/>
              <a:ext cx="1459408" cy="11130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ts val="784"/>
                </a:spcAft>
              </a:pP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SQL</a:t>
              </a:r>
            </a:p>
            <a:p>
              <a:pPr algn="ctr" defTabSz="914102" fontAlgn="base">
                <a:spcBef>
                  <a:spcPct val="0"/>
                </a:spcBef>
                <a:spcAft>
                  <a:spcPct val="0"/>
                </a:spcAft>
              </a:pPr>
              <a:r>
                <a:rPr lang="en-IN" dirty="0">
                  <a:solidFill>
                    <a:srgbClr val="FFFFFF"/>
                  </a:solidFill>
                  <a:ea typeface="Segoe UI" pitchFamily="34" charset="0"/>
                  <a:cs typeface="Segoe UI" pitchFamily="34" charset="0"/>
                </a:rPr>
                <a:t>Hive </a:t>
              </a:r>
              <a:r>
                <a:rPr lang="en-IN" dirty="0" err="1">
                  <a:solidFill>
                    <a:srgbClr val="FFFFFF"/>
                  </a:solidFill>
                  <a:ea typeface="Segoe UI" pitchFamily="34" charset="0"/>
                  <a:cs typeface="Segoe UI" pitchFamily="34" charset="0"/>
                </a:rPr>
                <a:t>HCatalog</a:t>
              </a:r>
              <a:endParaRPr lang="en-IN" dirty="0">
                <a:solidFill>
                  <a:srgbClr val="FFFFFF"/>
                </a:solidFill>
                <a:ea typeface="Segoe UI" pitchFamily="34" charset="0"/>
                <a:cs typeface="Segoe UI" pitchFamily="34" charset="0"/>
              </a:endParaRPr>
            </a:p>
          </p:txBody>
        </p:sp>
        <p:sp>
          <p:nvSpPr>
            <p:cNvPr id="8" name="Rectangle 7"/>
            <p:cNvSpPr/>
            <p:nvPr/>
          </p:nvSpPr>
          <p:spPr bwMode="auto">
            <a:xfrm>
              <a:off x="6191201" y="2110648"/>
              <a:ext cx="1459408" cy="11130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ts val="784"/>
                </a:spcAft>
              </a:pP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NoSQL</a:t>
              </a:r>
            </a:p>
            <a:p>
              <a:pPr algn="ctr" defTabSz="914102" fontAlgn="base">
                <a:spcBef>
                  <a:spcPct val="0"/>
                </a:spcBef>
                <a:spcAft>
                  <a:spcPct val="0"/>
                </a:spcAft>
              </a:pPr>
              <a:r>
                <a:rPr lang="en-IN" dirty="0" err="1">
                  <a:solidFill>
                    <a:srgbClr val="FFFFFF"/>
                  </a:solidFill>
                  <a:ea typeface="Segoe UI" pitchFamily="34" charset="0"/>
                  <a:cs typeface="Segoe UI" pitchFamily="34" charset="0"/>
                </a:rPr>
                <a:t>HBase</a:t>
              </a:r>
              <a:endParaRPr lang="en-IN" sz="1600" dirty="0">
                <a:solidFill>
                  <a:srgbClr val="FFFFFF"/>
                </a:solidFill>
                <a:ea typeface="Segoe UI" pitchFamily="34" charset="0"/>
                <a:cs typeface="Segoe UI" pitchFamily="34" charset="0"/>
              </a:endParaRPr>
            </a:p>
          </p:txBody>
        </p:sp>
        <p:sp>
          <p:nvSpPr>
            <p:cNvPr id="9" name="Rectangle 8"/>
            <p:cNvSpPr/>
            <p:nvPr/>
          </p:nvSpPr>
          <p:spPr bwMode="auto">
            <a:xfrm>
              <a:off x="7724701" y="2110648"/>
              <a:ext cx="1459408" cy="11130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ts val="784"/>
                </a:spcAft>
              </a:pP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Stream</a:t>
              </a:r>
            </a:p>
            <a:p>
              <a:pPr algn="ctr" defTabSz="914102" fontAlgn="base">
                <a:spcBef>
                  <a:spcPct val="0"/>
                </a:spcBef>
                <a:spcAft>
                  <a:spcPct val="0"/>
                </a:spcAft>
              </a:pPr>
              <a:r>
                <a:rPr lang="en-IN" dirty="0">
                  <a:solidFill>
                    <a:srgbClr val="FFFFFF"/>
                  </a:solidFill>
                  <a:ea typeface="Segoe UI" pitchFamily="34" charset="0"/>
                  <a:cs typeface="Segoe UI" pitchFamily="34" charset="0"/>
                </a:rPr>
                <a:t>Storm</a:t>
              </a:r>
            </a:p>
          </p:txBody>
        </p:sp>
        <p:sp>
          <p:nvSpPr>
            <p:cNvPr id="10" name="Rectangle 9"/>
            <p:cNvSpPr/>
            <p:nvPr/>
          </p:nvSpPr>
          <p:spPr bwMode="auto">
            <a:xfrm>
              <a:off x="9258198" y="2110648"/>
              <a:ext cx="1459408" cy="111309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ts val="784"/>
                </a:spcAft>
              </a:pPr>
              <a:r>
                <a:rPr lang="hu-HU" sz="2400" dirty="0">
                  <a:solidFill>
                    <a:srgbClr val="FFFFFF"/>
                  </a:solidFill>
                  <a:latin typeface="Segoe UI Semibold" panose="020B0702040204020203" pitchFamily="34" charset="0"/>
                  <a:ea typeface="Segoe UI" pitchFamily="34" charset="0"/>
                  <a:cs typeface="Segoe UI Semibold" panose="020B0702040204020203" pitchFamily="34" charset="0"/>
                </a:rPr>
                <a:t>Egyéb</a:t>
              </a:r>
              <a:endParaRPr lang="en-IN" sz="2400" dirty="0">
                <a:solidFill>
                  <a:srgbClr val="FFFFFF"/>
                </a:solidFill>
                <a:latin typeface="Segoe UI Semibold" panose="020B0702040204020203" pitchFamily="34" charset="0"/>
                <a:ea typeface="Segoe UI" pitchFamily="34" charset="0"/>
                <a:cs typeface="Segoe UI Semibold" panose="020B0702040204020203" pitchFamily="34" charset="0"/>
              </a:endParaRPr>
            </a:p>
            <a:p>
              <a:pPr algn="ctr" defTabSz="914102" fontAlgn="base">
                <a:spcBef>
                  <a:spcPct val="0"/>
                </a:spcBef>
                <a:spcAft>
                  <a:spcPct val="0"/>
                </a:spcAft>
              </a:pPr>
              <a:r>
                <a:rPr lang="en-IN" dirty="0">
                  <a:solidFill>
                    <a:srgbClr val="FFFFFF"/>
                  </a:solidFill>
                  <a:ea typeface="Segoe UI" pitchFamily="34" charset="0"/>
                  <a:cs typeface="Segoe UI" pitchFamily="34" charset="0"/>
                </a:rPr>
                <a:t>Mahout </a:t>
              </a:r>
              <a:r>
                <a:rPr lang="en-IN" dirty="0" err="1">
                  <a:solidFill>
                    <a:srgbClr val="FFFFFF"/>
                  </a:solidFill>
                  <a:ea typeface="Segoe UI" pitchFamily="34" charset="0"/>
                  <a:cs typeface="Segoe UI" pitchFamily="34" charset="0"/>
                </a:rPr>
                <a:t>Oozie</a:t>
              </a:r>
              <a:endParaRPr lang="en-IN" dirty="0">
                <a:solidFill>
                  <a:srgbClr val="FFFFFF"/>
                </a:solidFill>
                <a:ea typeface="Segoe UI" pitchFamily="34" charset="0"/>
                <a:cs typeface="Segoe UI" pitchFamily="34" charset="0"/>
              </a:endParaRPr>
            </a:p>
          </p:txBody>
        </p:sp>
        <p:sp>
          <p:nvSpPr>
            <p:cNvPr id="11" name="Rectangle 10"/>
            <p:cNvSpPr/>
            <p:nvPr/>
          </p:nvSpPr>
          <p:spPr bwMode="auto">
            <a:xfrm>
              <a:off x="1590704" y="4538431"/>
              <a:ext cx="9126903" cy="870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YARN </a:t>
              </a:r>
              <a:r>
                <a:rPr lang="hu-HU" sz="2400" dirty="0">
                  <a:solidFill>
                    <a:srgbClr val="FFFFFF"/>
                  </a:solidFill>
                  <a:latin typeface="Segoe UI Semibold" panose="020B0702040204020203" pitchFamily="34" charset="0"/>
                  <a:ea typeface="Segoe UI" pitchFamily="34" charset="0"/>
                  <a:cs typeface="Segoe UI Semibold" panose="020B0702040204020203" pitchFamily="34" charset="0"/>
                </a:rPr>
                <a:t>erőforrás </a:t>
              </a:r>
              <a:r>
                <a:rPr lang="en-IN" sz="2400" dirty="0">
                  <a:solidFill>
                    <a:srgbClr val="FFFFFF"/>
                  </a:solidFill>
                  <a:latin typeface="Segoe UI Semibold" panose="020B0702040204020203" pitchFamily="34" charset="0"/>
                  <a:ea typeface="Segoe UI" pitchFamily="34" charset="0"/>
                  <a:cs typeface="Segoe UI Semibold" panose="020B0702040204020203" pitchFamily="34" charset="0"/>
                </a:rPr>
                <a:t>manager</a:t>
              </a:r>
            </a:p>
          </p:txBody>
        </p:sp>
        <p:sp>
          <p:nvSpPr>
            <p:cNvPr id="12" name="Rectangle 11"/>
            <p:cNvSpPr/>
            <p:nvPr/>
          </p:nvSpPr>
          <p:spPr bwMode="auto">
            <a:xfrm>
              <a:off x="1590704" y="5610058"/>
              <a:ext cx="9126903" cy="870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r>
                <a:rPr lang="en-IN" sz="2800" dirty="0">
                  <a:solidFill>
                    <a:srgbClr val="FFFFFF"/>
                  </a:solidFill>
                  <a:latin typeface="Segoe UI Semibold" panose="020B0702040204020203" pitchFamily="34" charset="0"/>
                  <a:ea typeface="Segoe UI" pitchFamily="34" charset="0"/>
                  <a:cs typeface="Segoe UI Semibold" panose="020B0702040204020203" pitchFamily="34" charset="0"/>
                </a:rPr>
                <a:t>Hadoop distributed file system (HDFS)</a:t>
              </a:r>
            </a:p>
          </p:txBody>
        </p:sp>
        <p:sp>
          <p:nvSpPr>
            <p:cNvPr id="13" name="Rectangle 12"/>
            <p:cNvSpPr/>
            <p:nvPr/>
          </p:nvSpPr>
          <p:spPr bwMode="auto">
            <a:xfrm>
              <a:off x="1590702" y="3223746"/>
              <a:ext cx="1459408" cy="111309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14" name="Rectangle 13"/>
            <p:cNvSpPr/>
            <p:nvPr/>
          </p:nvSpPr>
          <p:spPr bwMode="auto">
            <a:xfrm>
              <a:off x="3124202" y="3223746"/>
              <a:ext cx="1459408" cy="111309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15" name="Rectangle 14"/>
            <p:cNvSpPr/>
            <p:nvPr/>
          </p:nvSpPr>
          <p:spPr bwMode="auto">
            <a:xfrm>
              <a:off x="4657701" y="3223746"/>
              <a:ext cx="1459408" cy="111309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16" name="Rectangle 15"/>
            <p:cNvSpPr/>
            <p:nvPr/>
          </p:nvSpPr>
          <p:spPr bwMode="auto">
            <a:xfrm>
              <a:off x="6191201" y="3223746"/>
              <a:ext cx="1459408" cy="111309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17" name="Rectangle 16"/>
            <p:cNvSpPr/>
            <p:nvPr/>
          </p:nvSpPr>
          <p:spPr bwMode="auto">
            <a:xfrm>
              <a:off x="7724701" y="3223746"/>
              <a:ext cx="1459408" cy="111309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18" name="Rectangle 17"/>
            <p:cNvSpPr/>
            <p:nvPr/>
          </p:nvSpPr>
          <p:spPr bwMode="auto">
            <a:xfrm>
              <a:off x="9258198" y="3223746"/>
              <a:ext cx="1459408" cy="1113099"/>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ea typeface="Segoe UI" pitchFamily="34" charset="0"/>
                <a:cs typeface="Segoe UI" pitchFamily="34" charset="0"/>
              </a:endParaRPr>
            </a:p>
          </p:txBody>
        </p:sp>
        <p:sp>
          <p:nvSpPr>
            <p:cNvPr id="37" name="Freeform 36"/>
            <p:cNvSpPr/>
            <p:nvPr/>
          </p:nvSpPr>
          <p:spPr bwMode="auto">
            <a:xfrm flipH="1">
              <a:off x="2121894" y="3663112"/>
              <a:ext cx="733868" cy="559722"/>
            </a:xfrm>
            <a:custGeom>
              <a:avLst/>
              <a:gdLst/>
              <a:ahLst/>
              <a:cxnLst/>
              <a:rect l="l" t="t" r="r" b="b"/>
              <a:pathLst>
                <a:path w="430135" h="430135">
                  <a:moveTo>
                    <a:pt x="215067" y="169018"/>
                  </a:moveTo>
                  <a:cubicBezTo>
                    <a:pt x="240501" y="169018"/>
                    <a:pt x="261118" y="189635"/>
                    <a:pt x="261118" y="215069"/>
                  </a:cubicBezTo>
                  <a:cubicBezTo>
                    <a:pt x="261118" y="240501"/>
                    <a:pt x="240501" y="261120"/>
                    <a:pt x="215067" y="261120"/>
                  </a:cubicBezTo>
                  <a:cubicBezTo>
                    <a:pt x="189634" y="261120"/>
                    <a:pt x="169016" y="240501"/>
                    <a:pt x="169016" y="215069"/>
                  </a:cubicBezTo>
                  <a:cubicBezTo>
                    <a:pt x="169016" y="189635"/>
                    <a:pt x="189634" y="169018"/>
                    <a:pt x="215067" y="169018"/>
                  </a:cubicBezTo>
                  <a:close/>
                  <a:moveTo>
                    <a:pt x="215067" y="122965"/>
                  </a:moveTo>
                  <a:cubicBezTo>
                    <a:pt x="164200" y="122965"/>
                    <a:pt x="122965" y="164201"/>
                    <a:pt x="122965" y="215069"/>
                  </a:cubicBezTo>
                  <a:cubicBezTo>
                    <a:pt x="122965" y="265935"/>
                    <a:pt x="164200" y="307171"/>
                    <a:pt x="215067" y="307171"/>
                  </a:cubicBezTo>
                  <a:cubicBezTo>
                    <a:pt x="265933" y="307171"/>
                    <a:pt x="307169" y="265935"/>
                    <a:pt x="307169" y="215069"/>
                  </a:cubicBezTo>
                  <a:cubicBezTo>
                    <a:pt x="307169" y="164201"/>
                    <a:pt x="265933" y="122965"/>
                    <a:pt x="215067" y="122965"/>
                  </a:cubicBezTo>
                  <a:close/>
                  <a:moveTo>
                    <a:pt x="215067" y="86724"/>
                  </a:moveTo>
                  <a:cubicBezTo>
                    <a:pt x="285949" y="86724"/>
                    <a:pt x="343411" y="144185"/>
                    <a:pt x="343411" y="215069"/>
                  </a:cubicBezTo>
                  <a:cubicBezTo>
                    <a:pt x="343411" y="285951"/>
                    <a:pt x="285949" y="343411"/>
                    <a:pt x="215067" y="343411"/>
                  </a:cubicBezTo>
                  <a:cubicBezTo>
                    <a:pt x="144184" y="343411"/>
                    <a:pt x="86724" y="285951"/>
                    <a:pt x="86724" y="215069"/>
                  </a:cubicBezTo>
                  <a:cubicBezTo>
                    <a:pt x="86724" y="144185"/>
                    <a:pt x="144184" y="86724"/>
                    <a:pt x="215067" y="86724"/>
                  </a:cubicBezTo>
                  <a:close/>
                  <a:moveTo>
                    <a:pt x="215067" y="0"/>
                  </a:moveTo>
                  <a:cubicBezTo>
                    <a:pt x="204528" y="0"/>
                    <a:pt x="194168" y="758"/>
                    <a:pt x="184074" y="2484"/>
                  </a:cubicBezTo>
                  <a:cubicBezTo>
                    <a:pt x="184159" y="2911"/>
                    <a:pt x="184243" y="3339"/>
                    <a:pt x="184328" y="3766"/>
                  </a:cubicBezTo>
                  <a:cubicBezTo>
                    <a:pt x="186795" y="16661"/>
                    <a:pt x="153414" y="90199"/>
                    <a:pt x="82214" y="46157"/>
                  </a:cubicBezTo>
                  <a:cubicBezTo>
                    <a:pt x="67105" y="57989"/>
                    <a:pt x="53632" y="71808"/>
                    <a:pt x="42441" y="87411"/>
                  </a:cubicBezTo>
                  <a:lnTo>
                    <a:pt x="46012" y="90245"/>
                  </a:lnTo>
                  <a:cubicBezTo>
                    <a:pt x="55977" y="98259"/>
                    <a:pt x="77285" y="172118"/>
                    <a:pt x="1891" y="187386"/>
                  </a:cubicBezTo>
                  <a:cubicBezTo>
                    <a:pt x="601" y="196437"/>
                    <a:pt x="0" y="205682"/>
                    <a:pt x="0" y="215069"/>
                  </a:cubicBezTo>
                  <a:cubicBezTo>
                    <a:pt x="0" y="224577"/>
                    <a:pt x="617" y="233943"/>
                    <a:pt x="2032" y="243098"/>
                  </a:cubicBezTo>
                  <a:cubicBezTo>
                    <a:pt x="18773" y="243443"/>
                    <a:pt x="84027" y="276554"/>
                    <a:pt x="43227" y="344004"/>
                  </a:cubicBezTo>
                  <a:cubicBezTo>
                    <a:pt x="54818" y="359548"/>
                    <a:pt x="68471" y="373454"/>
                    <a:pt x="83982" y="385064"/>
                  </a:cubicBezTo>
                  <a:cubicBezTo>
                    <a:pt x="99021" y="372779"/>
                    <a:pt x="165268" y="351882"/>
                    <a:pt x="184926" y="427827"/>
                  </a:cubicBezTo>
                  <a:cubicBezTo>
                    <a:pt x="194754" y="429421"/>
                    <a:pt x="204827" y="430135"/>
                    <a:pt x="215067" y="430135"/>
                  </a:cubicBezTo>
                  <a:cubicBezTo>
                    <a:pt x="225518" y="430135"/>
                    <a:pt x="235794" y="429389"/>
                    <a:pt x="245810" y="427689"/>
                  </a:cubicBezTo>
                  <a:cubicBezTo>
                    <a:pt x="245190" y="412232"/>
                    <a:pt x="278050" y="344863"/>
                    <a:pt x="346001" y="385413"/>
                  </a:cubicBezTo>
                  <a:cubicBezTo>
                    <a:pt x="361371" y="373667"/>
                    <a:pt x="375094" y="359884"/>
                    <a:pt x="386513" y="344269"/>
                  </a:cubicBezTo>
                  <a:cubicBezTo>
                    <a:pt x="372825" y="325532"/>
                    <a:pt x="354157" y="267284"/>
                    <a:pt x="424040" y="243282"/>
                  </a:cubicBezTo>
                  <a:lnTo>
                    <a:pt x="424120" y="243300"/>
                  </a:lnTo>
                  <a:cubicBezTo>
                    <a:pt x="425331" y="242691"/>
                    <a:pt x="426723" y="242163"/>
                    <a:pt x="428275" y="241732"/>
                  </a:cubicBezTo>
                  <a:cubicBezTo>
                    <a:pt x="429577" y="233015"/>
                    <a:pt x="430135" y="224108"/>
                    <a:pt x="430135" y="215069"/>
                  </a:cubicBezTo>
                  <a:cubicBezTo>
                    <a:pt x="430135" y="206103"/>
                    <a:pt x="429586" y="197267"/>
                    <a:pt x="428342" y="188613"/>
                  </a:cubicBezTo>
                  <a:cubicBezTo>
                    <a:pt x="414367" y="190412"/>
                    <a:pt x="342343" y="156792"/>
                    <a:pt x="386704" y="85862"/>
                  </a:cubicBezTo>
                  <a:cubicBezTo>
                    <a:pt x="375008" y="70226"/>
                    <a:pt x="361220" y="56255"/>
                    <a:pt x="345555" y="44616"/>
                  </a:cubicBezTo>
                  <a:lnTo>
                    <a:pt x="339250" y="51440"/>
                  </a:lnTo>
                  <a:cubicBezTo>
                    <a:pt x="330599" y="60679"/>
                    <a:pt x="256791" y="76150"/>
                    <a:pt x="246001" y="2453"/>
                  </a:cubicBezTo>
                  <a:cubicBezTo>
                    <a:pt x="235924" y="755"/>
                    <a:pt x="225584" y="0"/>
                    <a:pt x="21506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44821" tIns="44821" rIns="44821"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176" dirty="0">
                <a:solidFill>
                  <a:srgbClr val="FFFFFF"/>
                </a:solidFill>
                <a:ea typeface="Segoe UI" pitchFamily="34" charset="0"/>
                <a:cs typeface="Segoe UI" pitchFamily="34" charset="0"/>
              </a:endParaRPr>
            </a:p>
          </p:txBody>
        </p:sp>
        <p:sp>
          <p:nvSpPr>
            <p:cNvPr id="38" name="TextBox 42"/>
            <p:cNvSpPr txBox="1"/>
            <p:nvPr/>
          </p:nvSpPr>
          <p:spPr>
            <a:xfrm>
              <a:off x="1785084" y="3365439"/>
              <a:ext cx="473146" cy="338904"/>
            </a:xfrm>
            <a:prstGeom prst="rect">
              <a:avLst/>
            </a:prstGeom>
            <a:noFill/>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spcAft>
                  <a:spcPts val="588"/>
                </a:spcAft>
              </a:pPr>
              <a:r>
                <a:rPr lang="en-IN" sz="1765" dirty="0">
                  <a:solidFill>
                    <a:srgbClr val="FFFFFF"/>
                  </a:solidFill>
                  <a:latin typeface="Segoe UI Semibold" panose="020B0702040204020203" pitchFamily="34" charset="0"/>
                  <a:cs typeface="Segoe UI Semibold" panose="020B0702040204020203" pitchFamily="34" charset="0"/>
                </a:rPr>
                <a:t>C:/</a:t>
              </a:r>
            </a:p>
          </p:txBody>
        </p:sp>
        <p:sp>
          <p:nvSpPr>
            <p:cNvPr id="35" name="Rounded Rectangle 4"/>
            <p:cNvSpPr/>
            <p:nvPr/>
          </p:nvSpPr>
          <p:spPr>
            <a:xfrm>
              <a:off x="3464877" y="3474203"/>
              <a:ext cx="778056" cy="748631"/>
            </a:xfrm>
            <a:custGeom>
              <a:avLst/>
              <a:gdLst/>
              <a:ahLst/>
              <a:cxnLst/>
              <a:rect l="l" t="t" r="r" b="b"/>
              <a:pathLst>
                <a:path w="1846907" h="2329935">
                  <a:moveTo>
                    <a:pt x="218201" y="1928384"/>
                  </a:moveTo>
                  <a:lnTo>
                    <a:pt x="218201" y="1987463"/>
                  </a:lnTo>
                  <a:lnTo>
                    <a:pt x="1628705" y="1987463"/>
                  </a:lnTo>
                  <a:lnTo>
                    <a:pt x="1628705" y="1928384"/>
                  </a:lnTo>
                  <a:close/>
                  <a:moveTo>
                    <a:pt x="218201" y="1673911"/>
                  </a:moveTo>
                  <a:lnTo>
                    <a:pt x="218201" y="1732990"/>
                  </a:lnTo>
                  <a:lnTo>
                    <a:pt x="1628705" y="1732990"/>
                  </a:lnTo>
                  <a:lnTo>
                    <a:pt x="1628705" y="1673911"/>
                  </a:lnTo>
                  <a:close/>
                  <a:moveTo>
                    <a:pt x="218201" y="1419439"/>
                  </a:moveTo>
                  <a:lnTo>
                    <a:pt x="218201" y="1478518"/>
                  </a:lnTo>
                  <a:lnTo>
                    <a:pt x="1628705" y="1478518"/>
                  </a:lnTo>
                  <a:lnTo>
                    <a:pt x="1628705" y="1419439"/>
                  </a:lnTo>
                  <a:close/>
                  <a:moveTo>
                    <a:pt x="218201" y="1164967"/>
                  </a:moveTo>
                  <a:lnTo>
                    <a:pt x="218201" y="1224046"/>
                  </a:lnTo>
                  <a:lnTo>
                    <a:pt x="1628705" y="1224046"/>
                  </a:lnTo>
                  <a:lnTo>
                    <a:pt x="1628705" y="1164967"/>
                  </a:lnTo>
                  <a:close/>
                  <a:moveTo>
                    <a:pt x="218201" y="657550"/>
                  </a:moveTo>
                  <a:lnTo>
                    <a:pt x="218201" y="992743"/>
                  </a:lnTo>
                  <a:lnTo>
                    <a:pt x="1628705" y="992743"/>
                  </a:lnTo>
                  <a:lnTo>
                    <a:pt x="1628705" y="657550"/>
                  </a:lnTo>
                  <a:close/>
                  <a:moveTo>
                    <a:pt x="1465907" y="0"/>
                  </a:moveTo>
                  <a:lnTo>
                    <a:pt x="1846907" y="381000"/>
                  </a:lnTo>
                  <a:lnTo>
                    <a:pt x="1465907" y="381000"/>
                  </a:lnTo>
                  <a:close/>
                  <a:moveTo>
                    <a:pt x="108654" y="0"/>
                  </a:moveTo>
                  <a:lnTo>
                    <a:pt x="1404867" y="0"/>
                  </a:lnTo>
                  <a:lnTo>
                    <a:pt x="1404867" y="442040"/>
                  </a:lnTo>
                  <a:lnTo>
                    <a:pt x="1846907" y="442040"/>
                  </a:lnTo>
                  <a:lnTo>
                    <a:pt x="1846907" y="2221281"/>
                  </a:lnTo>
                  <a:cubicBezTo>
                    <a:pt x="1846907" y="2281289"/>
                    <a:pt x="1798261" y="2329935"/>
                    <a:pt x="1738253" y="2329935"/>
                  </a:cubicBezTo>
                  <a:lnTo>
                    <a:pt x="108654" y="2329935"/>
                  </a:lnTo>
                  <a:cubicBezTo>
                    <a:pt x="48646" y="2329935"/>
                    <a:pt x="0" y="2281289"/>
                    <a:pt x="0" y="2221281"/>
                  </a:cubicBezTo>
                  <a:lnTo>
                    <a:pt x="0" y="108654"/>
                  </a:lnTo>
                  <a:cubicBezTo>
                    <a:pt x="0" y="48646"/>
                    <a:pt x="48646" y="0"/>
                    <a:pt x="1086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sp>
          <p:nvSpPr>
            <p:cNvPr id="36" name="Rounded Rectangle 35"/>
            <p:cNvSpPr/>
            <p:nvPr/>
          </p:nvSpPr>
          <p:spPr>
            <a:xfrm>
              <a:off x="3464877" y="3474203"/>
              <a:ext cx="577980" cy="2077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44821" rIns="0"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176" b="1" dirty="0">
                  <a:solidFill>
                    <a:srgbClr val="68217A">
                      <a:lumMod val="50000"/>
                    </a:srgbClr>
                  </a:solidFill>
                </a:rPr>
                <a:t>&lt;/&gt;</a:t>
              </a:r>
            </a:p>
          </p:txBody>
        </p:sp>
        <p:sp>
          <p:nvSpPr>
            <p:cNvPr id="33" name="Oval 32"/>
            <p:cNvSpPr>
              <a:spLocks noChangeArrowheads="1"/>
            </p:cNvSpPr>
            <p:nvPr/>
          </p:nvSpPr>
          <p:spPr bwMode="auto">
            <a:xfrm>
              <a:off x="5049502" y="3444791"/>
              <a:ext cx="758668" cy="1099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kern="0">
                <a:solidFill>
                  <a:srgbClr val="FFFFFF"/>
                </a:solidFill>
              </a:endParaRPr>
            </a:p>
          </p:txBody>
        </p:sp>
        <p:sp>
          <p:nvSpPr>
            <p:cNvPr id="34" name="Freeform 33"/>
            <p:cNvSpPr>
              <a:spLocks noEditPoints="1"/>
            </p:cNvSpPr>
            <p:nvPr/>
          </p:nvSpPr>
          <p:spPr bwMode="auto">
            <a:xfrm>
              <a:off x="5036063" y="3521197"/>
              <a:ext cx="785544" cy="70163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kern="0">
                <a:solidFill>
                  <a:srgbClr val="FFFFFF"/>
                </a:solidFill>
              </a:endParaRPr>
            </a:p>
          </p:txBody>
        </p:sp>
        <p:sp>
          <p:nvSpPr>
            <p:cNvPr id="31" name="Oval 30"/>
            <p:cNvSpPr>
              <a:spLocks noChangeArrowheads="1"/>
            </p:cNvSpPr>
            <p:nvPr/>
          </p:nvSpPr>
          <p:spPr bwMode="auto">
            <a:xfrm>
              <a:off x="6654429" y="3529194"/>
              <a:ext cx="534363" cy="7744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kern="0">
                <a:solidFill>
                  <a:srgbClr val="FFFFFF"/>
                </a:solidFill>
              </a:endParaRPr>
            </a:p>
          </p:txBody>
        </p:sp>
        <p:sp>
          <p:nvSpPr>
            <p:cNvPr id="32" name="Freeform 31"/>
            <p:cNvSpPr>
              <a:spLocks noEditPoints="1"/>
            </p:cNvSpPr>
            <p:nvPr/>
          </p:nvSpPr>
          <p:spPr bwMode="auto">
            <a:xfrm>
              <a:off x="6644963" y="3583009"/>
              <a:ext cx="553293" cy="4941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kern="0">
                <a:solidFill>
                  <a:srgbClr val="FFFFFF"/>
                </a:solidFill>
              </a:endParaRPr>
            </a:p>
          </p:txBody>
        </p:sp>
        <p:sp>
          <p:nvSpPr>
            <p:cNvPr id="30" name="&quot;No&quot; Symbol 29"/>
            <p:cNvSpPr/>
            <p:nvPr/>
          </p:nvSpPr>
          <p:spPr bwMode="auto">
            <a:xfrm>
              <a:off x="6371417" y="3383565"/>
              <a:ext cx="1100387" cy="839270"/>
            </a:xfrm>
            <a:prstGeom prst="noSmoking">
              <a:avLst>
                <a:gd name="adj" fmla="val 11088"/>
              </a:avLst>
            </a:prstGeom>
            <a:solidFill>
              <a:schemeClr val="bg1"/>
            </a:solidFill>
            <a:ln w="15875">
              <a:solidFill>
                <a:schemeClr val="accent3">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26" name="Freeform 25"/>
            <p:cNvSpPr>
              <a:spLocks/>
            </p:cNvSpPr>
            <p:nvPr/>
          </p:nvSpPr>
          <p:spPr bwMode="auto">
            <a:xfrm>
              <a:off x="7928712" y="3873879"/>
              <a:ext cx="1033756" cy="83623"/>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endParaRPr lang="en-IN" sz="1765">
                <a:solidFill>
                  <a:srgbClr val="000000"/>
                </a:solidFill>
              </a:endParaRPr>
            </a:p>
          </p:txBody>
        </p:sp>
        <p:sp>
          <p:nvSpPr>
            <p:cNvPr id="27" name="Freeform 26"/>
            <p:cNvSpPr>
              <a:spLocks/>
            </p:cNvSpPr>
            <p:nvPr/>
          </p:nvSpPr>
          <p:spPr bwMode="auto">
            <a:xfrm>
              <a:off x="7928712" y="4140377"/>
              <a:ext cx="1033756" cy="82428"/>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endParaRPr lang="en-IN" sz="1765">
                <a:solidFill>
                  <a:srgbClr val="000000"/>
                </a:solidFill>
              </a:endParaRPr>
            </a:p>
          </p:txBody>
        </p:sp>
        <p:sp>
          <p:nvSpPr>
            <p:cNvPr id="28" name="Freeform 27"/>
            <p:cNvSpPr>
              <a:spLocks/>
            </p:cNvSpPr>
            <p:nvPr/>
          </p:nvSpPr>
          <p:spPr bwMode="auto">
            <a:xfrm>
              <a:off x="7928712" y="3607382"/>
              <a:ext cx="1033756" cy="83623"/>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67"/>
              <a:endParaRPr lang="en-IN" sz="1765">
                <a:solidFill>
                  <a:srgbClr val="000000"/>
                </a:solidFill>
              </a:endParaRPr>
            </a:p>
          </p:txBody>
        </p:sp>
        <p:sp>
          <p:nvSpPr>
            <p:cNvPr id="24" name="Rectangle 9"/>
            <p:cNvSpPr/>
            <p:nvPr/>
          </p:nvSpPr>
          <p:spPr>
            <a:xfrm>
              <a:off x="9466982" y="3460490"/>
              <a:ext cx="1041838" cy="762344"/>
            </a:xfrm>
            <a:custGeom>
              <a:avLst/>
              <a:gdLst/>
              <a:ahLst/>
              <a:cxnLst/>
              <a:rect l="l" t="t" r="r" b="b"/>
              <a:pathLst>
                <a:path w="1238211" h="1187926">
                  <a:moveTo>
                    <a:pt x="68157" y="351987"/>
                  </a:moveTo>
                  <a:lnTo>
                    <a:pt x="68157" y="1118609"/>
                  </a:lnTo>
                  <a:lnTo>
                    <a:pt x="834925" y="1118609"/>
                  </a:lnTo>
                  <a:lnTo>
                    <a:pt x="834925" y="468266"/>
                  </a:lnTo>
                  <a:cubicBezTo>
                    <a:pt x="729765" y="598573"/>
                    <a:pt x="639913" y="738530"/>
                    <a:pt x="570894" y="894813"/>
                  </a:cubicBezTo>
                  <a:lnTo>
                    <a:pt x="406270" y="1011782"/>
                  </a:lnTo>
                  <a:cubicBezTo>
                    <a:pt x="366092" y="843151"/>
                    <a:pt x="290641" y="709611"/>
                    <a:pt x="171092" y="602390"/>
                  </a:cubicBezTo>
                  <a:cubicBezTo>
                    <a:pt x="201469" y="564376"/>
                    <a:pt x="237726" y="538057"/>
                    <a:pt x="306319" y="523436"/>
                  </a:cubicBezTo>
                  <a:cubicBezTo>
                    <a:pt x="386672" y="532209"/>
                    <a:pt x="461144" y="655026"/>
                    <a:pt x="476823" y="733980"/>
                  </a:cubicBezTo>
                  <a:cubicBezTo>
                    <a:pt x="566955" y="586800"/>
                    <a:pt x="671695" y="459480"/>
                    <a:pt x="779124" y="351987"/>
                  </a:cubicBezTo>
                  <a:close/>
                  <a:moveTo>
                    <a:pt x="1220572" y="0"/>
                  </a:moveTo>
                  <a:lnTo>
                    <a:pt x="1238211" y="32166"/>
                  </a:lnTo>
                  <a:cubicBezTo>
                    <a:pt x="1118925" y="147835"/>
                    <a:pt x="1004712" y="262944"/>
                    <a:pt x="903082" y="385473"/>
                  </a:cubicBezTo>
                  <a:lnTo>
                    <a:pt x="903082" y="1187926"/>
                  </a:lnTo>
                  <a:lnTo>
                    <a:pt x="0" y="1187926"/>
                  </a:lnTo>
                  <a:lnTo>
                    <a:pt x="0" y="282670"/>
                  </a:lnTo>
                  <a:lnTo>
                    <a:pt x="849654" y="282670"/>
                  </a:lnTo>
                  <a:cubicBezTo>
                    <a:pt x="982082" y="159535"/>
                    <a:pt x="1113602" y="65707"/>
                    <a:pt x="1220572" y="0"/>
                  </a:cubicBezTo>
                  <a:close/>
                </a:path>
              </a:pathLst>
            </a:custGeom>
            <a:solidFill>
              <a:schemeClr val="bg1"/>
            </a:solidFill>
          </p:spPr>
          <p:txBody>
            <a:bodyPr wrap="square" lIns="89642" tIns="44821" rIns="89642" bIns="44821"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2">
                <a:spcBef>
                  <a:spcPts val="882"/>
                </a:spcBef>
                <a:buClr>
                  <a:srgbClr val="505050"/>
                </a:buClr>
                <a:defRPr/>
              </a:pPr>
              <a:endParaRPr lang="en-US" sz="2353" dirty="0">
                <a:solidFill>
                  <a:srgbClr val="FFFFFF"/>
                </a:solidFill>
                <a:cs typeface="Calibri" pitchFamily="34" charset="0"/>
              </a:endParaRPr>
            </a:p>
          </p:txBody>
        </p:sp>
      </p:grpSp>
    </p:spTree>
    <p:extLst>
      <p:ext uri="{BB962C8B-B14F-4D97-AF65-F5344CB8AC3E}">
        <p14:creationId xmlns:p14="http://schemas.microsoft.com/office/powerpoint/2010/main" val="47304883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http://www.zoomdata.com/sites/default/files/styles/teaser_full/public/section/horton_hive_logo.png?itok=lNOghVl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1404" y="4096926"/>
            <a:ext cx="5010596" cy="28184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hu-HU" dirty="0" err="1"/>
              <a:t>Hive</a:t>
            </a:r>
            <a:endParaRPr lang="en-US" dirty="0"/>
          </a:p>
        </p:txBody>
      </p:sp>
      <p:sp>
        <p:nvSpPr>
          <p:cNvPr id="7" name="Content Placeholder 6"/>
          <p:cNvSpPr>
            <a:spLocks noGrp="1"/>
          </p:cNvSpPr>
          <p:nvPr>
            <p:ph sz="quarter" idx="10"/>
          </p:nvPr>
        </p:nvSpPr>
        <p:spPr/>
        <p:txBody>
          <a:bodyPr/>
          <a:lstStyle/>
          <a:p>
            <a:r>
              <a:rPr lang="hu-HU" dirty="0"/>
              <a:t>A </a:t>
            </a:r>
            <a:r>
              <a:rPr lang="hu-HU" dirty="0" err="1"/>
              <a:t>Hadoop</a:t>
            </a:r>
            <a:r>
              <a:rPr lang="hu-HU" dirty="0"/>
              <a:t> adattárház-rendszere</a:t>
            </a:r>
          </a:p>
          <a:p>
            <a:pPr lvl="1"/>
            <a:r>
              <a:rPr lang="hu-HU" dirty="0" smtClean="0"/>
              <a:t>Az adatok kötött sémában vannak (de nem relációs adatbázis)</a:t>
            </a:r>
            <a:endParaRPr lang="hu-HU" dirty="0"/>
          </a:p>
          <a:p>
            <a:r>
              <a:rPr lang="hu-HU" dirty="0" smtClean="0"/>
              <a:t>Az adatok kezelésére egy SQL-szerű nyelvet nyújt</a:t>
            </a:r>
          </a:p>
          <a:p>
            <a:r>
              <a:rPr lang="hu-HU" dirty="0" smtClean="0"/>
              <a:t>Saját </a:t>
            </a:r>
            <a:r>
              <a:rPr lang="hu-HU" dirty="0" err="1"/>
              <a:t>szkriptnyelv</a:t>
            </a:r>
            <a:r>
              <a:rPr lang="hu-HU" dirty="0"/>
              <a:t>: </a:t>
            </a:r>
            <a:r>
              <a:rPr lang="hu-HU" dirty="0" err="1"/>
              <a:t>HiveQL</a:t>
            </a:r>
            <a:endParaRPr lang="hu-HU" dirty="0"/>
          </a:p>
        </p:txBody>
      </p:sp>
      <p:sp>
        <p:nvSpPr>
          <p:cNvPr id="8" name="Téglalap 7"/>
          <p:cNvSpPr/>
          <p:nvPr/>
        </p:nvSpPr>
        <p:spPr>
          <a:xfrm>
            <a:off x="1347876" y="4447272"/>
            <a:ext cx="5566610" cy="1569660"/>
          </a:xfrm>
          <a:prstGeom prst="rect">
            <a:avLst/>
          </a:prstGeom>
        </p:spPr>
        <p:txBody>
          <a:bodyPr wrap="square">
            <a:spAutoFit/>
          </a:bodyPr>
          <a:lstStyle/>
          <a:p>
            <a:r>
              <a:rPr lang="hu-HU" sz="2400" dirty="0"/>
              <a:t>INSERT OVERWRITE TABLE </a:t>
            </a:r>
            <a:r>
              <a:rPr lang="hu-HU" sz="2400" dirty="0" err="1"/>
              <a:t>user_active</a:t>
            </a:r>
            <a:endParaRPr lang="hu-HU" sz="2400" dirty="0"/>
          </a:p>
          <a:p>
            <a:r>
              <a:rPr lang="hu-HU" sz="2400" dirty="0"/>
              <a:t>SELECT user.*</a:t>
            </a:r>
          </a:p>
          <a:p>
            <a:r>
              <a:rPr lang="hu-HU" sz="2400" dirty="0"/>
              <a:t>FROM </a:t>
            </a:r>
            <a:r>
              <a:rPr lang="hu-HU" sz="2400" dirty="0" err="1"/>
              <a:t>user</a:t>
            </a:r>
            <a:endParaRPr lang="hu-HU" sz="2400" dirty="0"/>
          </a:p>
          <a:p>
            <a:r>
              <a:rPr lang="hu-HU" sz="2400" dirty="0"/>
              <a:t>WHERE </a:t>
            </a:r>
            <a:r>
              <a:rPr lang="hu-HU" sz="2400" dirty="0" err="1"/>
              <a:t>user.active</a:t>
            </a:r>
            <a:r>
              <a:rPr lang="hu-HU" sz="2400" dirty="0"/>
              <a:t> = 1;</a:t>
            </a:r>
          </a:p>
        </p:txBody>
      </p:sp>
    </p:spTree>
    <p:extLst>
      <p:ext uri="{BB962C8B-B14F-4D97-AF65-F5344CB8AC3E}">
        <p14:creationId xmlns:p14="http://schemas.microsoft.com/office/powerpoint/2010/main" val="21972836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err="1"/>
              <a:t>Pig</a:t>
            </a:r>
            <a:endParaRPr lang="en-US" dirty="0"/>
          </a:p>
        </p:txBody>
      </p:sp>
      <p:sp>
        <p:nvSpPr>
          <p:cNvPr id="7" name="Content Placeholder 6"/>
          <p:cNvSpPr>
            <a:spLocks noGrp="1"/>
          </p:cNvSpPr>
          <p:nvPr>
            <p:ph sz="quarter" idx="10"/>
          </p:nvPr>
        </p:nvSpPr>
        <p:spPr/>
        <p:txBody>
          <a:bodyPr/>
          <a:lstStyle/>
          <a:p>
            <a:r>
              <a:rPr lang="hu-HU" dirty="0" err="1"/>
              <a:t>Magasszintű</a:t>
            </a:r>
            <a:r>
              <a:rPr lang="hu-HU" dirty="0"/>
              <a:t> </a:t>
            </a:r>
            <a:r>
              <a:rPr lang="hu-HU" dirty="0" err="1"/>
              <a:t>szkriptnyelv</a:t>
            </a:r>
            <a:r>
              <a:rPr lang="hu-HU" dirty="0"/>
              <a:t> a </a:t>
            </a:r>
            <a:r>
              <a:rPr lang="hu-HU" dirty="0" err="1"/>
              <a:t>Hadoophoz</a:t>
            </a:r>
            <a:endParaRPr lang="hu-HU" dirty="0"/>
          </a:p>
          <a:p>
            <a:r>
              <a:rPr lang="hu-HU" dirty="0"/>
              <a:t>A </a:t>
            </a:r>
            <a:r>
              <a:rPr lang="hu-HU" dirty="0" err="1"/>
              <a:t>Pig</a:t>
            </a:r>
            <a:r>
              <a:rPr lang="hu-HU" dirty="0"/>
              <a:t> </a:t>
            </a:r>
            <a:r>
              <a:rPr lang="hu-HU" dirty="0" err="1"/>
              <a:t>szkriptekből</a:t>
            </a:r>
            <a:r>
              <a:rPr lang="hu-HU" dirty="0"/>
              <a:t> </a:t>
            </a:r>
            <a:r>
              <a:rPr lang="hu-HU" dirty="0" err="1"/>
              <a:t>MapReduce</a:t>
            </a:r>
            <a:r>
              <a:rPr lang="hu-HU" dirty="0"/>
              <a:t> </a:t>
            </a:r>
            <a:r>
              <a:rPr lang="hu-HU" dirty="0" err="1"/>
              <a:t>jobok</a:t>
            </a:r>
            <a:r>
              <a:rPr lang="hu-HU" dirty="0"/>
              <a:t> lesznek</a:t>
            </a:r>
          </a:p>
          <a:p>
            <a:r>
              <a:rPr lang="hu-HU" dirty="0"/>
              <a:t>A </a:t>
            </a:r>
            <a:r>
              <a:rPr lang="hu-HU" dirty="0" err="1"/>
              <a:t>Pig</a:t>
            </a:r>
            <a:r>
              <a:rPr lang="hu-HU" dirty="0"/>
              <a:t> értelmező végez optimalizálásokat is</a:t>
            </a:r>
          </a:p>
          <a:p>
            <a:r>
              <a:rPr lang="hu-HU" dirty="0"/>
              <a:t>Sok népszerű programozási nyelvvel</a:t>
            </a:r>
            <a:br>
              <a:rPr lang="hu-HU" dirty="0"/>
            </a:br>
            <a:r>
              <a:rPr lang="hu-HU" dirty="0"/>
              <a:t>jól integrálható</a:t>
            </a:r>
          </a:p>
          <a:p>
            <a:pPr marL="0" indent="0">
              <a:buNone/>
            </a:pPr>
            <a:endParaRPr lang="hu-HU" dirty="0"/>
          </a:p>
        </p:txBody>
      </p:sp>
      <p:pic>
        <p:nvPicPr>
          <p:cNvPr id="15"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9885198" y="3874168"/>
            <a:ext cx="1671264" cy="2513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9966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églalap 10"/>
          <p:cNvSpPr/>
          <p:nvPr/>
        </p:nvSpPr>
        <p:spPr bwMode="auto">
          <a:xfrm>
            <a:off x="9793169" y="125016"/>
            <a:ext cx="2350168" cy="10641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Cím 6"/>
          <p:cNvSpPr>
            <a:spLocks noGrp="1"/>
          </p:cNvSpPr>
          <p:nvPr>
            <p:ph type="title"/>
          </p:nvPr>
        </p:nvSpPr>
        <p:spPr/>
        <p:txBody>
          <a:bodyPr/>
          <a:lstStyle/>
          <a:p>
            <a:r>
              <a:rPr lang="hu-HU" dirty="0" smtClean="0"/>
              <a:t>Pig</a:t>
            </a:r>
            <a:endParaRPr lang="hu-HU" dirty="0"/>
          </a:p>
        </p:txBody>
      </p:sp>
      <p:sp>
        <p:nvSpPr>
          <p:cNvPr id="9" name="Szöveg helye 8"/>
          <p:cNvSpPr>
            <a:spLocks noGrp="1"/>
          </p:cNvSpPr>
          <p:nvPr>
            <p:ph type="body" sz="quarter" idx="10"/>
          </p:nvPr>
        </p:nvSpPr>
        <p:spPr>
          <a:prstGeom prst="rect">
            <a:avLst/>
          </a:prstGeom>
        </p:spPr>
        <p:txBody>
          <a:bodyPr wrap="square">
            <a:noAutofit/>
          </a:bodyPr>
          <a:lstStyle/>
          <a:p>
            <a:pPr>
              <a:lnSpc>
                <a:spcPct val="120000"/>
              </a:lnSpc>
            </a:pPr>
            <a:r>
              <a:rPr lang="hu-HU" sz="2000" dirty="0" err="1"/>
              <a:t>batting</a:t>
            </a:r>
            <a:r>
              <a:rPr lang="hu-HU" sz="2000" dirty="0"/>
              <a:t> = </a:t>
            </a:r>
            <a:r>
              <a:rPr lang="hu-HU" sz="2000" dirty="0" err="1"/>
              <a:t>load</a:t>
            </a:r>
            <a:r>
              <a:rPr lang="hu-HU" sz="2000" dirty="0"/>
              <a:t> 'Batting.csv' </a:t>
            </a:r>
            <a:r>
              <a:rPr lang="hu-HU" sz="2000" dirty="0" err="1"/>
              <a:t>using</a:t>
            </a:r>
            <a:r>
              <a:rPr lang="hu-HU" sz="2000" dirty="0"/>
              <a:t> </a:t>
            </a:r>
            <a:r>
              <a:rPr lang="hu-HU" sz="2000" dirty="0" err="1"/>
              <a:t>PigStorage</a:t>
            </a:r>
            <a:r>
              <a:rPr lang="hu-HU" sz="2000" dirty="0"/>
              <a:t>(',');</a:t>
            </a:r>
          </a:p>
          <a:p>
            <a:pPr>
              <a:lnSpc>
                <a:spcPct val="120000"/>
              </a:lnSpc>
            </a:pPr>
            <a:r>
              <a:rPr lang="hu-HU" sz="2000" dirty="0" err="1"/>
              <a:t>raw_runs</a:t>
            </a:r>
            <a:r>
              <a:rPr lang="hu-HU" sz="2000" dirty="0"/>
              <a:t> = FILTER </a:t>
            </a:r>
            <a:r>
              <a:rPr lang="hu-HU" sz="2000" dirty="0" err="1"/>
              <a:t>batting</a:t>
            </a:r>
            <a:r>
              <a:rPr lang="hu-HU" sz="2000" dirty="0"/>
              <a:t> BY $1&gt;0;</a:t>
            </a:r>
          </a:p>
          <a:p>
            <a:pPr>
              <a:lnSpc>
                <a:spcPct val="120000"/>
              </a:lnSpc>
            </a:pPr>
            <a:r>
              <a:rPr lang="hu-HU" sz="2000" dirty="0" err="1"/>
              <a:t>runs</a:t>
            </a:r>
            <a:r>
              <a:rPr lang="hu-HU" sz="2000" dirty="0"/>
              <a:t> = FOREACH </a:t>
            </a:r>
            <a:r>
              <a:rPr lang="hu-HU" sz="2000" dirty="0" err="1"/>
              <a:t>raw_runs</a:t>
            </a:r>
            <a:r>
              <a:rPr lang="hu-HU" sz="2000" dirty="0"/>
              <a:t> GENERATE $0 </a:t>
            </a:r>
            <a:r>
              <a:rPr lang="hu-HU" sz="2000" dirty="0" err="1"/>
              <a:t>as</a:t>
            </a:r>
            <a:r>
              <a:rPr lang="hu-HU" sz="2000" dirty="0"/>
              <a:t> </a:t>
            </a:r>
            <a:r>
              <a:rPr lang="hu-HU" sz="2000" dirty="0" err="1"/>
              <a:t>playerID</a:t>
            </a:r>
            <a:r>
              <a:rPr lang="hu-HU" sz="2000" dirty="0"/>
              <a:t>, $1 </a:t>
            </a:r>
            <a:r>
              <a:rPr lang="hu-HU" sz="2000" dirty="0" err="1"/>
              <a:t>as</a:t>
            </a:r>
            <a:r>
              <a:rPr lang="hu-HU" sz="2000" dirty="0"/>
              <a:t> </a:t>
            </a:r>
            <a:r>
              <a:rPr lang="hu-HU" sz="2000" dirty="0" err="1"/>
              <a:t>year</a:t>
            </a:r>
            <a:r>
              <a:rPr lang="hu-HU" sz="2000" dirty="0"/>
              <a:t>, $8 </a:t>
            </a:r>
            <a:r>
              <a:rPr lang="hu-HU" sz="2000" dirty="0" err="1"/>
              <a:t>as</a:t>
            </a:r>
            <a:r>
              <a:rPr lang="hu-HU" sz="2000" dirty="0"/>
              <a:t> </a:t>
            </a:r>
            <a:r>
              <a:rPr lang="hu-HU" sz="2000" dirty="0" err="1"/>
              <a:t>runs</a:t>
            </a:r>
            <a:r>
              <a:rPr lang="hu-HU" sz="2000" dirty="0" smtClean="0"/>
              <a:t>;</a:t>
            </a:r>
          </a:p>
          <a:p>
            <a:pPr>
              <a:lnSpc>
                <a:spcPct val="120000"/>
              </a:lnSpc>
            </a:pPr>
            <a:endParaRPr lang="hu-HU" sz="2000" dirty="0"/>
          </a:p>
          <a:p>
            <a:pPr>
              <a:lnSpc>
                <a:spcPct val="120000"/>
              </a:lnSpc>
            </a:pPr>
            <a:r>
              <a:rPr lang="hu-HU" sz="2000" dirty="0" err="1"/>
              <a:t>grp_data</a:t>
            </a:r>
            <a:r>
              <a:rPr lang="hu-HU" sz="2000" dirty="0"/>
              <a:t> = GROUP </a:t>
            </a:r>
            <a:r>
              <a:rPr lang="hu-HU" sz="2000" dirty="0" err="1"/>
              <a:t>runs</a:t>
            </a:r>
            <a:r>
              <a:rPr lang="hu-HU" sz="2000" dirty="0"/>
              <a:t> </a:t>
            </a:r>
            <a:r>
              <a:rPr lang="hu-HU" sz="2000" dirty="0" err="1"/>
              <a:t>by</a:t>
            </a:r>
            <a:r>
              <a:rPr lang="hu-HU" sz="2000" dirty="0"/>
              <a:t> (</a:t>
            </a:r>
            <a:r>
              <a:rPr lang="hu-HU" sz="2000" dirty="0" err="1"/>
              <a:t>year</a:t>
            </a:r>
            <a:r>
              <a:rPr lang="hu-HU" sz="2000" dirty="0" smtClean="0"/>
              <a:t>);</a:t>
            </a:r>
          </a:p>
          <a:p>
            <a:pPr>
              <a:lnSpc>
                <a:spcPct val="120000"/>
              </a:lnSpc>
            </a:pPr>
            <a:endParaRPr lang="hu-HU" sz="2000" dirty="0"/>
          </a:p>
          <a:p>
            <a:pPr>
              <a:lnSpc>
                <a:spcPct val="120000"/>
              </a:lnSpc>
            </a:pPr>
            <a:r>
              <a:rPr lang="hu-HU" sz="2000" dirty="0" err="1"/>
              <a:t>max_runs</a:t>
            </a:r>
            <a:r>
              <a:rPr lang="hu-HU" sz="2000" dirty="0"/>
              <a:t> = FOREACH </a:t>
            </a:r>
            <a:r>
              <a:rPr lang="hu-HU" sz="2000" dirty="0" err="1"/>
              <a:t>grp_data</a:t>
            </a:r>
            <a:r>
              <a:rPr lang="hu-HU" sz="2000" dirty="0"/>
              <a:t> GENERATE </a:t>
            </a:r>
            <a:r>
              <a:rPr lang="hu-HU" sz="2000" dirty="0" err="1"/>
              <a:t>group</a:t>
            </a:r>
            <a:r>
              <a:rPr lang="hu-HU" sz="2000" dirty="0"/>
              <a:t> </a:t>
            </a:r>
            <a:r>
              <a:rPr lang="hu-HU" sz="2000" dirty="0" err="1"/>
              <a:t>as</a:t>
            </a:r>
            <a:r>
              <a:rPr lang="hu-HU" sz="2000" dirty="0"/>
              <a:t> </a:t>
            </a:r>
            <a:r>
              <a:rPr lang="hu-HU" sz="2000" dirty="0" err="1"/>
              <a:t>grp,MAX</a:t>
            </a:r>
            <a:r>
              <a:rPr lang="hu-HU" sz="2000" dirty="0"/>
              <a:t>(</a:t>
            </a:r>
            <a:r>
              <a:rPr lang="hu-HU" sz="2000" dirty="0" err="1"/>
              <a:t>runs.runs</a:t>
            </a:r>
            <a:r>
              <a:rPr lang="hu-HU" sz="2000" dirty="0"/>
              <a:t>) </a:t>
            </a:r>
            <a:r>
              <a:rPr lang="hu-HU" sz="2000" dirty="0" err="1"/>
              <a:t>as</a:t>
            </a:r>
            <a:r>
              <a:rPr lang="hu-HU" sz="2000" dirty="0"/>
              <a:t> </a:t>
            </a:r>
            <a:r>
              <a:rPr lang="hu-HU" sz="2000" dirty="0" err="1"/>
              <a:t>max_runs</a:t>
            </a:r>
            <a:r>
              <a:rPr lang="hu-HU" sz="2000" dirty="0" smtClean="0"/>
              <a:t>;</a:t>
            </a:r>
          </a:p>
          <a:p>
            <a:pPr>
              <a:lnSpc>
                <a:spcPct val="120000"/>
              </a:lnSpc>
            </a:pPr>
            <a:endParaRPr lang="hu-HU" sz="2000" dirty="0"/>
          </a:p>
          <a:p>
            <a:pPr>
              <a:lnSpc>
                <a:spcPct val="120000"/>
              </a:lnSpc>
            </a:pPr>
            <a:r>
              <a:rPr lang="hu-HU" sz="2000" dirty="0" err="1"/>
              <a:t>join_max_run</a:t>
            </a:r>
            <a:r>
              <a:rPr lang="hu-HU" sz="2000" dirty="0"/>
              <a:t> = JOIN </a:t>
            </a:r>
            <a:r>
              <a:rPr lang="hu-HU" sz="2000" dirty="0" err="1"/>
              <a:t>max_runs</a:t>
            </a:r>
            <a:r>
              <a:rPr lang="hu-HU" sz="2000" dirty="0"/>
              <a:t> </a:t>
            </a:r>
            <a:r>
              <a:rPr lang="hu-HU" sz="2000" dirty="0" err="1"/>
              <a:t>by</a:t>
            </a:r>
            <a:r>
              <a:rPr lang="hu-HU" sz="2000" dirty="0"/>
              <a:t> ($0, </a:t>
            </a:r>
            <a:r>
              <a:rPr lang="hu-HU" sz="2000" dirty="0" err="1"/>
              <a:t>max_runs</a:t>
            </a:r>
            <a:r>
              <a:rPr lang="hu-HU" sz="2000" dirty="0"/>
              <a:t>), </a:t>
            </a:r>
            <a:r>
              <a:rPr lang="hu-HU" sz="2000" dirty="0" err="1"/>
              <a:t>runs</a:t>
            </a:r>
            <a:r>
              <a:rPr lang="hu-HU" sz="2000" dirty="0"/>
              <a:t> </a:t>
            </a:r>
            <a:r>
              <a:rPr lang="hu-HU" sz="2000" dirty="0" err="1"/>
              <a:t>by</a:t>
            </a:r>
            <a:r>
              <a:rPr lang="hu-HU" sz="2000" dirty="0"/>
              <a:t> (</a:t>
            </a:r>
            <a:r>
              <a:rPr lang="hu-HU" sz="2000" dirty="0" err="1"/>
              <a:t>year,runs</a:t>
            </a:r>
            <a:r>
              <a:rPr lang="hu-HU" sz="2000" dirty="0"/>
              <a:t>);  </a:t>
            </a:r>
            <a:endParaRPr lang="hu-HU" sz="2000" dirty="0" smtClean="0"/>
          </a:p>
          <a:p>
            <a:pPr>
              <a:lnSpc>
                <a:spcPct val="120000"/>
              </a:lnSpc>
            </a:pPr>
            <a:r>
              <a:rPr lang="hu-HU" sz="2000" dirty="0" err="1" smtClean="0"/>
              <a:t>join_data</a:t>
            </a:r>
            <a:r>
              <a:rPr lang="hu-HU" sz="2000" dirty="0" smtClean="0"/>
              <a:t> </a:t>
            </a:r>
            <a:r>
              <a:rPr lang="hu-HU" sz="2000" dirty="0"/>
              <a:t>= FOREACH </a:t>
            </a:r>
            <a:r>
              <a:rPr lang="hu-HU" sz="2000" dirty="0" err="1"/>
              <a:t>join_max_run</a:t>
            </a:r>
            <a:r>
              <a:rPr lang="hu-HU" sz="2000" dirty="0"/>
              <a:t> GENERATE $0 </a:t>
            </a:r>
            <a:r>
              <a:rPr lang="hu-HU" sz="2000" dirty="0" err="1"/>
              <a:t>as</a:t>
            </a:r>
            <a:r>
              <a:rPr lang="hu-HU" sz="2000" dirty="0"/>
              <a:t> </a:t>
            </a:r>
            <a:r>
              <a:rPr lang="hu-HU" sz="2000" dirty="0" err="1"/>
              <a:t>year</a:t>
            </a:r>
            <a:r>
              <a:rPr lang="hu-HU" sz="2000" dirty="0"/>
              <a:t>, $2 </a:t>
            </a:r>
            <a:r>
              <a:rPr lang="hu-HU" sz="2000" dirty="0" err="1"/>
              <a:t>as</a:t>
            </a:r>
            <a:r>
              <a:rPr lang="hu-HU" sz="2000" dirty="0"/>
              <a:t> </a:t>
            </a:r>
            <a:r>
              <a:rPr lang="hu-HU" sz="2000" dirty="0" err="1"/>
              <a:t>playerID</a:t>
            </a:r>
            <a:r>
              <a:rPr lang="hu-HU" sz="2000" dirty="0"/>
              <a:t>, $1 </a:t>
            </a:r>
            <a:r>
              <a:rPr lang="hu-HU" sz="2000" dirty="0" err="1"/>
              <a:t>as</a:t>
            </a:r>
            <a:r>
              <a:rPr lang="hu-HU" sz="2000" dirty="0"/>
              <a:t> </a:t>
            </a:r>
            <a:r>
              <a:rPr lang="hu-HU" sz="2000" dirty="0" err="1"/>
              <a:t>runs</a:t>
            </a:r>
            <a:r>
              <a:rPr lang="hu-HU" sz="2000" dirty="0"/>
              <a:t>;  </a:t>
            </a:r>
          </a:p>
          <a:p>
            <a:pPr>
              <a:lnSpc>
                <a:spcPct val="120000"/>
              </a:lnSpc>
            </a:pPr>
            <a:r>
              <a:rPr lang="hu-HU" sz="2000" dirty="0"/>
              <a:t>DUMP </a:t>
            </a:r>
            <a:r>
              <a:rPr lang="hu-HU" sz="2000" dirty="0" err="1"/>
              <a:t>join_data</a:t>
            </a:r>
            <a:r>
              <a:rPr lang="hu-HU" sz="2000" dirty="0"/>
              <a:t>;</a:t>
            </a:r>
          </a:p>
        </p:txBody>
      </p:sp>
      <p:pic>
        <p:nvPicPr>
          <p:cNvPr id="10" name="Picture 4" descr="http://www.thebhwgroup.com/blog/wp-content/uploads/2014/10/pig-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10843966" y="125016"/>
            <a:ext cx="939000" cy="141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3865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hu-HU" dirty="0" err="1"/>
              <a:t>Sqoop</a:t>
            </a:r>
            <a:endParaRPr lang="en-US" dirty="0"/>
          </a:p>
        </p:txBody>
      </p:sp>
      <p:sp>
        <p:nvSpPr>
          <p:cNvPr id="2" name="Rectangle 1"/>
          <p:cNvSpPr/>
          <p:nvPr/>
        </p:nvSpPr>
        <p:spPr>
          <a:xfrm>
            <a:off x="268928" y="1231600"/>
            <a:ext cx="11471749" cy="724173"/>
          </a:xfrm>
          <a:prstGeom prst="rect">
            <a:avLst/>
          </a:prstGeom>
        </p:spPr>
        <p:txBody>
          <a:bodyPr wrap="square" lIns="134464" tIns="0" rIns="0" bIns="0">
            <a:spAutoFit/>
          </a:bodyPr>
          <a:lstStyle/>
          <a:p>
            <a:pPr defTabSz="914367"/>
            <a:r>
              <a:rPr lang="hu-HU" sz="2353" kern="0" dirty="0">
                <a:solidFill>
                  <a:srgbClr val="505050"/>
                </a:solidFill>
                <a:latin typeface="+mj-lt"/>
              </a:rPr>
              <a:t>A </a:t>
            </a:r>
            <a:r>
              <a:rPr lang="hu-HU" sz="2353" kern="0" dirty="0" err="1">
                <a:solidFill>
                  <a:srgbClr val="505050"/>
                </a:solidFill>
                <a:latin typeface="+mj-lt"/>
              </a:rPr>
              <a:t>Sqoop</a:t>
            </a:r>
            <a:r>
              <a:rPr lang="hu-HU" sz="2353" kern="0" dirty="0">
                <a:solidFill>
                  <a:srgbClr val="505050"/>
                </a:solidFill>
                <a:latin typeface="+mj-lt"/>
              </a:rPr>
              <a:t> célja, hogy gyorsan tudjunk adatokat mozgatni </a:t>
            </a:r>
            <a:r>
              <a:rPr lang="hu-HU" sz="2353" kern="0" dirty="0" err="1">
                <a:solidFill>
                  <a:srgbClr val="505050"/>
                </a:solidFill>
                <a:latin typeface="+mj-lt"/>
              </a:rPr>
              <a:t>Hadoop</a:t>
            </a:r>
            <a:r>
              <a:rPr lang="hu-HU" sz="2353" kern="0" dirty="0">
                <a:solidFill>
                  <a:srgbClr val="505050"/>
                </a:solidFill>
                <a:latin typeface="+mj-lt"/>
              </a:rPr>
              <a:t> fürtök és egyéb adattárolási </a:t>
            </a:r>
            <a:r>
              <a:rPr lang="hu-HU" sz="2353" kern="0" dirty="0" smtClean="0">
                <a:solidFill>
                  <a:srgbClr val="505050"/>
                </a:solidFill>
                <a:latin typeface="+mj-lt"/>
              </a:rPr>
              <a:t>módszerek (tipikusan relációs adatbázisok) </a:t>
            </a:r>
            <a:r>
              <a:rPr lang="hu-HU" sz="2353" kern="0" dirty="0">
                <a:solidFill>
                  <a:srgbClr val="505050"/>
                </a:solidFill>
                <a:latin typeface="+mj-lt"/>
              </a:rPr>
              <a:t>között</a:t>
            </a:r>
            <a:endParaRPr lang="en-US" sz="2353" kern="0" dirty="0">
              <a:solidFill>
                <a:srgbClr val="505050"/>
              </a:solidFill>
              <a:latin typeface="+mj-lt"/>
            </a:endParaRPr>
          </a:p>
        </p:txBody>
      </p:sp>
      <p:sp>
        <p:nvSpPr>
          <p:cNvPr id="6" name="Rectangle 5"/>
          <p:cNvSpPr/>
          <p:nvPr/>
        </p:nvSpPr>
        <p:spPr bwMode="auto">
          <a:xfrm>
            <a:off x="2513506" y="2164184"/>
            <a:ext cx="9259852" cy="2171681"/>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mj-lt"/>
              <a:ea typeface="Segoe UI" pitchFamily="34" charset="0"/>
              <a:cs typeface="Segoe UI" pitchFamily="34" charset="0"/>
            </a:endParaRPr>
          </a:p>
        </p:txBody>
      </p:sp>
      <p:grpSp>
        <p:nvGrpSpPr>
          <p:cNvPr id="16" name="Group 15"/>
          <p:cNvGrpSpPr/>
          <p:nvPr/>
        </p:nvGrpSpPr>
        <p:grpSpPr>
          <a:xfrm>
            <a:off x="676251" y="2542140"/>
            <a:ext cx="1535501" cy="1415769"/>
            <a:chOff x="689810" y="2593489"/>
            <a:chExt cx="1566291" cy="1444158"/>
          </a:xfrm>
        </p:grpSpPr>
        <p:sp>
          <p:nvSpPr>
            <p:cNvPr id="4" name="Rectangle 3"/>
            <p:cNvSpPr/>
            <p:nvPr/>
          </p:nvSpPr>
          <p:spPr bwMode="auto">
            <a:xfrm>
              <a:off x="689810" y="3440111"/>
              <a:ext cx="1566291" cy="5975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b="1" dirty="0">
                  <a:solidFill>
                    <a:srgbClr val="505050"/>
                  </a:solidFill>
                  <a:latin typeface="+mj-lt"/>
                  <a:ea typeface="Segoe UI" pitchFamily="34" charset="0"/>
                  <a:cs typeface="Segoe UI Semibold" panose="020B0702040204020203" pitchFamily="34" charset="0"/>
                </a:rPr>
                <a:t>Command</a:t>
              </a:r>
            </a:p>
          </p:txBody>
        </p:sp>
        <p:sp>
          <p:nvSpPr>
            <p:cNvPr id="104" name="Oval Callout 103"/>
            <p:cNvSpPr/>
            <p:nvPr/>
          </p:nvSpPr>
          <p:spPr bwMode="auto">
            <a:xfrm>
              <a:off x="960497" y="2593489"/>
              <a:ext cx="1016831" cy="681277"/>
            </a:xfrm>
            <a:prstGeom prst="wedgeEllipseCallout">
              <a:avLst>
                <a:gd name="adj1" fmla="val -37239"/>
                <a:gd name="adj2" fmla="val 83489"/>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4313" b="1" dirty="0">
                  <a:solidFill>
                    <a:srgbClr val="68217A"/>
                  </a:solidFill>
                  <a:latin typeface="+mj-lt"/>
                  <a:ea typeface="Segoe UI" pitchFamily="34" charset="0"/>
                  <a:cs typeface="Segoe UI Semibold" panose="020B0702040204020203" pitchFamily="34" charset="0"/>
                </a:rPr>
                <a:t>!</a:t>
              </a:r>
            </a:p>
          </p:txBody>
        </p:sp>
      </p:grpSp>
      <p:grpSp>
        <p:nvGrpSpPr>
          <p:cNvPr id="15" name="Group 14"/>
          <p:cNvGrpSpPr/>
          <p:nvPr/>
        </p:nvGrpSpPr>
        <p:grpSpPr>
          <a:xfrm>
            <a:off x="746955" y="5010534"/>
            <a:ext cx="1386163" cy="926001"/>
            <a:chOff x="761933" y="4865681"/>
            <a:chExt cx="1413958" cy="944569"/>
          </a:xfrm>
        </p:grpSpPr>
        <p:sp>
          <p:nvSpPr>
            <p:cNvPr id="21" name="Rectangle 20"/>
            <p:cNvSpPr/>
            <p:nvPr/>
          </p:nvSpPr>
          <p:spPr bwMode="auto">
            <a:xfrm>
              <a:off x="761933" y="5212714"/>
              <a:ext cx="1413958" cy="5975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b="1" dirty="0">
                  <a:solidFill>
                    <a:srgbClr val="505050"/>
                  </a:solidFill>
                  <a:latin typeface="+mj-lt"/>
                  <a:ea typeface="Segoe UI" pitchFamily="34" charset="0"/>
                  <a:cs typeface="Segoe UI Semibold" panose="020B0702040204020203" pitchFamily="34" charset="0"/>
                </a:rPr>
                <a:t>Sqoop</a:t>
              </a:r>
            </a:p>
          </p:txBody>
        </p:sp>
        <p:pic>
          <p:nvPicPr>
            <p:cNvPr id="2106" name="Picture 58" descr="http://sqoop.apache.org/images/sqoop-logo.png"/>
            <p:cNvPicPr>
              <a:picLocks noChangeAspect="1" noChangeArrowheads="1"/>
            </p:cNvPicPr>
            <p:nvPr/>
          </p:nvPicPr>
          <p:blipFill>
            <a:blip r:embed="rId3">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798927" y="4865681"/>
              <a:ext cx="1339971" cy="4082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760066" y="2303089"/>
            <a:ext cx="2837030" cy="1803146"/>
            <a:chOff x="5875567" y="2241199"/>
            <a:chExt cx="2893918" cy="1839303"/>
          </a:xfrm>
        </p:grpSpPr>
        <p:sp>
          <p:nvSpPr>
            <p:cNvPr id="27" name="Rectangle 26"/>
            <p:cNvSpPr/>
            <p:nvPr/>
          </p:nvSpPr>
          <p:spPr bwMode="auto">
            <a:xfrm>
              <a:off x="5875567" y="2241199"/>
              <a:ext cx="2893918" cy="822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spcBef>
                  <a:spcPct val="0"/>
                </a:spcBef>
                <a:spcAft>
                  <a:spcPct val="0"/>
                </a:spcAft>
              </a:pPr>
              <a:r>
                <a:rPr lang="hu-HU" sz="2353" b="1" dirty="0" err="1">
                  <a:solidFill>
                    <a:srgbClr val="505050"/>
                  </a:solidFill>
                  <a:latin typeface="+mj-lt"/>
                  <a:ea typeface="Segoe UI" pitchFamily="34" charset="0"/>
                  <a:cs typeface="Segoe UI Semibold" panose="020B0702040204020203" pitchFamily="34" charset="0"/>
                </a:rPr>
                <a:t>DocumentDb</a:t>
              </a:r>
              <a:endParaRPr lang="en-IN" sz="2353" b="1" dirty="0">
                <a:solidFill>
                  <a:srgbClr val="505050"/>
                </a:solidFill>
                <a:latin typeface="+mj-lt"/>
                <a:ea typeface="Segoe UI" pitchFamily="34" charset="0"/>
                <a:cs typeface="Segoe UI Semibold" panose="020B0702040204020203" pitchFamily="34" charset="0"/>
              </a:endParaRPr>
            </a:p>
          </p:txBody>
        </p:sp>
        <p:sp>
          <p:nvSpPr>
            <p:cNvPr id="19" name="Round Diagonal Corner Rectangle 53"/>
            <p:cNvSpPr/>
            <p:nvPr/>
          </p:nvSpPr>
          <p:spPr bwMode="auto">
            <a:xfrm>
              <a:off x="6963914" y="3264117"/>
              <a:ext cx="717224" cy="816385"/>
            </a:xfrm>
            <a:custGeom>
              <a:avLst/>
              <a:gdLst/>
              <a:ahLst/>
              <a:cxnLst/>
              <a:rect l="l" t="t" r="r" b="b"/>
              <a:pathLst>
                <a:path w="1069848" h="1217762">
                  <a:moveTo>
                    <a:pt x="859964" y="887952"/>
                  </a:moveTo>
                  <a:cubicBezTo>
                    <a:pt x="859964" y="887952"/>
                    <a:pt x="859964" y="887952"/>
                    <a:pt x="859964" y="887953"/>
                  </a:cubicBezTo>
                  <a:lnTo>
                    <a:pt x="859964" y="887953"/>
                  </a:lnTo>
                  <a:close/>
                  <a:moveTo>
                    <a:pt x="823054" y="851043"/>
                  </a:moveTo>
                  <a:lnTo>
                    <a:pt x="246792" y="851043"/>
                  </a:lnTo>
                  <a:cubicBezTo>
                    <a:pt x="226407" y="851043"/>
                    <a:pt x="209882" y="867568"/>
                    <a:pt x="209882" y="887953"/>
                  </a:cubicBezTo>
                  <a:lnTo>
                    <a:pt x="209883" y="887953"/>
                  </a:lnTo>
                  <a:cubicBezTo>
                    <a:pt x="209883" y="908338"/>
                    <a:pt x="226408" y="924863"/>
                    <a:pt x="246793" y="924863"/>
                  </a:cubicBezTo>
                  <a:lnTo>
                    <a:pt x="823054" y="924862"/>
                  </a:lnTo>
                  <a:cubicBezTo>
                    <a:pt x="843439" y="924862"/>
                    <a:pt x="859964" y="908337"/>
                    <a:pt x="859964" y="887953"/>
                  </a:cubicBezTo>
                  <a:cubicBezTo>
                    <a:pt x="859964" y="867568"/>
                    <a:pt x="843439" y="851043"/>
                    <a:pt x="823054" y="851043"/>
                  </a:cubicBezTo>
                  <a:close/>
                  <a:moveTo>
                    <a:pt x="859964" y="716502"/>
                  </a:moveTo>
                  <a:lnTo>
                    <a:pt x="859964" y="716503"/>
                  </a:lnTo>
                  <a:lnTo>
                    <a:pt x="859964" y="716503"/>
                  </a:lnTo>
                  <a:close/>
                  <a:moveTo>
                    <a:pt x="823054" y="679593"/>
                  </a:moveTo>
                  <a:lnTo>
                    <a:pt x="246792" y="679593"/>
                  </a:lnTo>
                  <a:cubicBezTo>
                    <a:pt x="226407" y="679593"/>
                    <a:pt x="209882" y="696118"/>
                    <a:pt x="209882" y="716503"/>
                  </a:cubicBezTo>
                  <a:lnTo>
                    <a:pt x="209883" y="716503"/>
                  </a:lnTo>
                  <a:cubicBezTo>
                    <a:pt x="209883" y="736888"/>
                    <a:pt x="226408" y="753413"/>
                    <a:pt x="246793" y="753413"/>
                  </a:cubicBezTo>
                  <a:lnTo>
                    <a:pt x="823054" y="753412"/>
                  </a:lnTo>
                  <a:cubicBezTo>
                    <a:pt x="843439" y="753412"/>
                    <a:pt x="859964" y="736887"/>
                    <a:pt x="859964" y="716503"/>
                  </a:cubicBezTo>
                  <a:cubicBezTo>
                    <a:pt x="859964" y="696118"/>
                    <a:pt x="843439" y="679593"/>
                    <a:pt x="823054" y="679593"/>
                  </a:cubicBezTo>
                  <a:close/>
                  <a:moveTo>
                    <a:pt x="859964" y="545051"/>
                  </a:moveTo>
                  <a:lnTo>
                    <a:pt x="859964" y="545052"/>
                  </a:lnTo>
                  <a:lnTo>
                    <a:pt x="859964" y="545052"/>
                  </a:lnTo>
                  <a:close/>
                  <a:moveTo>
                    <a:pt x="823054" y="508142"/>
                  </a:moveTo>
                  <a:lnTo>
                    <a:pt x="246792" y="508142"/>
                  </a:lnTo>
                  <a:cubicBezTo>
                    <a:pt x="226407" y="508142"/>
                    <a:pt x="209882" y="524667"/>
                    <a:pt x="209882" y="545052"/>
                  </a:cubicBezTo>
                  <a:lnTo>
                    <a:pt x="209883" y="545052"/>
                  </a:lnTo>
                  <a:cubicBezTo>
                    <a:pt x="209883" y="565437"/>
                    <a:pt x="226408" y="581962"/>
                    <a:pt x="246793" y="581962"/>
                  </a:cubicBezTo>
                  <a:lnTo>
                    <a:pt x="823054" y="581961"/>
                  </a:lnTo>
                  <a:cubicBezTo>
                    <a:pt x="843439" y="581961"/>
                    <a:pt x="859964" y="565436"/>
                    <a:pt x="859964" y="545052"/>
                  </a:cubicBezTo>
                  <a:cubicBezTo>
                    <a:pt x="859964" y="524667"/>
                    <a:pt x="843439" y="508142"/>
                    <a:pt x="823054" y="508142"/>
                  </a:cubicBezTo>
                  <a:close/>
                  <a:moveTo>
                    <a:pt x="607552" y="375982"/>
                  </a:moveTo>
                  <a:lnTo>
                    <a:pt x="607552" y="375983"/>
                  </a:lnTo>
                  <a:lnTo>
                    <a:pt x="607552" y="375983"/>
                  </a:lnTo>
                  <a:close/>
                  <a:moveTo>
                    <a:pt x="570642" y="339073"/>
                  </a:moveTo>
                  <a:lnTo>
                    <a:pt x="246792" y="339073"/>
                  </a:lnTo>
                  <a:cubicBezTo>
                    <a:pt x="226407" y="339073"/>
                    <a:pt x="209882" y="355598"/>
                    <a:pt x="209882" y="375983"/>
                  </a:cubicBezTo>
                  <a:lnTo>
                    <a:pt x="209883" y="375983"/>
                  </a:lnTo>
                  <a:cubicBezTo>
                    <a:pt x="209883" y="396368"/>
                    <a:pt x="226408" y="412893"/>
                    <a:pt x="246793" y="412893"/>
                  </a:cubicBezTo>
                  <a:lnTo>
                    <a:pt x="570642" y="412892"/>
                  </a:lnTo>
                  <a:cubicBezTo>
                    <a:pt x="591027" y="412892"/>
                    <a:pt x="607552" y="396367"/>
                    <a:pt x="607552" y="375983"/>
                  </a:cubicBezTo>
                  <a:cubicBezTo>
                    <a:pt x="607552" y="355598"/>
                    <a:pt x="591027" y="339073"/>
                    <a:pt x="570642" y="339073"/>
                  </a:cubicBezTo>
                  <a:close/>
                  <a:moveTo>
                    <a:pt x="679213" y="74747"/>
                  </a:moveTo>
                  <a:lnTo>
                    <a:pt x="679213" y="291168"/>
                  </a:lnTo>
                  <a:cubicBezTo>
                    <a:pt x="679213" y="325515"/>
                    <a:pt x="707057" y="353359"/>
                    <a:pt x="741404" y="353359"/>
                  </a:cubicBezTo>
                  <a:lnTo>
                    <a:pt x="992124" y="353359"/>
                  </a:lnTo>
                  <a:lnTo>
                    <a:pt x="992124" y="1044200"/>
                  </a:lnTo>
                  <a:cubicBezTo>
                    <a:pt x="992124" y="1097470"/>
                    <a:pt x="971294" y="1150179"/>
                    <a:pt x="897731" y="1140654"/>
                  </a:cubicBezTo>
                  <a:lnTo>
                    <a:pt x="77724" y="1140654"/>
                  </a:lnTo>
                  <a:lnTo>
                    <a:pt x="77724" y="173562"/>
                  </a:lnTo>
                  <a:cubicBezTo>
                    <a:pt x="80105" y="89336"/>
                    <a:pt x="119986" y="77108"/>
                    <a:pt x="172117" y="77108"/>
                  </a:cubicBezTo>
                  <a:close/>
                  <a:moveTo>
                    <a:pt x="733418" y="0"/>
                  </a:moveTo>
                  <a:lnTo>
                    <a:pt x="110440" y="0"/>
                  </a:lnTo>
                  <a:cubicBezTo>
                    <a:pt x="49446" y="0"/>
                    <a:pt x="0" y="49446"/>
                    <a:pt x="0" y="110440"/>
                  </a:cubicBezTo>
                  <a:lnTo>
                    <a:pt x="0" y="1217762"/>
                  </a:lnTo>
                  <a:lnTo>
                    <a:pt x="959408" y="1217762"/>
                  </a:lnTo>
                  <a:cubicBezTo>
                    <a:pt x="1020402" y="1217762"/>
                    <a:pt x="1069848" y="1168316"/>
                    <a:pt x="1069848" y="1107322"/>
                  </a:cubicBezTo>
                  <a:lnTo>
                    <a:pt x="1069848" y="310551"/>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568" b="1" spc="-49" dirty="0" err="1">
                <a:gradFill>
                  <a:gsLst>
                    <a:gs pos="0">
                      <a:srgbClr val="FFFFFF"/>
                    </a:gs>
                    <a:gs pos="100000">
                      <a:srgbClr val="FFFFFF"/>
                    </a:gs>
                  </a:gsLst>
                  <a:lin ang="5400000" scaled="0"/>
                </a:gradFill>
                <a:latin typeface="+mj-lt"/>
                <a:ea typeface="Segoe UI" pitchFamily="34" charset="0"/>
                <a:cs typeface="Segoe UI Semibold" panose="020B0702040204020203" pitchFamily="34" charset="0"/>
              </a:endParaRPr>
            </a:p>
          </p:txBody>
        </p:sp>
      </p:grpSp>
      <p:grpSp>
        <p:nvGrpSpPr>
          <p:cNvPr id="11" name="Group 10"/>
          <p:cNvGrpSpPr/>
          <p:nvPr/>
        </p:nvGrpSpPr>
        <p:grpSpPr>
          <a:xfrm>
            <a:off x="8328388" y="4518934"/>
            <a:ext cx="2553150" cy="1615832"/>
            <a:chOff x="8495389" y="4501476"/>
            <a:chExt cx="2604346" cy="1648233"/>
          </a:xfrm>
        </p:grpSpPr>
        <p:sp>
          <p:nvSpPr>
            <p:cNvPr id="87" name="Rectangle 86"/>
            <p:cNvSpPr/>
            <p:nvPr/>
          </p:nvSpPr>
          <p:spPr bwMode="auto">
            <a:xfrm>
              <a:off x="8495389" y="4501476"/>
              <a:ext cx="2604346" cy="54864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dirty="0">
                  <a:solidFill>
                    <a:srgbClr val="505050"/>
                  </a:solidFill>
                  <a:ea typeface="Segoe UI" pitchFamily="34" charset="0"/>
                  <a:cs typeface="Segoe UI Semibold" panose="020B0702040204020203" pitchFamily="34" charset="0"/>
                </a:rPr>
                <a:t>HDFS/</a:t>
              </a:r>
              <a:r>
                <a:rPr lang="en-IN" sz="2353" dirty="0" err="1">
                  <a:solidFill>
                    <a:srgbClr val="505050"/>
                  </a:solidFill>
                  <a:ea typeface="Segoe UI" pitchFamily="34" charset="0"/>
                  <a:cs typeface="Segoe UI Semibold" panose="020B0702040204020203" pitchFamily="34" charset="0"/>
                </a:rPr>
                <a:t>HBase</a:t>
              </a:r>
              <a:r>
                <a:rPr lang="en-IN" sz="2353" dirty="0">
                  <a:solidFill>
                    <a:srgbClr val="505050"/>
                  </a:solidFill>
                  <a:ea typeface="Segoe UI" pitchFamily="34" charset="0"/>
                  <a:cs typeface="Segoe UI Semibold" panose="020B0702040204020203" pitchFamily="34" charset="0"/>
                </a:rPr>
                <a:t>/ Hive</a:t>
              </a:r>
            </a:p>
          </p:txBody>
        </p:sp>
        <p:grpSp>
          <p:nvGrpSpPr>
            <p:cNvPr id="35" name="Group 34"/>
            <p:cNvGrpSpPr/>
            <p:nvPr/>
          </p:nvGrpSpPr>
          <p:grpSpPr>
            <a:xfrm>
              <a:off x="9271628" y="5107852"/>
              <a:ext cx="1051868" cy="1041857"/>
              <a:chOff x="1058398" y="2885750"/>
              <a:chExt cx="533724" cy="528645"/>
            </a:xfrm>
            <a:solidFill>
              <a:schemeClr val="accent4"/>
            </a:solidFill>
          </p:grpSpPr>
          <p:sp>
            <p:nvSpPr>
              <p:cNvPr id="36" name="Freeform 35"/>
              <p:cNvSpPr>
                <a:spLocks/>
              </p:cNvSpPr>
              <p:nvPr/>
            </p:nvSpPr>
            <p:spPr bwMode="auto">
              <a:xfrm>
                <a:off x="1199832" y="3116599"/>
                <a:ext cx="290830" cy="29779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grpFill/>
              <a:ln w="14288" cap="flat">
                <a:noFill/>
                <a:prstDash val="solid"/>
                <a:miter lim="800000"/>
                <a:headEnd/>
                <a:tailEnd/>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sp>
            <p:nvSpPr>
              <p:cNvPr id="37" name="Freeform 36"/>
              <p:cNvSpPr>
                <a:spLocks/>
              </p:cNvSpPr>
              <p:nvPr/>
            </p:nvSpPr>
            <p:spPr bwMode="auto">
              <a:xfrm>
                <a:off x="1058398" y="2885750"/>
                <a:ext cx="533724" cy="41434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914367"/>
                <a:endParaRPr lang="en-IN" sz="1765">
                  <a:solidFill>
                    <a:srgbClr val="000000"/>
                  </a:solidFill>
                </a:endParaRPr>
              </a:p>
            </p:txBody>
          </p:sp>
        </p:grpSp>
      </p:grpSp>
      <p:sp>
        <p:nvSpPr>
          <p:cNvPr id="43" name="Rectangle 42"/>
          <p:cNvSpPr/>
          <p:nvPr/>
        </p:nvSpPr>
        <p:spPr bwMode="auto">
          <a:xfrm>
            <a:off x="2513506" y="4434850"/>
            <a:ext cx="9259852" cy="2011437"/>
          </a:xfrm>
          <a:prstGeom prst="rect">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nvGrpSpPr>
          <p:cNvPr id="8" name="Group 7"/>
          <p:cNvGrpSpPr/>
          <p:nvPr/>
        </p:nvGrpSpPr>
        <p:grpSpPr>
          <a:xfrm>
            <a:off x="2616485" y="2274665"/>
            <a:ext cx="2837030" cy="1836941"/>
            <a:chOff x="2668951" y="2212205"/>
            <a:chExt cx="2893918" cy="1873775"/>
          </a:xfrm>
        </p:grpSpPr>
        <p:sp>
          <p:nvSpPr>
            <p:cNvPr id="25" name="Rectangle 24"/>
            <p:cNvSpPr/>
            <p:nvPr/>
          </p:nvSpPr>
          <p:spPr bwMode="auto">
            <a:xfrm>
              <a:off x="2668951" y="2212205"/>
              <a:ext cx="2893918" cy="822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spcBef>
                  <a:spcPct val="0"/>
                </a:spcBef>
                <a:spcAft>
                  <a:spcPct val="0"/>
                </a:spcAft>
              </a:pPr>
              <a:r>
                <a:rPr lang="hu-HU" sz="2353" b="1" dirty="0">
                  <a:solidFill>
                    <a:srgbClr val="505050"/>
                  </a:solidFill>
                  <a:latin typeface="+mj-lt"/>
                  <a:ea typeface="Segoe UI" pitchFamily="34" charset="0"/>
                  <a:cs typeface="Segoe UI Semibold" panose="020B0702040204020203" pitchFamily="34" charset="0"/>
                </a:rPr>
                <a:t>Céges adatközpont</a:t>
              </a:r>
              <a:endParaRPr lang="en-IN" sz="2353" b="1" dirty="0">
                <a:solidFill>
                  <a:srgbClr val="505050"/>
                </a:solidFill>
                <a:latin typeface="+mj-lt"/>
                <a:ea typeface="Segoe UI" pitchFamily="34" charset="0"/>
                <a:cs typeface="Segoe UI Semibold" panose="020B0702040204020203" pitchFamily="34" charset="0"/>
              </a:endParaRPr>
            </a:p>
          </p:txBody>
        </p:sp>
        <p:grpSp>
          <p:nvGrpSpPr>
            <p:cNvPr id="12" name="Group 11"/>
            <p:cNvGrpSpPr/>
            <p:nvPr/>
          </p:nvGrpSpPr>
          <p:grpSpPr>
            <a:xfrm>
              <a:off x="3702239" y="3258638"/>
              <a:ext cx="827342" cy="827342"/>
              <a:chOff x="4706622" y="3217065"/>
              <a:chExt cx="689328" cy="689328"/>
            </a:xfrm>
          </p:grpSpPr>
          <p:grpSp>
            <p:nvGrpSpPr>
              <p:cNvPr id="20" name="Group 19"/>
              <p:cNvGrpSpPr>
                <a:grpSpLocks noChangeAspect="1"/>
              </p:cNvGrpSpPr>
              <p:nvPr/>
            </p:nvGrpSpPr>
            <p:grpSpPr>
              <a:xfrm>
                <a:off x="4895043" y="3358830"/>
                <a:ext cx="312487" cy="405798"/>
                <a:chOff x="377825" y="1184276"/>
                <a:chExt cx="1020762" cy="1325562"/>
              </a:xfrm>
              <a:solidFill>
                <a:schemeClr val="accent3"/>
              </a:solidFill>
            </p:grpSpPr>
            <p:sp>
              <p:nvSpPr>
                <p:cNvPr id="22" name="Oval 122"/>
                <p:cNvSpPr>
                  <a:spLocks noChangeArrowheads="1"/>
                </p:cNvSpPr>
                <p:nvPr/>
              </p:nvSpPr>
              <p:spPr bwMode="auto">
                <a:xfrm>
                  <a:off x="395288" y="1184276"/>
                  <a:ext cx="985837" cy="1873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b="1" kern="0">
                    <a:solidFill>
                      <a:srgbClr val="FFFFFF"/>
                    </a:solidFill>
                    <a:latin typeface="+mj-lt"/>
                    <a:cs typeface="Segoe UI Semibold" panose="020B0702040204020203" pitchFamily="34" charset="0"/>
                  </a:endParaRPr>
                </a:p>
              </p:txBody>
            </p:sp>
            <p:sp>
              <p:nvSpPr>
                <p:cNvPr id="23" name="Freeform 123"/>
                <p:cNvSpPr>
                  <a:spLocks noEditPoints="1"/>
                </p:cNvSpPr>
                <p:nvPr/>
              </p:nvSpPr>
              <p:spPr bwMode="auto">
                <a:xfrm>
                  <a:off x="377825" y="1314451"/>
                  <a:ext cx="1020762" cy="119538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defRPr/>
                  </a:pPr>
                  <a:endParaRPr lang="en-US" sz="1765" b="1" kern="0">
                    <a:solidFill>
                      <a:srgbClr val="FFFFFF"/>
                    </a:solidFill>
                    <a:latin typeface="+mj-lt"/>
                    <a:cs typeface="Segoe UI Semibold" panose="020B0702040204020203" pitchFamily="34" charset="0"/>
                  </a:endParaRPr>
                </a:p>
              </p:txBody>
            </p:sp>
          </p:grpSp>
          <p:sp>
            <p:nvSpPr>
              <p:cNvPr id="7" name="Oval 6"/>
              <p:cNvSpPr/>
              <p:nvPr/>
            </p:nvSpPr>
            <p:spPr bwMode="auto">
              <a:xfrm>
                <a:off x="4706622" y="3217065"/>
                <a:ext cx="689328" cy="689328"/>
              </a:xfrm>
              <a:prstGeom prst="ellipse">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1961" b="1" dirty="0">
                  <a:solidFill>
                    <a:srgbClr val="FFFFFF"/>
                  </a:solidFill>
                  <a:latin typeface="+mj-lt"/>
                  <a:ea typeface="Segoe UI" pitchFamily="34" charset="0"/>
                  <a:cs typeface="Segoe UI Semibold" panose="020B0702040204020203" pitchFamily="34" charset="0"/>
                </a:endParaRPr>
              </a:p>
            </p:txBody>
          </p:sp>
        </p:grpSp>
      </p:grpSp>
      <p:cxnSp>
        <p:nvCxnSpPr>
          <p:cNvPr id="61" name="Straight Arrow Connector 60"/>
          <p:cNvCxnSpPr/>
          <p:nvPr/>
        </p:nvCxnSpPr>
        <p:spPr>
          <a:xfrm>
            <a:off x="1440037" y="3982323"/>
            <a:ext cx="0" cy="853632"/>
          </a:xfrm>
          <a:prstGeom prst="straightConnector1">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8903647" y="2303090"/>
            <a:ext cx="2837030" cy="1823439"/>
            <a:chOff x="9082183" y="2241200"/>
            <a:chExt cx="2893918" cy="1860003"/>
          </a:xfrm>
        </p:grpSpPr>
        <p:sp>
          <p:nvSpPr>
            <p:cNvPr id="64" name="Rectangle 63"/>
            <p:cNvSpPr/>
            <p:nvPr/>
          </p:nvSpPr>
          <p:spPr bwMode="auto">
            <a:xfrm>
              <a:off x="9082183" y="2241200"/>
              <a:ext cx="2893918" cy="82296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spcBef>
                  <a:spcPct val="0"/>
                </a:spcBef>
                <a:spcAft>
                  <a:spcPct val="0"/>
                </a:spcAft>
              </a:pPr>
              <a:r>
                <a:rPr lang="hu-HU" sz="2353" b="1" dirty="0">
                  <a:solidFill>
                    <a:srgbClr val="505050"/>
                  </a:solidFill>
                  <a:latin typeface="+mj-lt"/>
                  <a:ea typeface="Segoe UI" pitchFamily="34" charset="0"/>
                  <a:cs typeface="Segoe UI Semibold" panose="020B0702040204020203" pitchFamily="34" charset="0"/>
                </a:rPr>
                <a:t>Relációs DB</a:t>
              </a:r>
              <a:endParaRPr lang="en-IN" sz="2353" b="1" dirty="0">
                <a:solidFill>
                  <a:srgbClr val="505050"/>
                </a:solidFill>
                <a:latin typeface="+mj-lt"/>
                <a:ea typeface="Segoe UI" pitchFamily="34" charset="0"/>
                <a:cs typeface="Segoe UI Semibold" panose="020B0702040204020203" pitchFamily="34" charset="0"/>
              </a:endParaRPr>
            </a:p>
          </p:txBody>
        </p:sp>
        <p:sp>
          <p:nvSpPr>
            <p:cNvPr id="65" name="Freeform 64"/>
            <p:cNvSpPr/>
            <p:nvPr/>
          </p:nvSpPr>
          <p:spPr bwMode="auto">
            <a:xfrm>
              <a:off x="10203258" y="3243415"/>
              <a:ext cx="651769" cy="857788"/>
            </a:xfrm>
            <a:custGeom>
              <a:avLst/>
              <a:gdLst>
                <a:gd name="connsiteX0" fmla="*/ 838200 w 1695450"/>
                <a:gd name="connsiteY0" fmla="*/ 120253 h 2231365"/>
                <a:gd name="connsiteX1" fmla="*/ 247650 w 1695450"/>
                <a:gd name="connsiteY1" fmla="*/ 304403 h 2231365"/>
                <a:gd name="connsiteX2" fmla="*/ 822325 w 1695450"/>
                <a:gd name="connsiteY2" fmla="*/ 494903 h 2231365"/>
                <a:gd name="connsiteX3" fmla="*/ 1454150 w 1695450"/>
                <a:gd name="connsiteY3" fmla="*/ 298053 h 2231365"/>
                <a:gd name="connsiteX4" fmla="*/ 838200 w 1695450"/>
                <a:gd name="connsiteY4" fmla="*/ 120253 h 2231365"/>
                <a:gd name="connsiteX5" fmla="*/ 842963 w 1695450"/>
                <a:gd name="connsiteY5" fmla="*/ 0 h 2231365"/>
                <a:gd name="connsiteX6" fmla="*/ 1695450 w 1695450"/>
                <a:gd name="connsiteY6" fmla="*/ 307578 h 2231365"/>
                <a:gd name="connsiteX7" fmla="*/ 1695450 w 1695450"/>
                <a:gd name="connsiteY7" fmla="*/ 1933178 h 2231365"/>
                <a:gd name="connsiteX8" fmla="*/ 0 w 1695450"/>
                <a:gd name="connsiteY8" fmla="*/ 1904603 h 2231365"/>
                <a:gd name="connsiteX9" fmla="*/ 0 w 1695450"/>
                <a:gd name="connsiteY9" fmla="*/ 304403 h 2231365"/>
                <a:gd name="connsiteX10" fmla="*/ 842963 w 1695450"/>
                <a:gd name="connsiteY10" fmla="*/ 0 h 223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5450" h="2231365">
                  <a:moveTo>
                    <a:pt x="838200" y="120253"/>
                  </a:moveTo>
                  <a:cubicBezTo>
                    <a:pt x="603250" y="130836"/>
                    <a:pt x="282575" y="160470"/>
                    <a:pt x="247650" y="304403"/>
                  </a:cubicBezTo>
                  <a:cubicBezTo>
                    <a:pt x="299508" y="440928"/>
                    <a:pt x="557742" y="469503"/>
                    <a:pt x="822325" y="494903"/>
                  </a:cubicBezTo>
                  <a:cubicBezTo>
                    <a:pt x="1115483" y="473736"/>
                    <a:pt x="1440392" y="433520"/>
                    <a:pt x="1454150" y="298053"/>
                  </a:cubicBezTo>
                  <a:cubicBezTo>
                    <a:pt x="1372658" y="134011"/>
                    <a:pt x="1068917" y="135070"/>
                    <a:pt x="838200" y="120253"/>
                  </a:cubicBezTo>
                  <a:close/>
                  <a:moveTo>
                    <a:pt x="842963" y="0"/>
                  </a:moveTo>
                  <a:cubicBezTo>
                    <a:pt x="1219200" y="133"/>
                    <a:pt x="1597025" y="102262"/>
                    <a:pt x="1695450" y="307578"/>
                  </a:cubicBezTo>
                  <a:lnTo>
                    <a:pt x="1695450" y="1933178"/>
                  </a:lnTo>
                  <a:cubicBezTo>
                    <a:pt x="1333500" y="2380853"/>
                    <a:pt x="276225" y="2285603"/>
                    <a:pt x="0" y="1904603"/>
                  </a:cubicBezTo>
                  <a:lnTo>
                    <a:pt x="0" y="304403"/>
                  </a:lnTo>
                  <a:cubicBezTo>
                    <a:pt x="92075" y="101732"/>
                    <a:pt x="466725" y="-133"/>
                    <a:pt x="84296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IN" sz="1961" b="1" dirty="0">
                <a:solidFill>
                  <a:srgbClr val="FFFFFF"/>
                </a:solidFill>
                <a:latin typeface="+mj-lt"/>
                <a:ea typeface="Segoe UI" pitchFamily="34" charset="0"/>
                <a:cs typeface="Segoe UI Semibold" panose="020B0702040204020203" pitchFamily="34" charset="0"/>
              </a:endParaRPr>
            </a:p>
          </p:txBody>
        </p:sp>
      </p:grpSp>
      <p:cxnSp>
        <p:nvCxnSpPr>
          <p:cNvPr id="67" name="Straight Connector 66"/>
          <p:cNvCxnSpPr/>
          <p:nvPr/>
        </p:nvCxnSpPr>
        <p:spPr>
          <a:xfrm flipH="1">
            <a:off x="5033613" y="4175350"/>
            <a:ext cx="1727745" cy="660605"/>
          </a:xfrm>
          <a:prstGeom prst="line">
            <a:avLst/>
          </a:prstGeom>
          <a:ln>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2155992" y="5440077"/>
            <a:ext cx="1303642" cy="0"/>
          </a:xfrm>
          <a:prstGeom prst="straightConnector1">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354479" y="4088416"/>
            <a:ext cx="679135" cy="747538"/>
          </a:xfrm>
          <a:prstGeom prst="line">
            <a:avLst/>
          </a:prstGeom>
          <a:ln>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42" idx="0"/>
          </p:cNvCxnSpPr>
          <p:nvPr/>
        </p:nvCxnSpPr>
        <p:spPr>
          <a:xfrm flipH="1">
            <a:off x="5033614" y="4009505"/>
            <a:ext cx="4926708" cy="824895"/>
          </a:xfrm>
          <a:prstGeom prst="line">
            <a:avLst/>
          </a:prstGeom>
          <a:ln>
            <a:solidFill>
              <a:schemeClr val="bg1">
                <a:lumMod val="50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Freeform 39"/>
          <p:cNvSpPr>
            <a:spLocks/>
          </p:cNvSpPr>
          <p:nvPr/>
        </p:nvSpPr>
        <p:spPr bwMode="auto">
          <a:xfrm>
            <a:off x="6654004" y="4559975"/>
            <a:ext cx="1415090" cy="94857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3">
              <a:lumMod val="50000"/>
              <a:alpha val="25000"/>
            </a:schemeClr>
          </a:solidFill>
          <a:ln>
            <a:noFill/>
          </a:ln>
        </p:spPr>
        <p:txBody>
          <a:bodyPr vert="horz" wrap="square" lIns="89642" tIns="44821" rIns="89642" bIns="44821" numCol="1" anchor="t" anchorCtr="0" compatLnSpc="1">
            <a:prstTxWarp prst="textNoShape">
              <a:avLst/>
            </a:prstTxWarp>
          </a:bodyPr>
          <a:lstStyle/>
          <a:p>
            <a:pPr defTabSz="914367"/>
            <a:endParaRPr lang="en-IN" sz="1765">
              <a:solidFill>
                <a:srgbClr val="000000"/>
              </a:solidFill>
            </a:endParaRPr>
          </a:p>
        </p:txBody>
      </p:sp>
      <p:sp>
        <p:nvSpPr>
          <p:cNvPr id="85" name="Rectangle 84"/>
          <p:cNvSpPr/>
          <p:nvPr/>
        </p:nvSpPr>
        <p:spPr bwMode="auto">
          <a:xfrm>
            <a:off x="6645665" y="5711727"/>
            <a:ext cx="1386163" cy="585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b="1" dirty="0">
                <a:solidFill>
                  <a:srgbClr val="505050"/>
                </a:solidFill>
                <a:latin typeface="+mj-lt"/>
                <a:ea typeface="Segoe UI" pitchFamily="34" charset="0"/>
                <a:cs typeface="Segoe UI Semibold" panose="020B0702040204020203" pitchFamily="34" charset="0"/>
              </a:rPr>
              <a:t>Hadoop</a:t>
            </a:r>
          </a:p>
        </p:txBody>
      </p:sp>
      <p:sp>
        <p:nvSpPr>
          <p:cNvPr id="38" name="Rectangle 37"/>
          <p:cNvSpPr/>
          <p:nvPr/>
        </p:nvSpPr>
        <p:spPr bwMode="auto">
          <a:xfrm>
            <a:off x="8437135" y="4845491"/>
            <a:ext cx="2163471" cy="917841"/>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353" b="1" dirty="0">
                <a:solidFill>
                  <a:srgbClr val="FFFFFF"/>
                </a:solidFill>
                <a:latin typeface="+mj-lt"/>
                <a:ea typeface="Segoe UI" pitchFamily="34" charset="0"/>
                <a:cs typeface="Segoe UI Semibold" panose="020B0702040204020203" pitchFamily="34" charset="0"/>
              </a:rPr>
              <a:t>HDFS/ Hive</a:t>
            </a:r>
          </a:p>
        </p:txBody>
      </p:sp>
      <p:cxnSp>
        <p:nvCxnSpPr>
          <p:cNvPr id="39" name="Straight Arrow Connector 38"/>
          <p:cNvCxnSpPr/>
          <p:nvPr/>
        </p:nvCxnSpPr>
        <p:spPr>
          <a:xfrm>
            <a:off x="6309815" y="5298368"/>
            <a:ext cx="2018573" cy="0"/>
          </a:xfrm>
          <a:prstGeom prst="straightConnector1">
            <a:avLst/>
          </a:prstGeom>
          <a:ln>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bwMode="auto">
          <a:xfrm>
            <a:off x="3840021" y="4834400"/>
            <a:ext cx="2387184" cy="928932"/>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spcBef>
                <a:spcPct val="0"/>
              </a:spcBef>
              <a:spcAft>
                <a:spcPct val="0"/>
              </a:spcAft>
            </a:pPr>
            <a:r>
              <a:rPr lang="en-IN" sz="2353" b="1" dirty="0">
                <a:solidFill>
                  <a:srgbClr val="FFFFFF"/>
                </a:solidFill>
                <a:latin typeface="+mj-lt"/>
                <a:ea typeface="Segoe UI" pitchFamily="34" charset="0"/>
                <a:cs typeface="Segoe UI Semibold" panose="020B0702040204020203" pitchFamily="34" charset="0"/>
              </a:rPr>
              <a:t>Map task</a:t>
            </a:r>
          </a:p>
        </p:txBody>
      </p:sp>
      <p:sp>
        <p:nvSpPr>
          <p:cNvPr id="13" name="Téglalap 12"/>
          <p:cNvSpPr/>
          <p:nvPr/>
        </p:nvSpPr>
        <p:spPr>
          <a:xfrm>
            <a:off x="3206586" y="5835852"/>
            <a:ext cx="8929927"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hu-HU" dirty="0" err="1"/>
              <a:t>sqoop</a:t>
            </a:r>
            <a:r>
              <a:rPr lang="hu-HU" dirty="0"/>
              <a:t> import </a:t>
            </a:r>
          </a:p>
          <a:p>
            <a:r>
              <a:rPr lang="hu-HU" dirty="0"/>
              <a:t>  --</a:t>
            </a:r>
            <a:r>
              <a:rPr lang="hu-HU" dirty="0" err="1"/>
              <a:t>query</a:t>
            </a:r>
            <a:r>
              <a:rPr lang="hu-HU" dirty="0"/>
              <a:t> 'SELECT a.*, b.* FROM a JOIN b </a:t>
            </a:r>
            <a:r>
              <a:rPr lang="hu-HU" dirty="0" err="1"/>
              <a:t>on</a:t>
            </a:r>
            <a:r>
              <a:rPr lang="hu-HU" dirty="0"/>
              <a:t> (a.id == b.id) WHERE $CONDITIONS</a:t>
            </a:r>
            <a:r>
              <a:rPr lang="hu-HU" dirty="0" smtClean="0"/>
              <a:t>'</a:t>
            </a:r>
            <a:endParaRPr lang="hu-HU" dirty="0"/>
          </a:p>
          <a:p>
            <a:r>
              <a:rPr lang="hu-HU" dirty="0"/>
              <a:t>  --</a:t>
            </a:r>
            <a:r>
              <a:rPr lang="hu-HU" dirty="0" err="1"/>
              <a:t>split-by</a:t>
            </a:r>
            <a:r>
              <a:rPr lang="hu-HU" dirty="0"/>
              <a:t> a.id --</a:t>
            </a:r>
            <a:r>
              <a:rPr lang="hu-HU" dirty="0" err="1"/>
              <a:t>target-dir</a:t>
            </a:r>
            <a:r>
              <a:rPr lang="hu-HU" dirty="0"/>
              <a:t> /</a:t>
            </a:r>
            <a:r>
              <a:rPr lang="hu-HU" dirty="0" err="1"/>
              <a:t>user</a:t>
            </a:r>
            <a:r>
              <a:rPr lang="hu-HU" dirty="0"/>
              <a:t>/</a:t>
            </a:r>
            <a:r>
              <a:rPr lang="hu-HU" dirty="0" err="1"/>
              <a:t>foo</a:t>
            </a:r>
            <a:r>
              <a:rPr lang="hu-HU" dirty="0"/>
              <a:t>/</a:t>
            </a:r>
            <a:r>
              <a:rPr lang="hu-HU" dirty="0" err="1"/>
              <a:t>joinresults</a:t>
            </a:r>
            <a:endParaRPr lang="hu-HU" dirty="0"/>
          </a:p>
        </p:txBody>
      </p:sp>
    </p:spTree>
    <p:extLst>
      <p:ext uri="{BB962C8B-B14F-4D97-AF65-F5344CB8AC3E}">
        <p14:creationId xmlns:p14="http://schemas.microsoft.com/office/powerpoint/2010/main" val="200192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wipe(up)">
                                      <p:cBhvr>
                                        <p:cTn id="15" dur="1000"/>
                                        <p:tgtEl>
                                          <p:spTgt spid="6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wipe(left)">
                                      <p:cBhvr>
                                        <p:cTn id="24" dur="1000"/>
                                        <p:tgtEl>
                                          <p:spTgt spid="79"/>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1000"/>
                                        <p:tgtEl>
                                          <p:spTgt spid="40"/>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1000"/>
                                        <p:tgtEl>
                                          <p:spTgt spid="85"/>
                                        </p:tgtEl>
                                      </p:cBhvr>
                                    </p:animEffect>
                                  </p:childTnLst>
                                </p:cTn>
                              </p:par>
                            </p:childTnLst>
                          </p:cTn>
                        </p:par>
                        <p:par>
                          <p:cTn id="41" fill="hold">
                            <p:stCondLst>
                              <p:cond delay="5000"/>
                            </p:stCondLst>
                            <p:childTnLst>
                              <p:par>
                                <p:cTn id="42" presetID="10" presetClass="entr" presetSubtype="0" fill="hold" grpId="0" nodeType="after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1000"/>
                                        <p:tgtEl>
                                          <p:spTgt spid="42"/>
                                        </p:tgtEl>
                                      </p:cBhvr>
                                    </p:animEffect>
                                  </p:childTnLst>
                                </p:cTn>
                              </p:par>
                            </p:childTnLst>
                          </p:cTn>
                        </p:par>
                        <p:par>
                          <p:cTn id="45" fill="hold">
                            <p:stCondLst>
                              <p:cond delay="6000"/>
                            </p:stCondLst>
                            <p:childTnLst>
                              <p:par>
                                <p:cTn id="46" presetID="22" presetClass="entr" presetSubtype="8"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1000"/>
                                        <p:tgtEl>
                                          <p:spTgt spid="3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1000"/>
                                        <p:tgtEl>
                                          <p:spTgt spid="38"/>
                                        </p:tgtEl>
                                      </p:cBhvr>
                                    </p:animEffec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wipe(down)">
                                      <p:cBhvr>
                                        <p:cTn id="57" dur="1000"/>
                                        <p:tgtEl>
                                          <p:spTgt spid="100"/>
                                        </p:tgtEl>
                                      </p:cBhvr>
                                    </p:animEffect>
                                  </p:childTnLst>
                                </p:cTn>
                              </p:par>
                            </p:childTnLst>
                          </p:cTn>
                        </p:par>
                        <p:par>
                          <p:cTn id="58" fill="hold">
                            <p:stCondLst>
                              <p:cond delay="2000"/>
                            </p:stCondLst>
                            <p:childTnLst>
                              <p:par>
                                <p:cTn id="59" presetID="22" presetClass="entr" presetSubtype="4" fill="hold"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down)">
                                      <p:cBhvr>
                                        <p:cTn id="61" dur="1000"/>
                                        <p:tgtEl>
                                          <p:spTgt spid="67"/>
                                        </p:tgtEl>
                                      </p:cBhvr>
                                    </p:animEffect>
                                  </p:childTnLst>
                                </p:cTn>
                              </p:par>
                            </p:childTnLst>
                          </p:cTn>
                        </p:par>
                        <p:par>
                          <p:cTn id="62" fill="hold">
                            <p:stCondLst>
                              <p:cond delay="3000"/>
                            </p:stCondLst>
                            <p:childTnLst>
                              <p:par>
                                <p:cTn id="63" presetID="22" presetClass="entr" presetSubtype="4" fill="hold"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down)">
                                      <p:cBhvr>
                                        <p:cTn id="65" dur="1000"/>
                                        <p:tgtEl>
                                          <p:spTgt spid="44"/>
                                        </p:tgtEl>
                                      </p:cBhvr>
                                    </p:animEffect>
                                  </p:childTnLst>
                                </p:cTn>
                              </p:par>
                            </p:childTnLst>
                          </p:cTn>
                        </p:par>
                        <p:par>
                          <p:cTn id="66" fill="hold">
                            <p:stCondLst>
                              <p:cond delay="4000"/>
                            </p:stCondLst>
                            <p:childTnLst>
                              <p:par>
                                <p:cTn id="67" presetID="10" presetClass="entr" presetSubtype="0" fill="hold" grpId="0" nodeType="after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fade">
                                      <p:cBhvr>
                                        <p:cTn id="69" dur="1000"/>
                                        <p:tgtEl>
                                          <p:spTgt spid="6"/>
                                        </p:tgtEl>
                                      </p:cBhvr>
                                    </p:animEffect>
                                  </p:childTnLst>
                                </p:cTn>
                              </p:par>
                            </p:childTnLst>
                          </p:cTn>
                        </p:par>
                        <p:par>
                          <p:cTn id="70" fill="hold">
                            <p:stCondLst>
                              <p:cond delay="5000"/>
                            </p:stCondLst>
                            <p:childTnLst>
                              <p:par>
                                <p:cTn id="71" presetID="10" presetClass="entr" presetSubtype="0" fill="hold" nodeType="after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1000"/>
                                        <p:tgtEl>
                                          <p:spTgt spid="8"/>
                                        </p:tgtEl>
                                      </p:cBhvr>
                                    </p:animEffect>
                                  </p:childTnLst>
                                </p:cTn>
                              </p:par>
                            </p:childTnLst>
                          </p:cTn>
                        </p:par>
                        <p:par>
                          <p:cTn id="74" fill="hold">
                            <p:stCondLst>
                              <p:cond delay="6000"/>
                            </p:stCondLst>
                            <p:childTnLst>
                              <p:par>
                                <p:cTn id="75" presetID="10"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childTnLst>
                                </p:cTn>
                              </p:par>
                            </p:childTnLst>
                          </p:cTn>
                        </p:par>
                        <p:par>
                          <p:cTn id="78" fill="hold">
                            <p:stCondLst>
                              <p:cond delay="7000"/>
                            </p:stCondLst>
                            <p:childTnLst>
                              <p:par>
                                <p:cTn id="79" presetID="10" presetClass="entr" presetSubtype="0" fill="hold" nodeType="after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43" grpId="0" animBg="1"/>
      <p:bldP spid="40" grpId="0" animBg="1"/>
      <p:bldP spid="85" grpId="0"/>
      <p:bldP spid="38" grpId="0" animBg="1"/>
      <p:bldP spid="4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err="1"/>
              <a:t>Oozie</a:t>
            </a:r>
            <a:r>
              <a:rPr lang="en-US" dirty="0"/>
              <a:t> workflow</a:t>
            </a:r>
            <a:r>
              <a:rPr lang="hu-HU" dirty="0"/>
              <a:t> motor</a:t>
            </a:r>
            <a:endParaRPr lang="en-US" dirty="0"/>
          </a:p>
        </p:txBody>
      </p:sp>
      <p:sp>
        <p:nvSpPr>
          <p:cNvPr id="4" name="Szöveg helye 3"/>
          <p:cNvSpPr>
            <a:spLocks noGrp="1"/>
          </p:cNvSpPr>
          <p:nvPr>
            <p:ph type="body" sz="quarter" idx="10"/>
          </p:nvPr>
        </p:nvSpPr>
        <p:spPr/>
        <p:txBody>
          <a:bodyPr/>
          <a:lstStyle/>
          <a:p>
            <a:pPr>
              <a:lnSpc>
                <a:spcPct val="90000"/>
              </a:lnSpc>
              <a:spcAft>
                <a:spcPts val="600"/>
              </a:spcAft>
            </a:pPr>
            <a:r>
              <a:rPr lang="hu-HU" sz="3200" dirty="0">
                <a:solidFill>
                  <a:schemeClr val="accent1"/>
                </a:solidFill>
              </a:rPr>
              <a:t>A </a:t>
            </a:r>
            <a:r>
              <a:rPr lang="hu-HU" sz="3200" dirty="0" err="1">
                <a:solidFill>
                  <a:schemeClr val="accent1"/>
                </a:solidFill>
              </a:rPr>
              <a:t>Hadoop</a:t>
            </a:r>
            <a:r>
              <a:rPr lang="hu-HU" sz="3200" dirty="0">
                <a:solidFill>
                  <a:schemeClr val="accent1"/>
                </a:solidFill>
              </a:rPr>
              <a:t> saját </a:t>
            </a:r>
            <a:r>
              <a:rPr lang="hu-HU" sz="3200" dirty="0" err="1">
                <a:solidFill>
                  <a:schemeClr val="accent1"/>
                </a:solidFill>
              </a:rPr>
              <a:t>workflow</a:t>
            </a:r>
            <a:r>
              <a:rPr lang="hu-HU" sz="3200" dirty="0">
                <a:solidFill>
                  <a:schemeClr val="accent1"/>
                </a:solidFill>
              </a:rPr>
              <a:t> </a:t>
            </a:r>
            <a:r>
              <a:rPr lang="hu-HU" sz="3200" dirty="0" smtClean="0">
                <a:solidFill>
                  <a:schemeClr val="accent1"/>
                </a:solidFill>
              </a:rPr>
              <a:t>ütemező megoldása</a:t>
            </a:r>
            <a:endParaRPr lang="hu-HU" sz="3200" dirty="0">
              <a:solidFill>
                <a:schemeClr val="accent1"/>
              </a:solidFill>
            </a:endParaRPr>
          </a:p>
          <a:p>
            <a:pPr marL="342900" indent="-342900">
              <a:lnSpc>
                <a:spcPct val="90000"/>
              </a:lnSpc>
              <a:spcAft>
                <a:spcPts val="600"/>
              </a:spcAft>
              <a:buFont typeface="Arial" panose="020B0604020202020204" pitchFamily="34" charset="0"/>
              <a:buChar char="•"/>
            </a:pPr>
            <a:r>
              <a:rPr lang="hu-HU" sz="3200" dirty="0">
                <a:solidFill>
                  <a:schemeClr val="accent1"/>
                </a:solidFill>
              </a:rPr>
              <a:t>Adatok frissítése adott időközönként</a:t>
            </a:r>
          </a:p>
          <a:p>
            <a:pPr marL="342900" indent="-342900">
              <a:lnSpc>
                <a:spcPct val="90000"/>
              </a:lnSpc>
              <a:spcAft>
                <a:spcPts val="600"/>
              </a:spcAft>
              <a:buFont typeface="Arial" panose="020B0604020202020204" pitchFamily="34" charset="0"/>
              <a:buChar char="•"/>
            </a:pPr>
            <a:r>
              <a:rPr lang="hu-HU" sz="3200" dirty="0">
                <a:solidFill>
                  <a:schemeClr val="accent1"/>
                </a:solidFill>
              </a:rPr>
              <a:t>Jobok indítása adott időközönként</a:t>
            </a:r>
          </a:p>
          <a:p>
            <a:pPr marL="342900" indent="-342900">
              <a:lnSpc>
                <a:spcPct val="90000"/>
              </a:lnSpc>
              <a:spcAft>
                <a:spcPts val="600"/>
              </a:spcAft>
              <a:buFont typeface="Arial" panose="020B0604020202020204" pitchFamily="34" charset="0"/>
              <a:buChar char="•"/>
            </a:pPr>
            <a:r>
              <a:rPr lang="hu-HU" sz="3200" dirty="0">
                <a:solidFill>
                  <a:schemeClr val="accent1"/>
                </a:solidFill>
              </a:rPr>
              <a:t>Exportálás</a:t>
            </a:r>
          </a:p>
          <a:p>
            <a:endParaRPr lang="hu-HU" dirty="0"/>
          </a:p>
        </p:txBody>
      </p:sp>
      <p:sp>
        <p:nvSpPr>
          <p:cNvPr id="20" name="Rectangle 19"/>
          <p:cNvSpPr/>
          <p:nvPr/>
        </p:nvSpPr>
        <p:spPr bwMode="auto">
          <a:xfrm>
            <a:off x="5335863" y="1267309"/>
            <a:ext cx="1461074" cy="688775"/>
          </a:xfrm>
          <a:prstGeom prst="rect">
            <a:avLst/>
          </a:prstGeom>
          <a:solidFill>
            <a:schemeClr val="accent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ts val="392"/>
              </a:spcBef>
              <a:spcAft>
                <a:spcPct val="0"/>
              </a:spcAft>
            </a:pPr>
            <a:r>
              <a:rPr lang="en-IN" sz="2353" dirty="0">
                <a:solidFill>
                  <a:srgbClr val="FFFFFF"/>
                </a:solidFill>
                <a:latin typeface="Segoe UI Semibold" panose="020B0702040204020203" pitchFamily="34" charset="0"/>
                <a:ea typeface="Segoe UI" pitchFamily="34" charset="0"/>
                <a:cs typeface="Segoe UI Semibold" panose="020B0702040204020203" pitchFamily="34" charset="0"/>
              </a:rPr>
              <a:t>Start</a:t>
            </a:r>
          </a:p>
        </p:txBody>
      </p:sp>
      <p:sp>
        <p:nvSpPr>
          <p:cNvPr id="21" name="Rectangle 20"/>
          <p:cNvSpPr/>
          <p:nvPr/>
        </p:nvSpPr>
        <p:spPr bwMode="auto">
          <a:xfrm>
            <a:off x="7852221" y="1267309"/>
            <a:ext cx="1729646" cy="688775"/>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ts val="392"/>
              </a:spcBef>
              <a:spcAft>
                <a:spcPct val="0"/>
              </a:spcAft>
            </a:pPr>
            <a:r>
              <a:rPr lang="en-IN" sz="2353" dirty="0">
                <a:solidFill>
                  <a:srgbClr val="FFFFFF"/>
                </a:solidFill>
                <a:latin typeface="Segoe UI Semibold" panose="020B0702040204020203" pitchFamily="34" charset="0"/>
                <a:ea typeface="Segoe UI" pitchFamily="34" charset="0"/>
                <a:cs typeface="Segoe UI Semibold" panose="020B0702040204020203" pitchFamily="34" charset="0"/>
              </a:rPr>
              <a:t>Action</a:t>
            </a:r>
          </a:p>
        </p:txBody>
      </p:sp>
      <p:sp>
        <p:nvSpPr>
          <p:cNvPr id="22" name="Rectangle 21"/>
          <p:cNvSpPr/>
          <p:nvPr/>
        </p:nvSpPr>
        <p:spPr bwMode="auto">
          <a:xfrm>
            <a:off x="5855471" y="3300686"/>
            <a:ext cx="1729646" cy="688775"/>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ts val="392"/>
              </a:spcBef>
              <a:spcAft>
                <a:spcPct val="0"/>
              </a:spcAft>
            </a:pPr>
            <a:r>
              <a:rPr lang="en-IN" sz="2353" dirty="0">
                <a:solidFill>
                  <a:srgbClr val="FFFFFF"/>
                </a:solidFill>
                <a:latin typeface="Segoe UI Semibold" panose="020B0702040204020203" pitchFamily="34" charset="0"/>
                <a:ea typeface="Segoe UI" pitchFamily="34" charset="0"/>
                <a:cs typeface="Segoe UI Semibold" panose="020B0702040204020203" pitchFamily="34" charset="0"/>
              </a:rPr>
              <a:t>Action</a:t>
            </a:r>
          </a:p>
        </p:txBody>
      </p:sp>
      <p:sp>
        <p:nvSpPr>
          <p:cNvPr id="25" name="Rectangle 24"/>
          <p:cNvSpPr/>
          <p:nvPr/>
        </p:nvSpPr>
        <p:spPr bwMode="auto">
          <a:xfrm>
            <a:off x="5855471" y="4330617"/>
            <a:ext cx="1729646" cy="688775"/>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ts val="392"/>
              </a:spcBef>
              <a:spcAft>
                <a:spcPct val="0"/>
              </a:spcAft>
            </a:pPr>
            <a:r>
              <a:rPr lang="en-IN" sz="2353" dirty="0">
                <a:solidFill>
                  <a:srgbClr val="FFFFFF"/>
                </a:solidFill>
                <a:latin typeface="Segoe UI Semibold" panose="020B0702040204020203" pitchFamily="34" charset="0"/>
                <a:ea typeface="Segoe UI" pitchFamily="34" charset="0"/>
                <a:cs typeface="Segoe UI Semibold" panose="020B0702040204020203" pitchFamily="34" charset="0"/>
              </a:rPr>
              <a:t>Action</a:t>
            </a:r>
          </a:p>
        </p:txBody>
      </p:sp>
      <p:sp>
        <p:nvSpPr>
          <p:cNvPr id="26" name="Rectangle 25"/>
          <p:cNvSpPr/>
          <p:nvPr/>
        </p:nvSpPr>
        <p:spPr bwMode="auto">
          <a:xfrm>
            <a:off x="7921120" y="5673166"/>
            <a:ext cx="1729646" cy="688775"/>
          </a:xfrm>
          <a:prstGeom prst="rect">
            <a:avLst/>
          </a:prstGeom>
          <a:solidFill>
            <a:schemeClr val="accent3"/>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2353" dirty="0">
                <a:solidFill>
                  <a:srgbClr val="FFFFFF"/>
                </a:solidFill>
                <a:latin typeface="Segoe UI Semibold" panose="020B0702040204020203" pitchFamily="34" charset="0"/>
                <a:ea typeface="Segoe UI" pitchFamily="34" charset="0"/>
                <a:cs typeface="Segoe UI Semibold" panose="020B0702040204020203" pitchFamily="34" charset="0"/>
              </a:rPr>
              <a:t>End</a:t>
            </a:r>
          </a:p>
        </p:txBody>
      </p:sp>
      <p:sp>
        <p:nvSpPr>
          <p:cNvPr id="29" name="Rectangle 28"/>
          <p:cNvSpPr/>
          <p:nvPr/>
        </p:nvSpPr>
        <p:spPr bwMode="auto">
          <a:xfrm>
            <a:off x="10020057" y="3851218"/>
            <a:ext cx="1729646" cy="688775"/>
          </a:xfrm>
          <a:prstGeom prst="rect">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defTabSz="914102" fontAlgn="base">
              <a:spcBef>
                <a:spcPts val="392"/>
              </a:spcBef>
              <a:spcAft>
                <a:spcPct val="0"/>
              </a:spcAft>
            </a:pPr>
            <a:r>
              <a:rPr lang="en-IN" sz="2353" dirty="0">
                <a:solidFill>
                  <a:srgbClr val="FFFFFF"/>
                </a:solidFill>
                <a:latin typeface="Segoe UI Semibold" panose="020B0702040204020203" pitchFamily="34" charset="0"/>
                <a:ea typeface="Segoe UI" pitchFamily="34" charset="0"/>
                <a:cs typeface="Segoe UI Semibold" panose="020B0702040204020203" pitchFamily="34" charset="0"/>
              </a:rPr>
              <a:t>Action</a:t>
            </a:r>
          </a:p>
        </p:txBody>
      </p:sp>
      <p:sp>
        <p:nvSpPr>
          <p:cNvPr id="30" name="Diamond 29"/>
          <p:cNvSpPr/>
          <p:nvPr/>
        </p:nvSpPr>
        <p:spPr bwMode="auto">
          <a:xfrm>
            <a:off x="7949555" y="2274622"/>
            <a:ext cx="1523922" cy="1523922"/>
          </a:xfrm>
          <a:prstGeom prst="diamond">
            <a:avLst/>
          </a:prstGeom>
          <a:solidFill>
            <a:schemeClr val="tx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9285" rIns="0" bIns="0" numCol="1" spcCol="0" rtlCol="0" fromWordArt="0" anchor="ctr" anchorCtr="0" forceAA="0" compatLnSpc="1">
            <a:prstTxWarp prst="textNoShape">
              <a:avLst/>
            </a:prstTxWarp>
            <a:noAutofit/>
          </a:bodyPr>
          <a:lstStyle/>
          <a:p>
            <a:pPr algn="ctr" defTabSz="914102" fontAlgn="base">
              <a:spcBef>
                <a:spcPts val="392"/>
              </a:spcBef>
              <a:spcAft>
                <a:spcPct val="0"/>
              </a:spcAft>
            </a:pPr>
            <a:r>
              <a:rPr lang="en-IN" sz="1765" dirty="0">
                <a:solidFill>
                  <a:srgbClr val="FFFFFF"/>
                </a:solidFill>
                <a:latin typeface="Segoe UI Semibold" panose="020B0702040204020203" pitchFamily="34" charset="0"/>
                <a:ea typeface="Segoe UI" pitchFamily="34" charset="0"/>
                <a:cs typeface="Segoe UI Semibold" panose="020B0702040204020203" pitchFamily="34" charset="0"/>
              </a:rPr>
              <a:t>Central</a:t>
            </a:r>
            <a:br>
              <a:rPr lang="en-IN" sz="1765" dirty="0">
                <a:solidFill>
                  <a:srgbClr val="FFFFFF"/>
                </a:solidFill>
                <a:latin typeface="Segoe UI Semibold" panose="020B0702040204020203" pitchFamily="34" charset="0"/>
                <a:ea typeface="Segoe UI" pitchFamily="34" charset="0"/>
                <a:cs typeface="Segoe UI Semibold" panose="020B0702040204020203" pitchFamily="34" charset="0"/>
              </a:rPr>
            </a:br>
            <a:r>
              <a:rPr lang="en-IN" sz="1765" dirty="0">
                <a:solidFill>
                  <a:srgbClr val="FFFFFF"/>
                </a:solidFill>
                <a:latin typeface="Segoe UI Semibold" panose="020B0702040204020203" pitchFamily="34" charset="0"/>
                <a:ea typeface="Segoe UI" pitchFamily="34" charset="0"/>
                <a:cs typeface="Segoe UI Semibold" panose="020B0702040204020203" pitchFamily="34" charset="0"/>
              </a:rPr>
              <a:t>flow</a:t>
            </a:r>
          </a:p>
        </p:txBody>
      </p:sp>
      <p:cxnSp>
        <p:nvCxnSpPr>
          <p:cNvPr id="33" name="Elbow Connector 32"/>
          <p:cNvCxnSpPr>
            <a:stCxn id="30" idx="1"/>
            <a:endCxn id="22" idx="0"/>
          </p:cNvCxnSpPr>
          <p:nvPr/>
        </p:nvCxnSpPr>
        <p:spPr>
          <a:xfrm rot="10800000" flipV="1">
            <a:off x="6720295" y="3036582"/>
            <a:ext cx="1229262" cy="264103"/>
          </a:xfrm>
          <a:prstGeom prst="bentConnector2">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30" idx="3"/>
            <a:endCxn id="29" idx="0"/>
          </p:cNvCxnSpPr>
          <p:nvPr/>
        </p:nvCxnSpPr>
        <p:spPr>
          <a:xfrm>
            <a:off x="9473478" y="3036583"/>
            <a:ext cx="1411402" cy="814636"/>
          </a:xfrm>
          <a:prstGeom prst="bentConnector2">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0" idx="3"/>
            <a:endCxn id="21" idx="1"/>
          </p:cNvCxnSpPr>
          <p:nvPr/>
        </p:nvCxnSpPr>
        <p:spPr>
          <a:xfrm>
            <a:off x="6796937" y="1611697"/>
            <a:ext cx="1055283" cy="0"/>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1" idx="2"/>
            <a:endCxn id="30" idx="0"/>
          </p:cNvCxnSpPr>
          <p:nvPr/>
        </p:nvCxnSpPr>
        <p:spPr>
          <a:xfrm flipH="1">
            <a:off x="8711517" y="1956084"/>
            <a:ext cx="5527" cy="318538"/>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25" idx="2"/>
            <a:endCxn id="26" idx="1"/>
          </p:cNvCxnSpPr>
          <p:nvPr/>
        </p:nvCxnSpPr>
        <p:spPr>
          <a:xfrm rot="16200000" flipH="1">
            <a:off x="6821626" y="4918059"/>
            <a:ext cx="998162" cy="1200826"/>
          </a:xfrm>
          <a:prstGeom prst="bentConnector2">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29" idx="2"/>
            <a:endCxn id="26" idx="3"/>
          </p:cNvCxnSpPr>
          <p:nvPr/>
        </p:nvCxnSpPr>
        <p:spPr>
          <a:xfrm rot="5400000">
            <a:off x="9529043" y="4661717"/>
            <a:ext cx="1477560" cy="1234114"/>
          </a:xfrm>
          <a:prstGeom prst="bentConnector2">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2" idx="2"/>
            <a:endCxn id="25" idx="0"/>
          </p:cNvCxnSpPr>
          <p:nvPr/>
        </p:nvCxnSpPr>
        <p:spPr>
          <a:xfrm>
            <a:off x="6720294" y="3989461"/>
            <a:ext cx="0" cy="341156"/>
          </a:xfrm>
          <a:prstGeom prst="straightConnector1">
            <a:avLst/>
          </a:prstGeom>
          <a:ln>
            <a:solidFill>
              <a:schemeClr val="bg1">
                <a:lumMod val="50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77" name="Group 76"/>
          <p:cNvGrpSpPr/>
          <p:nvPr/>
        </p:nvGrpSpPr>
        <p:grpSpPr>
          <a:xfrm>
            <a:off x="6347756" y="1389931"/>
            <a:ext cx="332244" cy="443533"/>
            <a:chOff x="6311900" y="1679576"/>
            <a:chExt cx="1454950" cy="1942304"/>
          </a:xfrm>
          <a:solidFill>
            <a:schemeClr val="bg1"/>
          </a:solidFill>
        </p:grpSpPr>
        <p:sp>
          <p:nvSpPr>
            <p:cNvPr id="78" name="Freeform 77"/>
            <p:cNvSpPr/>
            <p:nvPr/>
          </p:nvSpPr>
          <p:spPr>
            <a:xfrm rot="5400000">
              <a:off x="6829791" y="2167916"/>
              <a:ext cx="500130" cy="430852"/>
            </a:xfrm>
            <a:custGeom>
              <a:avLst/>
              <a:gdLst>
                <a:gd name="connsiteX0" fmla="*/ 26 w 500130"/>
                <a:gd name="connsiteY0" fmla="*/ 426628 h 430852"/>
                <a:gd name="connsiteX1" fmla="*/ 8192 w 500130"/>
                <a:gd name="connsiteY1" fmla="*/ 408642 h 430852"/>
                <a:gd name="connsiteX2" fmla="*/ 241707 w 500130"/>
                <a:gd name="connsiteY2" fmla="*/ 6029 h 430852"/>
                <a:gd name="connsiteX3" fmla="*/ 250661 w 500130"/>
                <a:gd name="connsiteY3" fmla="*/ 4 h 430852"/>
                <a:gd name="connsiteX4" fmla="*/ 259417 w 500130"/>
                <a:gd name="connsiteY4" fmla="*/ 6029 h 430852"/>
                <a:gd name="connsiteX5" fmla="*/ 347952 w 500130"/>
                <a:gd name="connsiteY5" fmla="*/ 158676 h 430852"/>
                <a:gd name="connsiteX6" fmla="*/ 230675 w 500130"/>
                <a:gd name="connsiteY6" fmla="*/ 158676 h 430852"/>
                <a:gd name="connsiteX7" fmla="*/ 131836 w 500130"/>
                <a:gd name="connsiteY7" fmla="*/ 257516 h 430852"/>
                <a:gd name="connsiteX8" fmla="*/ 230675 w 500130"/>
                <a:gd name="connsiteY8" fmla="*/ 356354 h 430852"/>
                <a:gd name="connsiteX9" fmla="*/ 318243 w 500130"/>
                <a:gd name="connsiteY9" fmla="*/ 356354 h 430852"/>
                <a:gd name="connsiteX10" fmla="*/ 318246 w 500130"/>
                <a:gd name="connsiteY10" fmla="*/ 356354 h 430852"/>
                <a:gd name="connsiteX11" fmla="*/ 462606 w 500130"/>
                <a:gd name="connsiteY11" fmla="*/ 356354 h 430852"/>
                <a:gd name="connsiteX12" fmla="*/ 492933 w 500130"/>
                <a:gd name="connsiteY12" fmla="*/ 408642 h 430852"/>
                <a:gd name="connsiteX13" fmla="*/ 492933 w 500130"/>
                <a:gd name="connsiteY13" fmla="*/ 430852 h 430852"/>
                <a:gd name="connsiteX14" fmla="*/ 8192 w 500130"/>
                <a:gd name="connsiteY14" fmla="*/ 430852 h 430852"/>
                <a:gd name="connsiteX15" fmla="*/ 26 w 500130"/>
                <a:gd name="connsiteY15" fmla="*/ 426628 h 430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0130" h="430852">
                  <a:moveTo>
                    <a:pt x="26" y="426628"/>
                  </a:moveTo>
                  <a:cubicBezTo>
                    <a:pt x="-281" y="423487"/>
                    <a:pt x="2133" y="418051"/>
                    <a:pt x="8192" y="408642"/>
                  </a:cubicBezTo>
                  <a:lnTo>
                    <a:pt x="241707" y="6029"/>
                  </a:lnTo>
                  <a:cubicBezTo>
                    <a:pt x="243737" y="1815"/>
                    <a:pt x="247215" y="-96"/>
                    <a:pt x="250661" y="4"/>
                  </a:cubicBezTo>
                  <a:cubicBezTo>
                    <a:pt x="254106" y="103"/>
                    <a:pt x="257519" y="2210"/>
                    <a:pt x="259417" y="6029"/>
                  </a:cubicBezTo>
                  <a:lnTo>
                    <a:pt x="347952" y="158676"/>
                  </a:lnTo>
                  <a:lnTo>
                    <a:pt x="230675" y="158676"/>
                  </a:lnTo>
                  <a:cubicBezTo>
                    <a:pt x="176088" y="158676"/>
                    <a:pt x="131836" y="202929"/>
                    <a:pt x="131836" y="257516"/>
                  </a:cubicBezTo>
                  <a:cubicBezTo>
                    <a:pt x="131836" y="312103"/>
                    <a:pt x="176088" y="356354"/>
                    <a:pt x="230675" y="356354"/>
                  </a:cubicBezTo>
                  <a:lnTo>
                    <a:pt x="318243" y="356354"/>
                  </a:lnTo>
                  <a:cubicBezTo>
                    <a:pt x="318244" y="356354"/>
                    <a:pt x="318244" y="356354"/>
                    <a:pt x="318246" y="356354"/>
                  </a:cubicBezTo>
                  <a:lnTo>
                    <a:pt x="462606" y="356354"/>
                  </a:lnTo>
                  <a:lnTo>
                    <a:pt x="492933" y="408642"/>
                  </a:lnTo>
                  <a:cubicBezTo>
                    <a:pt x="500308" y="420787"/>
                    <a:pt x="504522" y="429244"/>
                    <a:pt x="492933" y="430852"/>
                  </a:cubicBezTo>
                  <a:lnTo>
                    <a:pt x="8192" y="430852"/>
                  </a:lnTo>
                  <a:cubicBezTo>
                    <a:pt x="3363" y="430619"/>
                    <a:pt x="333" y="429771"/>
                    <a:pt x="26" y="4266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sp>
          <p:nvSpPr>
            <p:cNvPr id="79" name="Freeform 78"/>
            <p:cNvSpPr/>
            <p:nvPr/>
          </p:nvSpPr>
          <p:spPr>
            <a:xfrm>
              <a:off x="6823950" y="2304672"/>
              <a:ext cx="709247" cy="1317208"/>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dirty="0" err="1">
                <a:solidFill>
                  <a:srgbClr val="FFFFFF"/>
                </a:solidFill>
              </a:endParaRPr>
            </a:p>
          </p:txBody>
        </p:sp>
        <p:sp>
          <p:nvSpPr>
            <p:cNvPr id="80" name="Freeform 79"/>
            <p:cNvSpPr/>
            <p:nvPr/>
          </p:nvSpPr>
          <p:spPr>
            <a:xfrm>
              <a:off x="6311900" y="1679576"/>
              <a:ext cx="1454950" cy="14027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000000"/>
                </a:solidFill>
              </a:endParaRPr>
            </a:p>
          </p:txBody>
        </p:sp>
      </p:grpSp>
      <p:sp>
        <p:nvSpPr>
          <p:cNvPr id="81" name="Donut 80"/>
          <p:cNvSpPr/>
          <p:nvPr/>
        </p:nvSpPr>
        <p:spPr bwMode="auto">
          <a:xfrm>
            <a:off x="6974386" y="4475970"/>
            <a:ext cx="549092" cy="438267"/>
          </a:xfrm>
          <a:custGeom>
            <a:avLst/>
            <a:gdLst/>
            <a:ahLst/>
            <a:cxnLst/>
            <a:rect l="l" t="t" r="r" b="b"/>
            <a:pathLst>
              <a:path w="4812161" h="3840901">
                <a:moveTo>
                  <a:pt x="3296159" y="2000287"/>
                </a:moveTo>
                <a:cubicBezTo>
                  <a:pt x="3116881" y="2000287"/>
                  <a:pt x="2971547" y="2145621"/>
                  <a:pt x="2971547" y="2324899"/>
                </a:cubicBezTo>
                <a:cubicBezTo>
                  <a:pt x="2971547" y="2504177"/>
                  <a:pt x="3116881" y="2649511"/>
                  <a:pt x="3296159" y="2649511"/>
                </a:cubicBezTo>
                <a:cubicBezTo>
                  <a:pt x="3475437" y="2649511"/>
                  <a:pt x="3620771" y="2504177"/>
                  <a:pt x="3620771" y="2324899"/>
                </a:cubicBezTo>
                <a:cubicBezTo>
                  <a:pt x="3620771" y="2145621"/>
                  <a:pt x="3475437" y="2000287"/>
                  <a:pt x="3296159" y="2000287"/>
                </a:cubicBezTo>
                <a:close/>
                <a:moveTo>
                  <a:pt x="3296159" y="1675675"/>
                </a:moveTo>
                <a:cubicBezTo>
                  <a:pt x="3654716" y="1675675"/>
                  <a:pt x="3945383" y="1966342"/>
                  <a:pt x="3945383" y="2324899"/>
                </a:cubicBezTo>
                <a:cubicBezTo>
                  <a:pt x="3945383" y="2683456"/>
                  <a:pt x="3654716" y="2974123"/>
                  <a:pt x="3296159" y="2974123"/>
                </a:cubicBezTo>
                <a:cubicBezTo>
                  <a:pt x="2937602" y="2974123"/>
                  <a:pt x="2646935" y="2683456"/>
                  <a:pt x="2646935" y="2324899"/>
                </a:cubicBezTo>
                <a:cubicBezTo>
                  <a:pt x="2646935" y="1966342"/>
                  <a:pt x="2937602" y="1675675"/>
                  <a:pt x="3296159" y="1675675"/>
                </a:cubicBezTo>
                <a:close/>
                <a:moveTo>
                  <a:pt x="3296159" y="1420210"/>
                </a:moveTo>
                <a:cubicBezTo>
                  <a:pt x="2796513" y="1420210"/>
                  <a:pt x="2391470" y="1825253"/>
                  <a:pt x="2391470" y="2324899"/>
                </a:cubicBezTo>
                <a:cubicBezTo>
                  <a:pt x="2391470" y="2824545"/>
                  <a:pt x="2796513" y="3229588"/>
                  <a:pt x="3296159" y="3229588"/>
                </a:cubicBezTo>
                <a:cubicBezTo>
                  <a:pt x="3795805" y="3229588"/>
                  <a:pt x="4200848" y="2824545"/>
                  <a:pt x="4200848" y="2324899"/>
                </a:cubicBezTo>
                <a:cubicBezTo>
                  <a:pt x="4200848" y="1825253"/>
                  <a:pt x="3795805" y="1420210"/>
                  <a:pt x="3296159" y="1420210"/>
                </a:cubicBezTo>
                <a:close/>
                <a:moveTo>
                  <a:pt x="3296159" y="808897"/>
                </a:moveTo>
                <a:cubicBezTo>
                  <a:pt x="3370288" y="808897"/>
                  <a:pt x="3443173" y="814218"/>
                  <a:pt x="3514208" y="826185"/>
                </a:cubicBezTo>
                <a:cubicBezTo>
                  <a:pt x="3590275" y="1345671"/>
                  <a:pt x="4110542" y="1236614"/>
                  <a:pt x="4171519" y="1171489"/>
                </a:cubicBezTo>
                <a:lnTo>
                  <a:pt x="4215967" y="1123398"/>
                </a:lnTo>
                <a:cubicBezTo>
                  <a:pt x="4326392" y="1205433"/>
                  <a:pt x="4423576" y="1303917"/>
                  <a:pt x="4506024" y="1414131"/>
                </a:cubicBezTo>
                <a:cubicBezTo>
                  <a:pt x="4193319" y="1914120"/>
                  <a:pt x="4701014" y="2151102"/>
                  <a:pt x="4799529" y="2138412"/>
                </a:cubicBezTo>
                <a:cubicBezTo>
                  <a:pt x="4808295" y="2199419"/>
                  <a:pt x="4812161" y="2261708"/>
                  <a:pt x="4812161" y="2324899"/>
                </a:cubicBezTo>
                <a:cubicBezTo>
                  <a:pt x="4812161" y="2388615"/>
                  <a:pt x="4808231" y="2451413"/>
                  <a:pt x="4799054" y="2512849"/>
                </a:cubicBezTo>
                <a:cubicBezTo>
                  <a:pt x="4788113" y="2515889"/>
                  <a:pt x="4778304" y="2519618"/>
                  <a:pt x="4769770" y="2523906"/>
                </a:cubicBezTo>
                <a:lnTo>
                  <a:pt x="4769199" y="2523774"/>
                </a:lnTo>
                <a:cubicBezTo>
                  <a:pt x="4276600" y="2692966"/>
                  <a:pt x="4408190" y="3103551"/>
                  <a:pt x="4504674" y="3235631"/>
                </a:cubicBezTo>
                <a:cubicBezTo>
                  <a:pt x="4424185" y="3345698"/>
                  <a:pt x="4327453" y="3442859"/>
                  <a:pt x="4219101" y="3525661"/>
                </a:cubicBezTo>
                <a:cubicBezTo>
                  <a:pt x="3740127" y="3239817"/>
                  <a:pt x="3508490" y="3714698"/>
                  <a:pt x="3512861" y="3823658"/>
                </a:cubicBezTo>
                <a:cubicBezTo>
                  <a:pt x="3442266" y="3835647"/>
                  <a:pt x="3369826" y="3840901"/>
                  <a:pt x="3296159" y="3840901"/>
                </a:cubicBezTo>
                <a:cubicBezTo>
                  <a:pt x="3223977" y="3840901"/>
                  <a:pt x="3152974" y="3835857"/>
                  <a:pt x="3083692" y="3824633"/>
                </a:cubicBezTo>
                <a:cubicBezTo>
                  <a:pt x="2945132" y="3289289"/>
                  <a:pt x="2478158" y="3436602"/>
                  <a:pt x="2372141" y="3523198"/>
                </a:cubicBezTo>
                <a:cubicBezTo>
                  <a:pt x="2262805" y="3441349"/>
                  <a:pt x="2166565" y="3343329"/>
                  <a:pt x="2084868" y="3233760"/>
                </a:cubicBezTo>
                <a:cubicBezTo>
                  <a:pt x="2372460" y="2758314"/>
                  <a:pt x="1912484" y="2524914"/>
                  <a:pt x="1794482" y="2522480"/>
                </a:cubicBezTo>
                <a:cubicBezTo>
                  <a:pt x="1784508" y="2457948"/>
                  <a:pt x="1780157" y="2391932"/>
                  <a:pt x="1780157" y="2324899"/>
                </a:cubicBezTo>
                <a:cubicBezTo>
                  <a:pt x="1780157" y="2258743"/>
                  <a:pt x="1784395" y="2193577"/>
                  <a:pt x="1793487" y="2129772"/>
                </a:cubicBezTo>
                <a:cubicBezTo>
                  <a:pt x="2324943" y="2022144"/>
                  <a:pt x="2174743" y="1501516"/>
                  <a:pt x="2104500" y="1445028"/>
                </a:cubicBezTo>
                <a:lnTo>
                  <a:pt x="2079323" y="1425048"/>
                </a:lnTo>
                <a:cubicBezTo>
                  <a:pt x="2158206" y="1315063"/>
                  <a:pt x="2253175" y="1217660"/>
                  <a:pt x="2359684" y="1134258"/>
                </a:cubicBezTo>
                <a:cubicBezTo>
                  <a:pt x="2861568" y="1444701"/>
                  <a:pt x="3096870" y="926345"/>
                  <a:pt x="3079479" y="835441"/>
                </a:cubicBezTo>
                <a:lnTo>
                  <a:pt x="3077691" y="826410"/>
                </a:lnTo>
                <a:cubicBezTo>
                  <a:pt x="3148845" y="814239"/>
                  <a:pt x="3221878" y="808897"/>
                  <a:pt x="3296159" y="808897"/>
                </a:cubicBezTo>
                <a:close/>
                <a:moveTo>
                  <a:pt x="1005840" y="789098"/>
                </a:moveTo>
                <a:cubicBezTo>
                  <a:pt x="886892" y="789098"/>
                  <a:pt x="790466" y="885357"/>
                  <a:pt x="790466" y="1004099"/>
                </a:cubicBezTo>
                <a:cubicBezTo>
                  <a:pt x="790466" y="1122841"/>
                  <a:pt x="886892" y="1219101"/>
                  <a:pt x="1005840" y="1219101"/>
                </a:cubicBezTo>
                <a:cubicBezTo>
                  <a:pt x="1124788" y="1219101"/>
                  <a:pt x="1221214" y="1122841"/>
                  <a:pt x="1221214" y="1004099"/>
                </a:cubicBezTo>
                <a:cubicBezTo>
                  <a:pt x="1221214" y="885357"/>
                  <a:pt x="1124788" y="789098"/>
                  <a:pt x="1005840" y="789098"/>
                </a:cubicBezTo>
                <a:close/>
                <a:moveTo>
                  <a:pt x="1005840" y="574096"/>
                </a:moveTo>
                <a:cubicBezTo>
                  <a:pt x="1243736" y="574096"/>
                  <a:pt x="1436589" y="766615"/>
                  <a:pt x="1436589" y="1004099"/>
                </a:cubicBezTo>
                <a:cubicBezTo>
                  <a:pt x="1436589" y="1241584"/>
                  <a:pt x="1243736" y="1434102"/>
                  <a:pt x="1005840" y="1434102"/>
                </a:cubicBezTo>
                <a:cubicBezTo>
                  <a:pt x="767944" y="1434102"/>
                  <a:pt x="575092" y="1241584"/>
                  <a:pt x="575092" y="1004099"/>
                </a:cubicBezTo>
                <a:cubicBezTo>
                  <a:pt x="575092" y="766615"/>
                  <a:pt x="767944" y="574096"/>
                  <a:pt x="1005840" y="574096"/>
                </a:cubicBezTo>
                <a:close/>
                <a:moveTo>
                  <a:pt x="1005840" y="404893"/>
                </a:moveTo>
                <a:cubicBezTo>
                  <a:pt x="674334" y="404893"/>
                  <a:pt x="405595" y="673167"/>
                  <a:pt x="405595" y="1004099"/>
                </a:cubicBezTo>
                <a:cubicBezTo>
                  <a:pt x="405595" y="1335031"/>
                  <a:pt x="674334" y="1603305"/>
                  <a:pt x="1005840" y="1603305"/>
                </a:cubicBezTo>
                <a:cubicBezTo>
                  <a:pt x="1337346" y="1603305"/>
                  <a:pt x="1606085" y="1335031"/>
                  <a:pt x="1606085" y="1004099"/>
                </a:cubicBezTo>
                <a:cubicBezTo>
                  <a:pt x="1606085" y="673167"/>
                  <a:pt x="1337346" y="404893"/>
                  <a:pt x="1005840" y="404893"/>
                </a:cubicBezTo>
                <a:close/>
                <a:moveTo>
                  <a:pt x="1005840" y="0"/>
                </a:moveTo>
                <a:cubicBezTo>
                  <a:pt x="1055023" y="0"/>
                  <a:pt x="1103381" y="3524"/>
                  <a:pt x="1150512" y="11450"/>
                </a:cubicBezTo>
                <a:cubicBezTo>
                  <a:pt x="1200981" y="355524"/>
                  <a:pt x="1546169" y="283291"/>
                  <a:pt x="1586626" y="240157"/>
                </a:cubicBezTo>
                <a:lnTo>
                  <a:pt x="1616116" y="208305"/>
                </a:lnTo>
                <a:cubicBezTo>
                  <a:pt x="1689381" y="262639"/>
                  <a:pt x="1753861" y="327868"/>
                  <a:pt x="1808564" y="400867"/>
                </a:cubicBezTo>
                <a:cubicBezTo>
                  <a:pt x="1601090" y="732026"/>
                  <a:pt x="1937936" y="888988"/>
                  <a:pt x="2003299" y="880583"/>
                </a:cubicBezTo>
                <a:cubicBezTo>
                  <a:pt x="2009115" y="920990"/>
                  <a:pt x="2011680" y="962246"/>
                  <a:pt x="2011680" y="1004099"/>
                </a:cubicBezTo>
                <a:cubicBezTo>
                  <a:pt x="2011680" y="1046300"/>
                  <a:pt x="2009073" y="1087894"/>
                  <a:pt x="2002984" y="1128585"/>
                </a:cubicBezTo>
                <a:cubicBezTo>
                  <a:pt x="1995725" y="1130598"/>
                  <a:pt x="1989217" y="1133068"/>
                  <a:pt x="1983554" y="1135908"/>
                </a:cubicBezTo>
                <a:lnTo>
                  <a:pt x="1983176" y="1135821"/>
                </a:lnTo>
                <a:cubicBezTo>
                  <a:pt x="1656345" y="1247882"/>
                  <a:pt x="1743653" y="1519827"/>
                  <a:pt x="1807668" y="1607308"/>
                </a:cubicBezTo>
                <a:cubicBezTo>
                  <a:pt x="1754265" y="1680209"/>
                  <a:pt x="1690085" y="1744562"/>
                  <a:pt x="1618196" y="1799404"/>
                </a:cubicBezTo>
                <a:cubicBezTo>
                  <a:pt x="1300405" y="1610080"/>
                  <a:pt x="1146718" y="1924610"/>
                  <a:pt x="1149618" y="1996778"/>
                </a:cubicBezTo>
                <a:cubicBezTo>
                  <a:pt x="1102780" y="2004718"/>
                  <a:pt x="1054717" y="2008198"/>
                  <a:pt x="1005840" y="2008198"/>
                </a:cubicBezTo>
                <a:cubicBezTo>
                  <a:pt x="957949" y="2008198"/>
                  <a:pt x="910840" y="2004857"/>
                  <a:pt x="864872" y="1997423"/>
                </a:cubicBezTo>
                <a:cubicBezTo>
                  <a:pt x="772940" y="1642847"/>
                  <a:pt x="463111" y="1740417"/>
                  <a:pt x="392771" y="1797773"/>
                </a:cubicBezTo>
                <a:cubicBezTo>
                  <a:pt x="320228" y="1743561"/>
                  <a:pt x="256375" y="1678640"/>
                  <a:pt x="202170" y="1606068"/>
                </a:cubicBezTo>
                <a:cubicBezTo>
                  <a:pt x="392982" y="1291164"/>
                  <a:pt x="87797" y="1136576"/>
                  <a:pt x="9505" y="1134964"/>
                </a:cubicBezTo>
                <a:cubicBezTo>
                  <a:pt x="2887" y="1092222"/>
                  <a:pt x="0" y="1048497"/>
                  <a:pt x="0" y="1004099"/>
                </a:cubicBezTo>
                <a:cubicBezTo>
                  <a:pt x="0" y="960282"/>
                  <a:pt x="2812" y="917120"/>
                  <a:pt x="8844" y="874860"/>
                </a:cubicBezTo>
                <a:cubicBezTo>
                  <a:pt x="361456" y="803574"/>
                  <a:pt x="261801" y="458745"/>
                  <a:pt x="215196" y="421331"/>
                </a:cubicBezTo>
                <a:lnTo>
                  <a:pt x="198491" y="408098"/>
                </a:lnTo>
                <a:cubicBezTo>
                  <a:pt x="250829" y="335251"/>
                  <a:pt x="313839" y="270738"/>
                  <a:pt x="384506" y="215498"/>
                </a:cubicBezTo>
                <a:cubicBezTo>
                  <a:pt x="717497" y="421114"/>
                  <a:pt x="873616" y="77790"/>
                  <a:pt x="862077" y="17581"/>
                </a:cubicBezTo>
                <a:lnTo>
                  <a:pt x="860891" y="11600"/>
                </a:lnTo>
                <a:cubicBezTo>
                  <a:pt x="908100" y="3538"/>
                  <a:pt x="956556" y="0"/>
                  <a:pt x="100584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17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Donut 80"/>
          <p:cNvSpPr/>
          <p:nvPr/>
        </p:nvSpPr>
        <p:spPr bwMode="auto">
          <a:xfrm>
            <a:off x="6974386" y="3426984"/>
            <a:ext cx="549092" cy="438267"/>
          </a:xfrm>
          <a:custGeom>
            <a:avLst/>
            <a:gdLst/>
            <a:ahLst/>
            <a:cxnLst/>
            <a:rect l="l" t="t" r="r" b="b"/>
            <a:pathLst>
              <a:path w="4812161" h="3840901">
                <a:moveTo>
                  <a:pt x="3296159" y="2000287"/>
                </a:moveTo>
                <a:cubicBezTo>
                  <a:pt x="3116881" y="2000287"/>
                  <a:pt x="2971547" y="2145621"/>
                  <a:pt x="2971547" y="2324899"/>
                </a:cubicBezTo>
                <a:cubicBezTo>
                  <a:pt x="2971547" y="2504177"/>
                  <a:pt x="3116881" y="2649511"/>
                  <a:pt x="3296159" y="2649511"/>
                </a:cubicBezTo>
                <a:cubicBezTo>
                  <a:pt x="3475437" y="2649511"/>
                  <a:pt x="3620771" y="2504177"/>
                  <a:pt x="3620771" y="2324899"/>
                </a:cubicBezTo>
                <a:cubicBezTo>
                  <a:pt x="3620771" y="2145621"/>
                  <a:pt x="3475437" y="2000287"/>
                  <a:pt x="3296159" y="2000287"/>
                </a:cubicBezTo>
                <a:close/>
                <a:moveTo>
                  <a:pt x="3296159" y="1675675"/>
                </a:moveTo>
                <a:cubicBezTo>
                  <a:pt x="3654716" y="1675675"/>
                  <a:pt x="3945383" y="1966342"/>
                  <a:pt x="3945383" y="2324899"/>
                </a:cubicBezTo>
                <a:cubicBezTo>
                  <a:pt x="3945383" y="2683456"/>
                  <a:pt x="3654716" y="2974123"/>
                  <a:pt x="3296159" y="2974123"/>
                </a:cubicBezTo>
                <a:cubicBezTo>
                  <a:pt x="2937602" y="2974123"/>
                  <a:pt x="2646935" y="2683456"/>
                  <a:pt x="2646935" y="2324899"/>
                </a:cubicBezTo>
                <a:cubicBezTo>
                  <a:pt x="2646935" y="1966342"/>
                  <a:pt x="2937602" y="1675675"/>
                  <a:pt x="3296159" y="1675675"/>
                </a:cubicBezTo>
                <a:close/>
                <a:moveTo>
                  <a:pt x="3296159" y="1420210"/>
                </a:moveTo>
                <a:cubicBezTo>
                  <a:pt x="2796513" y="1420210"/>
                  <a:pt x="2391470" y="1825253"/>
                  <a:pt x="2391470" y="2324899"/>
                </a:cubicBezTo>
                <a:cubicBezTo>
                  <a:pt x="2391470" y="2824545"/>
                  <a:pt x="2796513" y="3229588"/>
                  <a:pt x="3296159" y="3229588"/>
                </a:cubicBezTo>
                <a:cubicBezTo>
                  <a:pt x="3795805" y="3229588"/>
                  <a:pt x="4200848" y="2824545"/>
                  <a:pt x="4200848" y="2324899"/>
                </a:cubicBezTo>
                <a:cubicBezTo>
                  <a:pt x="4200848" y="1825253"/>
                  <a:pt x="3795805" y="1420210"/>
                  <a:pt x="3296159" y="1420210"/>
                </a:cubicBezTo>
                <a:close/>
                <a:moveTo>
                  <a:pt x="3296159" y="808897"/>
                </a:moveTo>
                <a:cubicBezTo>
                  <a:pt x="3370288" y="808897"/>
                  <a:pt x="3443173" y="814218"/>
                  <a:pt x="3514208" y="826185"/>
                </a:cubicBezTo>
                <a:cubicBezTo>
                  <a:pt x="3590275" y="1345671"/>
                  <a:pt x="4110542" y="1236614"/>
                  <a:pt x="4171519" y="1171489"/>
                </a:cubicBezTo>
                <a:lnTo>
                  <a:pt x="4215967" y="1123398"/>
                </a:lnTo>
                <a:cubicBezTo>
                  <a:pt x="4326392" y="1205433"/>
                  <a:pt x="4423576" y="1303917"/>
                  <a:pt x="4506024" y="1414131"/>
                </a:cubicBezTo>
                <a:cubicBezTo>
                  <a:pt x="4193319" y="1914120"/>
                  <a:pt x="4701014" y="2151102"/>
                  <a:pt x="4799529" y="2138412"/>
                </a:cubicBezTo>
                <a:cubicBezTo>
                  <a:pt x="4808295" y="2199419"/>
                  <a:pt x="4812161" y="2261708"/>
                  <a:pt x="4812161" y="2324899"/>
                </a:cubicBezTo>
                <a:cubicBezTo>
                  <a:pt x="4812161" y="2388615"/>
                  <a:pt x="4808231" y="2451413"/>
                  <a:pt x="4799054" y="2512849"/>
                </a:cubicBezTo>
                <a:cubicBezTo>
                  <a:pt x="4788113" y="2515889"/>
                  <a:pt x="4778304" y="2519618"/>
                  <a:pt x="4769770" y="2523906"/>
                </a:cubicBezTo>
                <a:lnTo>
                  <a:pt x="4769199" y="2523774"/>
                </a:lnTo>
                <a:cubicBezTo>
                  <a:pt x="4276600" y="2692966"/>
                  <a:pt x="4408190" y="3103551"/>
                  <a:pt x="4504674" y="3235631"/>
                </a:cubicBezTo>
                <a:cubicBezTo>
                  <a:pt x="4424185" y="3345698"/>
                  <a:pt x="4327453" y="3442859"/>
                  <a:pt x="4219101" y="3525661"/>
                </a:cubicBezTo>
                <a:cubicBezTo>
                  <a:pt x="3740127" y="3239817"/>
                  <a:pt x="3508490" y="3714698"/>
                  <a:pt x="3512861" y="3823658"/>
                </a:cubicBezTo>
                <a:cubicBezTo>
                  <a:pt x="3442266" y="3835647"/>
                  <a:pt x="3369826" y="3840901"/>
                  <a:pt x="3296159" y="3840901"/>
                </a:cubicBezTo>
                <a:cubicBezTo>
                  <a:pt x="3223977" y="3840901"/>
                  <a:pt x="3152974" y="3835857"/>
                  <a:pt x="3083692" y="3824633"/>
                </a:cubicBezTo>
                <a:cubicBezTo>
                  <a:pt x="2945132" y="3289289"/>
                  <a:pt x="2478158" y="3436602"/>
                  <a:pt x="2372141" y="3523198"/>
                </a:cubicBezTo>
                <a:cubicBezTo>
                  <a:pt x="2262805" y="3441349"/>
                  <a:pt x="2166565" y="3343329"/>
                  <a:pt x="2084868" y="3233760"/>
                </a:cubicBezTo>
                <a:cubicBezTo>
                  <a:pt x="2372460" y="2758314"/>
                  <a:pt x="1912484" y="2524914"/>
                  <a:pt x="1794482" y="2522480"/>
                </a:cubicBezTo>
                <a:cubicBezTo>
                  <a:pt x="1784508" y="2457948"/>
                  <a:pt x="1780157" y="2391932"/>
                  <a:pt x="1780157" y="2324899"/>
                </a:cubicBezTo>
                <a:cubicBezTo>
                  <a:pt x="1780157" y="2258743"/>
                  <a:pt x="1784395" y="2193577"/>
                  <a:pt x="1793487" y="2129772"/>
                </a:cubicBezTo>
                <a:cubicBezTo>
                  <a:pt x="2324943" y="2022144"/>
                  <a:pt x="2174743" y="1501516"/>
                  <a:pt x="2104500" y="1445028"/>
                </a:cubicBezTo>
                <a:lnTo>
                  <a:pt x="2079323" y="1425048"/>
                </a:lnTo>
                <a:cubicBezTo>
                  <a:pt x="2158206" y="1315063"/>
                  <a:pt x="2253175" y="1217660"/>
                  <a:pt x="2359684" y="1134258"/>
                </a:cubicBezTo>
                <a:cubicBezTo>
                  <a:pt x="2861568" y="1444701"/>
                  <a:pt x="3096870" y="926345"/>
                  <a:pt x="3079479" y="835441"/>
                </a:cubicBezTo>
                <a:lnTo>
                  <a:pt x="3077691" y="826410"/>
                </a:lnTo>
                <a:cubicBezTo>
                  <a:pt x="3148845" y="814239"/>
                  <a:pt x="3221878" y="808897"/>
                  <a:pt x="3296159" y="808897"/>
                </a:cubicBezTo>
                <a:close/>
                <a:moveTo>
                  <a:pt x="1005840" y="789098"/>
                </a:moveTo>
                <a:cubicBezTo>
                  <a:pt x="886892" y="789098"/>
                  <a:pt x="790466" y="885357"/>
                  <a:pt x="790466" y="1004099"/>
                </a:cubicBezTo>
                <a:cubicBezTo>
                  <a:pt x="790466" y="1122841"/>
                  <a:pt x="886892" y="1219101"/>
                  <a:pt x="1005840" y="1219101"/>
                </a:cubicBezTo>
                <a:cubicBezTo>
                  <a:pt x="1124788" y="1219101"/>
                  <a:pt x="1221214" y="1122841"/>
                  <a:pt x="1221214" y="1004099"/>
                </a:cubicBezTo>
                <a:cubicBezTo>
                  <a:pt x="1221214" y="885357"/>
                  <a:pt x="1124788" y="789098"/>
                  <a:pt x="1005840" y="789098"/>
                </a:cubicBezTo>
                <a:close/>
                <a:moveTo>
                  <a:pt x="1005840" y="574096"/>
                </a:moveTo>
                <a:cubicBezTo>
                  <a:pt x="1243736" y="574096"/>
                  <a:pt x="1436589" y="766615"/>
                  <a:pt x="1436589" y="1004099"/>
                </a:cubicBezTo>
                <a:cubicBezTo>
                  <a:pt x="1436589" y="1241584"/>
                  <a:pt x="1243736" y="1434102"/>
                  <a:pt x="1005840" y="1434102"/>
                </a:cubicBezTo>
                <a:cubicBezTo>
                  <a:pt x="767944" y="1434102"/>
                  <a:pt x="575092" y="1241584"/>
                  <a:pt x="575092" y="1004099"/>
                </a:cubicBezTo>
                <a:cubicBezTo>
                  <a:pt x="575092" y="766615"/>
                  <a:pt x="767944" y="574096"/>
                  <a:pt x="1005840" y="574096"/>
                </a:cubicBezTo>
                <a:close/>
                <a:moveTo>
                  <a:pt x="1005840" y="404893"/>
                </a:moveTo>
                <a:cubicBezTo>
                  <a:pt x="674334" y="404893"/>
                  <a:pt x="405595" y="673167"/>
                  <a:pt x="405595" y="1004099"/>
                </a:cubicBezTo>
                <a:cubicBezTo>
                  <a:pt x="405595" y="1335031"/>
                  <a:pt x="674334" y="1603305"/>
                  <a:pt x="1005840" y="1603305"/>
                </a:cubicBezTo>
                <a:cubicBezTo>
                  <a:pt x="1337346" y="1603305"/>
                  <a:pt x="1606085" y="1335031"/>
                  <a:pt x="1606085" y="1004099"/>
                </a:cubicBezTo>
                <a:cubicBezTo>
                  <a:pt x="1606085" y="673167"/>
                  <a:pt x="1337346" y="404893"/>
                  <a:pt x="1005840" y="404893"/>
                </a:cubicBezTo>
                <a:close/>
                <a:moveTo>
                  <a:pt x="1005840" y="0"/>
                </a:moveTo>
                <a:cubicBezTo>
                  <a:pt x="1055023" y="0"/>
                  <a:pt x="1103381" y="3524"/>
                  <a:pt x="1150512" y="11450"/>
                </a:cubicBezTo>
                <a:cubicBezTo>
                  <a:pt x="1200981" y="355524"/>
                  <a:pt x="1546169" y="283291"/>
                  <a:pt x="1586626" y="240157"/>
                </a:cubicBezTo>
                <a:lnTo>
                  <a:pt x="1616116" y="208305"/>
                </a:lnTo>
                <a:cubicBezTo>
                  <a:pt x="1689381" y="262639"/>
                  <a:pt x="1753861" y="327868"/>
                  <a:pt x="1808564" y="400867"/>
                </a:cubicBezTo>
                <a:cubicBezTo>
                  <a:pt x="1601090" y="732026"/>
                  <a:pt x="1937936" y="888988"/>
                  <a:pt x="2003299" y="880583"/>
                </a:cubicBezTo>
                <a:cubicBezTo>
                  <a:pt x="2009115" y="920990"/>
                  <a:pt x="2011680" y="962246"/>
                  <a:pt x="2011680" y="1004099"/>
                </a:cubicBezTo>
                <a:cubicBezTo>
                  <a:pt x="2011680" y="1046300"/>
                  <a:pt x="2009073" y="1087894"/>
                  <a:pt x="2002984" y="1128585"/>
                </a:cubicBezTo>
                <a:cubicBezTo>
                  <a:pt x="1995725" y="1130598"/>
                  <a:pt x="1989217" y="1133068"/>
                  <a:pt x="1983554" y="1135908"/>
                </a:cubicBezTo>
                <a:lnTo>
                  <a:pt x="1983176" y="1135821"/>
                </a:lnTo>
                <a:cubicBezTo>
                  <a:pt x="1656345" y="1247882"/>
                  <a:pt x="1743653" y="1519827"/>
                  <a:pt x="1807668" y="1607308"/>
                </a:cubicBezTo>
                <a:cubicBezTo>
                  <a:pt x="1754265" y="1680209"/>
                  <a:pt x="1690085" y="1744562"/>
                  <a:pt x="1618196" y="1799404"/>
                </a:cubicBezTo>
                <a:cubicBezTo>
                  <a:pt x="1300405" y="1610080"/>
                  <a:pt x="1146718" y="1924610"/>
                  <a:pt x="1149618" y="1996778"/>
                </a:cubicBezTo>
                <a:cubicBezTo>
                  <a:pt x="1102780" y="2004718"/>
                  <a:pt x="1054717" y="2008198"/>
                  <a:pt x="1005840" y="2008198"/>
                </a:cubicBezTo>
                <a:cubicBezTo>
                  <a:pt x="957949" y="2008198"/>
                  <a:pt x="910840" y="2004857"/>
                  <a:pt x="864872" y="1997423"/>
                </a:cubicBezTo>
                <a:cubicBezTo>
                  <a:pt x="772940" y="1642847"/>
                  <a:pt x="463111" y="1740417"/>
                  <a:pt x="392771" y="1797773"/>
                </a:cubicBezTo>
                <a:cubicBezTo>
                  <a:pt x="320228" y="1743561"/>
                  <a:pt x="256375" y="1678640"/>
                  <a:pt x="202170" y="1606068"/>
                </a:cubicBezTo>
                <a:cubicBezTo>
                  <a:pt x="392982" y="1291164"/>
                  <a:pt x="87797" y="1136576"/>
                  <a:pt x="9505" y="1134964"/>
                </a:cubicBezTo>
                <a:cubicBezTo>
                  <a:pt x="2887" y="1092222"/>
                  <a:pt x="0" y="1048497"/>
                  <a:pt x="0" y="1004099"/>
                </a:cubicBezTo>
                <a:cubicBezTo>
                  <a:pt x="0" y="960282"/>
                  <a:pt x="2812" y="917120"/>
                  <a:pt x="8844" y="874860"/>
                </a:cubicBezTo>
                <a:cubicBezTo>
                  <a:pt x="361456" y="803574"/>
                  <a:pt x="261801" y="458745"/>
                  <a:pt x="215196" y="421331"/>
                </a:cubicBezTo>
                <a:lnTo>
                  <a:pt x="198491" y="408098"/>
                </a:lnTo>
                <a:cubicBezTo>
                  <a:pt x="250829" y="335251"/>
                  <a:pt x="313839" y="270738"/>
                  <a:pt x="384506" y="215498"/>
                </a:cubicBezTo>
                <a:cubicBezTo>
                  <a:pt x="717497" y="421114"/>
                  <a:pt x="873616" y="77790"/>
                  <a:pt x="862077" y="17581"/>
                </a:cubicBezTo>
                <a:lnTo>
                  <a:pt x="860891" y="11600"/>
                </a:lnTo>
                <a:cubicBezTo>
                  <a:pt x="908100" y="3538"/>
                  <a:pt x="956556" y="0"/>
                  <a:pt x="100584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17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Donut 80"/>
          <p:cNvSpPr/>
          <p:nvPr/>
        </p:nvSpPr>
        <p:spPr bwMode="auto">
          <a:xfrm>
            <a:off x="11143406" y="3984860"/>
            <a:ext cx="549092" cy="438267"/>
          </a:xfrm>
          <a:custGeom>
            <a:avLst/>
            <a:gdLst/>
            <a:ahLst/>
            <a:cxnLst/>
            <a:rect l="l" t="t" r="r" b="b"/>
            <a:pathLst>
              <a:path w="4812161" h="3840901">
                <a:moveTo>
                  <a:pt x="3296159" y="2000287"/>
                </a:moveTo>
                <a:cubicBezTo>
                  <a:pt x="3116881" y="2000287"/>
                  <a:pt x="2971547" y="2145621"/>
                  <a:pt x="2971547" y="2324899"/>
                </a:cubicBezTo>
                <a:cubicBezTo>
                  <a:pt x="2971547" y="2504177"/>
                  <a:pt x="3116881" y="2649511"/>
                  <a:pt x="3296159" y="2649511"/>
                </a:cubicBezTo>
                <a:cubicBezTo>
                  <a:pt x="3475437" y="2649511"/>
                  <a:pt x="3620771" y="2504177"/>
                  <a:pt x="3620771" y="2324899"/>
                </a:cubicBezTo>
                <a:cubicBezTo>
                  <a:pt x="3620771" y="2145621"/>
                  <a:pt x="3475437" y="2000287"/>
                  <a:pt x="3296159" y="2000287"/>
                </a:cubicBezTo>
                <a:close/>
                <a:moveTo>
                  <a:pt x="3296159" y="1675675"/>
                </a:moveTo>
                <a:cubicBezTo>
                  <a:pt x="3654716" y="1675675"/>
                  <a:pt x="3945383" y="1966342"/>
                  <a:pt x="3945383" y="2324899"/>
                </a:cubicBezTo>
                <a:cubicBezTo>
                  <a:pt x="3945383" y="2683456"/>
                  <a:pt x="3654716" y="2974123"/>
                  <a:pt x="3296159" y="2974123"/>
                </a:cubicBezTo>
                <a:cubicBezTo>
                  <a:pt x="2937602" y="2974123"/>
                  <a:pt x="2646935" y="2683456"/>
                  <a:pt x="2646935" y="2324899"/>
                </a:cubicBezTo>
                <a:cubicBezTo>
                  <a:pt x="2646935" y="1966342"/>
                  <a:pt x="2937602" y="1675675"/>
                  <a:pt x="3296159" y="1675675"/>
                </a:cubicBezTo>
                <a:close/>
                <a:moveTo>
                  <a:pt x="3296159" y="1420210"/>
                </a:moveTo>
                <a:cubicBezTo>
                  <a:pt x="2796513" y="1420210"/>
                  <a:pt x="2391470" y="1825253"/>
                  <a:pt x="2391470" y="2324899"/>
                </a:cubicBezTo>
                <a:cubicBezTo>
                  <a:pt x="2391470" y="2824545"/>
                  <a:pt x="2796513" y="3229588"/>
                  <a:pt x="3296159" y="3229588"/>
                </a:cubicBezTo>
                <a:cubicBezTo>
                  <a:pt x="3795805" y="3229588"/>
                  <a:pt x="4200848" y="2824545"/>
                  <a:pt x="4200848" y="2324899"/>
                </a:cubicBezTo>
                <a:cubicBezTo>
                  <a:pt x="4200848" y="1825253"/>
                  <a:pt x="3795805" y="1420210"/>
                  <a:pt x="3296159" y="1420210"/>
                </a:cubicBezTo>
                <a:close/>
                <a:moveTo>
                  <a:pt x="3296159" y="808897"/>
                </a:moveTo>
                <a:cubicBezTo>
                  <a:pt x="3370288" y="808897"/>
                  <a:pt x="3443173" y="814218"/>
                  <a:pt x="3514208" y="826185"/>
                </a:cubicBezTo>
                <a:cubicBezTo>
                  <a:pt x="3590275" y="1345671"/>
                  <a:pt x="4110542" y="1236614"/>
                  <a:pt x="4171519" y="1171489"/>
                </a:cubicBezTo>
                <a:lnTo>
                  <a:pt x="4215967" y="1123398"/>
                </a:lnTo>
                <a:cubicBezTo>
                  <a:pt x="4326392" y="1205433"/>
                  <a:pt x="4423576" y="1303917"/>
                  <a:pt x="4506024" y="1414131"/>
                </a:cubicBezTo>
                <a:cubicBezTo>
                  <a:pt x="4193319" y="1914120"/>
                  <a:pt x="4701014" y="2151102"/>
                  <a:pt x="4799529" y="2138412"/>
                </a:cubicBezTo>
                <a:cubicBezTo>
                  <a:pt x="4808295" y="2199419"/>
                  <a:pt x="4812161" y="2261708"/>
                  <a:pt x="4812161" y="2324899"/>
                </a:cubicBezTo>
                <a:cubicBezTo>
                  <a:pt x="4812161" y="2388615"/>
                  <a:pt x="4808231" y="2451413"/>
                  <a:pt x="4799054" y="2512849"/>
                </a:cubicBezTo>
                <a:cubicBezTo>
                  <a:pt x="4788113" y="2515889"/>
                  <a:pt x="4778304" y="2519618"/>
                  <a:pt x="4769770" y="2523906"/>
                </a:cubicBezTo>
                <a:lnTo>
                  <a:pt x="4769199" y="2523774"/>
                </a:lnTo>
                <a:cubicBezTo>
                  <a:pt x="4276600" y="2692966"/>
                  <a:pt x="4408190" y="3103551"/>
                  <a:pt x="4504674" y="3235631"/>
                </a:cubicBezTo>
                <a:cubicBezTo>
                  <a:pt x="4424185" y="3345698"/>
                  <a:pt x="4327453" y="3442859"/>
                  <a:pt x="4219101" y="3525661"/>
                </a:cubicBezTo>
                <a:cubicBezTo>
                  <a:pt x="3740127" y="3239817"/>
                  <a:pt x="3508490" y="3714698"/>
                  <a:pt x="3512861" y="3823658"/>
                </a:cubicBezTo>
                <a:cubicBezTo>
                  <a:pt x="3442266" y="3835647"/>
                  <a:pt x="3369826" y="3840901"/>
                  <a:pt x="3296159" y="3840901"/>
                </a:cubicBezTo>
                <a:cubicBezTo>
                  <a:pt x="3223977" y="3840901"/>
                  <a:pt x="3152974" y="3835857"/>
                  <a:pt x="3083692" y="3824633"/>
                </a:cubicBezTo>
                <a:cubicBezTo>
                  <a:pt x="2945132" y="3289289"/>
                  <a:pt x="2478158" y="3436602"/>
                  <a:pt x="2372141" y="3523198"/>
                </a:cubicBezTo>
                <a:cubicBezTo>
                  <a:pt x="2262805" y="3441349"/>
                  <a:pt x="2166565" y="3343329"/>
                  <a:pt x="2084868" y="3233760"/>
                </a:cubicBezTo>
                <a:cubicBezTo>
                  <a:pt x="2372460" y="2758314"/>
                  <a:pt x="1912484" y="2524914"/>
                  <a:pt x="1794482" y="2522480"/>
                </a:cubicBezTo>
                <a:cubicBezTo>
                  <a:pt x="1784508" y="2457948"/>
                  <a:pt x="1780157" y="2391932"/>
                  <a:pt x="1780157" y="2324899"/>
                </a:cubicBezTo>
                <a:cubicBezTo>
                  <a:pt x="1780157" y="2258743"/>
                  <a:pt x="1784395" y="2193577"/>
                  <a:pt x="1793487" y="2129772"/>
                </a:cubicBezTo>
                <a:cubicBezTo>
                  <a:pt x="2324943" y="2022144"/>
                  <a:pt x="2174743" y="1501516"/>
                  <a:pt x="2104500" y="1445028"/>
                </a:cubicBezTo>
                <a:lnTo>
                  <a:pt x="2079323" y="1425048"/>
                </a:lnTo>
                <a:cubicBezTo>
                  <a:pt x="2158206" y="1315063"/>
                  <a:pt x="2253175" y="1217660"/>
                  <a:pt x="2359684" y="1134258"/>
                </a:cubicBezTo>
                <a:cubicBezTo>
                  <a:pt x="2861568" y="1444701"/>
                  <a:pt x="3096870" y="926345"/>
                  <a:pt x="3079479" y="835441"/>
                </a:cubicBezTo>
                <a:lnTo>
                  <a:pt x="3077691" y="826410"/>
                </a:lnTo>
                <a:cubicBezTo>
                  <a:pt x="3148845" y="814239"/>
                  <a:pt x="3221878" y="808897"/>
                  <a:pt x="3296159" y="808897"/>
                </a:cubicBezTo>
                <a:close/>
                <a:moveTo>
                  <a:pt x="1005840" y="789098"/>
                </a:moveTo>
                <a:cubicBezTo>
                  <a:pt x="886892" y="789098"/>
                  <a:pt x="790466" y="885357"/>
                  <a:pt x="790466" y="1004099"/>
                </a:cubicBezTo>
                <a:cubicBezTo>
                  <a:pt x="790466" y="1122841"/>
                  <a:pt x="886892" y="1219101"/>
                  <a:pt x="1005840" y="1219101"/>
                </a:cubicBezTo>
                <a:cubicBezTo>
                  <a:pt x="1124788" y="1219101"/>
                  <a:pt x="1221214" y="1122841"/>
                  <a:pt x="1221214" y="1004099"/>
                </a:cubicBezTo>
                <a:cubicBezTo>
                  <a:pt x="1221214" y="885357"/>
                  <a:pt x="1124788" y="789098"/>
                  <a:pt x="1005840" y="789098"/>
                </a:cubicBezTo>
                <a:close/>
                <a:moveTo>
                  <a:pt x="1005840" y="574096"/>
                </a:moveTo>
                <a:cubicBezTo>
                  <a:pt x="1243736" y="574096"/>
                  <a:pt x="1436589" y="766615"/>
                  <a:pt x="1436589" y="1004099"/>
                </a:cubicBezTo>
                <a:cubicBezTo>
                  <a:pt x="1436589" y="1241584"/>
                  <a:pt x="1243736" y="1434102"/>
                  <a:pt x="1005840" y="1434102"/>
                </a:cubicBezTo>
                <a:cubicBezTo>
                  <a:pt x="767944" y="1434102"/>
                  <a:pt x="575092" y="1241584"/>
                  <a:pt x="575092" y="1004099"/>
                </a:cubicBezTo>
                <a:cubicBezTo>
                  <a:pt x="575092" y="766615"/>
                  <a:pt x="767944" y="574096"/>
                  <a:pt x="1005840" y="574096"/>
                </a:cubicBezTo>
                <a:close/>
                <a:moveTo>
                  <a:pt x="1005840" y="404893"/>
                </a:moveTo>
                <a:cubicBezTo>
                  <a:pt x="674334" y="404893"/>
                  <a:pt x="405595" y="673167"/>
                  <a:pt x="405595" y="1004099"/>
                </a:cubicBezTo>
                <a:cubicBezTo>
                  <a:pt x="405595" y="1335031"/>
                  <a:pt x="674334" y="1603305"/>
                  <a:pt x="1005840" y="1603305"/>
                </a:cubicBezTo>
                <a:cubicBezTo>
                  <a:pt x="1337346" y="1603305"/>
                  <a:pt x="1606085" y="1335031"/>
                  <a:pt x="1606085" y="1004099"/>
                </a:cubicBezTo>
                <a:cubicBezTo>
                  <a:pt x="1606085" y="673167"/>
                  <a:pt x="1337346" y="404893"/>
                  <a:pt x="1005840" y="404893"/>
                </a:cubicBezTo>
                <a:close/>
                <a:moveTo>
                  <a:pt x="1005840" y="0"/>
                </a:moveTo>
                <a:cubicBezTo>
                  <a:pt x="1055023" y="0"/>
                  <a:pt x="1103381" y="3524"/>
                  <a:pt x="1150512" y="11450"/>
                </a:cubicBezTo>
                <a:cubicBezTo>
                  <a:pt x="1200981" y="355524"/>
                  <a:pt x="1546169" y="283291"/>
                  <a:pt x="1586626" y="240157"/>
                </a:cubicBezTo>
                <a:lnTo>
                  <a:pt x="1616116" y="208305"/>
                </a:lnTo>
                <a:cubicBezTo>
                  <a:pt x="1689381" y="262639"/>
                  <a:pt x="1753861" y="327868"/>
                  <a:pt x="1808564" y="400867"/>
                </a:cubicBezTo>
                <a:cubicBezTo>
                  <a:pt x="1601090" y="732026"/>
                  <a:pt x="1937936" y="888988"/>
                  <a:pt x="2003299" y="880583"/>
                </a:cubicBezTo>
                <a:cubicBezTo>
                  <a:pt x="2009115" y="920990"/>
                  <a:pt x="2011680" y="962246"/>
                  <a:pt x="2011680" y="1004099"/>
                </a:cubicBezTo>
                <a:cubicBezTo>
                  <a:pt x="2011680" y="1046300"/>
                  <a:pt x="2009073" y="1087894"/>
                  <a:pt x="2002984" y="1128585"/>
                </a:cubicBezTo>
                <a:cubicBezTo>
                  <a:pt x="1995725" y="1130598"/>
                  <a:pt x="1989217" y="1133068"/>
                  <a:pt x="1983554" y="1135908"/>
                </a:cubicBezTo>
                <a:lnTo>
                  <a:pt x="1983176" y="1135821"/>
                </a:lnTo>
                <a:cubicBezTo>
                  <a:pt x="1656345" y="1247882"/>
                  <a:pt x="1743653" y="1519827"/>
                  <a:pt x="1807668" y="1607308"/>
                </a:cubicBezTo>
                <a:cubicBezTo>
                  <a:pt x="1754265" y="1680209"/>
                  <a:pt x="1690085" y="1744562"/>
                  <a:pt x="1618196" y="1799404"/>
                </a:cubicBezTo>
                <a:cubicBezTo>
                  <a:pt x="1300405" y="1610080"/>
                  <a:pt x="1146718" y="1924610"/>
                  <a:pt x="1149618" y="1996778"/>
                </a:cubicBezTo>
                <a:cubicBezTo>
                  <a:pt x="1102780" y="2004718"/>
                  <a:pt x="1054717" y="2008198"/>
                  <a:pt x="1005840" y="2008198"/>
                </a:cubicBezTo>
                <a:cubicBezTo>
                  <a:pt x="957949" y="2008198"/>
                  <a:pt x="910840" y="2004857"/>
                  <a:pt x="864872" y="1997423"/>
                </a:cubicBezTo>
                <a:cubicBezTo>
                  <a:pt x="772940" y="1642847"/>
                  <a:pt x="463111" y="1740417"/>
                  <a:pt x="392771" y="1797773"/>
                </a:cubicBezTo>
                <a:cubicBezTo>
                  <a:pt x="320228" y="1743561"/>
                  <a:pt x="256375" y="1678640"/>
                  <a:pt x="202170" y="1606068"/>
                </a:cubicBezTo>
                <a:cubicBezTo>
                  <a:pt x="392982" y="1291164"/>
                  <a:pt x="87797" y="1136576"/>
                  <a:pt x="9505" y="1134964"/>
                </a:cubicBezTo>
                <a:cubicBezTo>
                  <a:pt x="2887" y="1092222"/>
                  <a:pt x="0" y="1048497"/>
                  <a:pt x="0" y="1004099"/>
                </a:cubicBezTo>
                <a:cubicBezTo>
                  <a:pt x="0" y="960282"/>
                  <a:pt x="2812" y="917120"/>
                  <a:pt x="8844" y="874860"/>
                </a:cubicBezTo>
                <a:cubicBezTo>
                  <a:pt x="361456" y="803574"/>
                  <a:pt x="261801" y="458745"/>
                  <a:pt x="215196" y="421331"/>
                </a:cubicBezTo>
                <a:lnTo>
                  <a:pt x="198491" y="408098"/>
                </a:lnTo>
                <a:cubicBezTo>
                  <a:pt x="250829" y="335251"/>
                  <a:pt x="313839" y="270738"/>
                  <a:pt x="384506" y="215498"/>
                </a:cubicBezTo>
                <a:cubicBezTo>
                  <a:pt x="717497" y="421114"/>
                  <a:pt x="873616" y="77790"/>
                  <a:pt x="862077" y="17581"/>
                </a:cubicBezTo>
                <a:lnTo>
                  <a:pt x="860891" y="11600"/>
                </a:lnTo>
                <a:cubicBezTo>
                  <a:pt x="908100" y="3538"/>
                  <a:pt x="956556" y="0"/>
                  <a:pt x="100584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176" spc="-49"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Donut 80"/>
          <p:cNvSpPr/>
          <p:nvPr/>
        </p:nvSpPr>
        <p:spPr bwMode="auto">
          <a:xfrm>
            <a:off x="8988305" y="1392563"/>
            <a:ext cx="549092" cy="438267"/>
          </a:xfrm>
          <a:custGeom>
            <a:avLst/>
            <a:gdLst/>
            <a:ahLst/>
            <a:cxnLst/>
            <a:rect l="l" t="t" r="r" b="b"/>
            <a:pathLst>
              <a:path w="4812161" h="3840901">
                <a:moveTo>
                  <a:pt x="3296159" y="2000287"/>
                </a:moveTo>
                <a:cubicBezTo>
                  <a:pt x="3116881" y="2000287"/>
                  <a:pt x="2971547" y="2145621"/>
                  <a:pt x="2971547" y="2324899"/>
                </a:cubicBezTo>
                <a:cubicBezTo>
                  <a:pt x="2971547" y="2504177"/>
                  <a:pt x="3116881" y="2649511"/>
                  <a:pt x="3296159" y="2649511"/>
                </a:cubicBezTo>
                <a:cubicBezTo>
                  <a:pt x="3475437" y="2649511"/>
                  <a:pt x="3620771" y="2504177"/>
                  <a:pt x="3620771" y="2324899"/>
                </a:cubicBezTo>
                <a:cubicBezTo>
                  <a:pt x="3620771" y="2145621"/>
                  <a:pt x="3475437" y="2000287"/>
                  <a:pt x="3296159" y="2000287"/>
                </a:cubicBezTo>
                <a:close/>
                <a:moveTo>
                  <a:pt x="3296159" y="1675675"/>
                </a:moveTo>
                <a:cubicBezTo>
                  <a:pt x="3654716" y="1675675"/>
                  <a:pt x="3945383" y="1966342"/>
                  <a:pt x="3945383" y="2324899"/>
                </a:cubicBezTo>
                <a:cubicBezTo>
                  <a:pt x="3945383" y="2683456"/>
                  <a:pt x="3654716" y="2974123"/>
                  <a:pt x="3296159" y="2974123"/>
                </a:cubicBezTo>
                <a:cubicBezTo>
                  <a:pt x="2937602" y="2974123"/>
                  <a:pt x="2646935" y="2683456"/>
                  <a:pt x="2646935" y="2324899"/>
                </a:cubicBezTo>
                <a:cubicBezTo>
                  <a:pt x="2646935" y="1966342"/>
                  <a:pt x="2937602" y="1675675"/>
                  <a:pt x="3296159" y="1675675"/>
                </a:cubicBezTo>
                <a:close/>
                <a:moveTo>
                  <a:pt x="3296159" y="1420210"/>
                </a:moveTo>
                <a:cubicBezTo>
                  <a:pt x="2796513" y="1420210"/>
                  <a:pt x="2391470" y="1825253"/>
                  <a:pt x="2391470" y="2324899"/>
                </a:cubicBezTo>
                <a:cubicBezTo>
                  <a:pt x="2391470" y="2824545"/>
                  <a:pt x="2796513" y="3229588"/>
                  <a:pt x="3296159" y="3229588"/>
                </a:cubicBezTo>
                <a:cubicBezTo>
                  <a:pt x="3795805" y="3229588"/>
                  <a:pt x="4200848" y="2824545"/>
                  <a:pt x="4200848" y="2324899"/>
                </a:cubicBezTo>
                <a:cubicBezTo>
                  <a:pt x="4200848" y="1825253"/>
                  <a:pt x="3795805" y="1420210"/>
                  <a:pt x="3296159" y="1420210"/>
                </a:cubicBezTo>
                <a:close/>
                <a:moveTo>
                  <a:pt x="3296159" y="808897"/>
                </a:moveTo>
                <a:cubicBezTo>
                  <a:pt x="3370288" y="808897"/>
                  <a:pt x="3443173" y="814218"/>
                  <a:pt x="3514208" y="826185"/>
                </a:cubicBezTo>
                <a:cubicBezTo>
                  <a:pt x="3590275" y="1345671"/>
                  <a:pt x="4110542" y="1236614"/>
                  <a:pt x="4171519" y="1171489"/>
                </a:cubicBezTo>
                <a:lnTo>
                  <a:pt x="4215967" y="1123398"/>
                </a:lnTo>
                <a:cubicBezTo>
                  <a:pt x="4326392" y="1205433"/>
                  <a:pt x="4423576" y="1303917"/>
                  <a:pt x="4506024" y="1414131"/>
                </a:cubicBezTo>
                <a:cubicBezTo>
                  <a:pt x="4193319" y="1914120"/>
                  <a:pt x="4701014" y="2151102"/>
                  <a:pt x="4799529" y="2138412"/>
                </a:cubicBezTo>
                <a:cubicBezTo>
                  <a:pt x="4808295" y="2199419"/>
                  <a:pt x="4812161" y="2261708"/>
                  <a:pt x="4812161" y="2324899"/>
                </a:cubicBezTo>
                <a:cubicBezTo>
                  <a:pt x="4812161" y="2388615"/>
                  <a:pt x="4808231" y="2451413"/>
                  <a:pt x="4799054" y="2512849"/>
                </a:cubicBezTo>
                <a:cubicBezTo>
                  <a:pt x="4788113" y="2515889"/>
                  <a:pt x="4778304" y="2519618"/>
                  <a:pt x="4769770" y="2523906"/>
                </a:cubicBezTo>
                <a:lnTo>
                  <a:pt x="4769199" y="2523774"/>
                </a:lnTo>
                <a:cubicBezTo>
                  <a:pt x="4276600" y="2692966"/>
                  <a:pt x="4408190" y="3103551"/>
                  <a:pt x="4504674" y="3235631"/>
                </a:cubicBezTo>
                <a:cubicBezTo>
                  <a:pt x="4424185" y="3345698"/>
                  <a:pt x="4327453" y="3442859"/>
                  <a:pt x="4219101" y="3525661"/>
                </a:cubicBezTo>
                <a:cubicBezTo>
                  <a:pt x="3740127" y="3239817"/>
                  <a:pt x="3508490" y="3714698"/>
                  <a:pt x="3512861" y="3823658"/>
                </a:cubicBezTo>
                <a:cubicBezTo>
                  <a:pt x="3442266" y="3835647"/>
                  <a:pt x="3369826" y="3840901"/>
                  <a:pt x="3296159" y="3840901"/>
                </a:cubicBezTo>
                <a:cubicBezTo>
                  <a:pt x="3223977" y="3840901"/>
                  <a:pt x="3152974" y="3835857"/>
                  <a:pt x="3083692" y="3824633"/>
                </a:cubicBezTo>
                <a:cubicBezTo>
                  <a:pt x="2945132" y="3289289"/>
                  <a:pt x="2478158" y="3436602"/>
                  <a:pt x="2372141" y="3523198"/>
                </a:cubicBezTo>
                <a:cubicBezTo>
                  <a:pt x="2262805" y="3441349"/>
                  <a:pt x="2166565" y="3343329"/>
                  <a:pt x="2084868" y="3233760"/>
                </a:cubicBezTo>
                <a:cubicBezTo>
                  <a:pt x="2372460" y="2758314"/>
                  <a:pt x="1912484" y="2524914"/>
                  <a:pt x="1794482" y="2522480"/>
                </a:cubicBezTo>
                <a:cubicBezTo>
                  <a:pt x="1784508" y="2457948"/>
                  <a:pt x="1780157" y="2391932"/>
                  <a:pt x="1780157" y="2324899"/>
                </a:cubicBezTo>
                <a:cubicBezTo>
                  <a:pt x="1780157" y="2258743"/>
                  <a:pt x="1784395" y="2193577"/>
                  <a:pt x="1793487" y="2129772"/>
                </a:cubicBezTo>
                <a:cubicBezTo>
                  <a:pt x="2324943" y="2022144"/>
                  <a:pt x="2174743" y="1501516"/>
                  <a:pt x="2104500" y="1445028"/>
                </a:cubicBezTo>
                <a:lnTo>
                  <a:pt x="2079323" y="1425048"/>
                </a:lnTo>
                <a:cubicBezTo>
                  <a:pt x="2158206" y="1315063"/>
                  <a:pt x="2253175" y="1217660"/>
                  <a:pt x="2359684" y="1134258"/>
                </a:cubicBezTo>
                <a:cubicBezTo>
                  <a:pt x="2861568" y="1444701"/>
                  <a:pt x="3096870" y="926345"/>
                  <a:pt x="3079479" y="835441"/>
                </a:cubicBezTo>
                <a:lnTo>
                  <a:pt x="3077691" y="826410"/>
                </a:lnTo>
                <a:cubicBezTo>
                  <a:pt x="3148845" y="814239"/>
                  <a:pt x="3221878" y="808897"/>
                  <a:pt x="3296159" y="808897"/>
                </a:cubicBezTo>
                <a:close/>
                <a:moveTo>
                  <a:pt x="1005840" y="789098"/>
                </a:moveTo>
                <a:cubicBezTo>
                  <a:pt x="886892" y="789098"/>
                  <a:pt x="790466" y="885357"/>
                  <a:pt x="790466" y="1004099"/>
                </a:cubicBezTo>
                <a:cubicBezTo>
                  <a:pt x="790466" y="1122841"/>
                  <a:pt x="886892" y="1219101"/>
                  <a:pt x="1005840" y="1219101"/>
                </a:cubicBezTo>
                <a:cubicBezTo>
                  <a:pt x="1124788" y="1219101"/>
                  <a:pt x="1221214" y="1122841"/>
                  <a:pt x="1221214" y="1004099"/>
                </a:cubicBezTo>
                <a:cubicBezTo>
                  <a:pt x="1221214" y="885357"/>
                  <a:pt x="1124788" y="789098"/>
                  <a:pt x="1005840" y="789098"/>
                </a:cubicBezTo>
                <a:close/>
                <a:moveTo>
                  <a:pt x="1005840" y="574096"/>
                </a:moveTo>
                <a:cubicBezTo>
                  <a:pt x="1243736" y="574096"/>
                  <a:pt x="1436589" y="766615"/>
                  <a:pt x="1436589" y="1004099"/>
                </a:cubicBezTo>
                <a:cubicBezTo>
                  <a:pt x="1436589" y="1241584"/>
                  <a:pt x="1243736" y="1434102"/>
                  <a:pt x="1005840" y="1434102"/>
                </a:cubicBezTo>
                <a:cubicBezTo>
                  <a:pt x="767944" y="1434102"/>
                  <a:pt x="575092" y="1241584"/>
                  <a:pt x="575092" y="1004099"/>
                </a:cubicBezTo>
                <a:cubicBezTo>
                  <a:pt x="575092" y="766615"/>
                  <a:pt x="767944" y="574096"/>
                  <a:pt x="1005840" y="574096"/>
                </a:cubicBezTo>
                <a:close/>
                <a:moveTo>
                  <a:pt x="1005840" y="404893"/>
                </a:moveTo>
                <a:cubicBezTo>
                  <a:pt x="674334" y="404893"/>
                  <a:pt x="405595" y="673167"/>
                  <a:pt x="405595" y="1004099"/>
                </a:cubicBezTo>
                <a:cubicBezTo>
                  <a:pt x="405595" y="1335031"/>
                  <a:pt x="674334" y="1603305"/>
                  <a:pt x="1005840" y="1603305"/>
                </a:cubicBezTo>
                <a:cubicBezTo>
                  <a:pt x="1337346" y="1603305"/>
                  <a:pt x="1606085" y="1335031"/>
                  <a:pt x="1606085" y="1004099"/>
                </a:cubicBezTo>
                <a:cubicBezTo>
                  <a:pt x="1606085" y="673167"/>
                  <a:pt x="1337346" y="404893"/>
                  <a:pt x="1005840" y="404893"/>
                </a:cubicBezTo>
                <a:close/>
                <a:moveTo>
                  <a:pt x="1005840" y="0"/>
                </a:moveTo>
                <a:cubicBezTo>
                  <a:pt x="1055023" y="0"/>
                  <a:pt x="1103381" y="3524"/>
                  <a:pt x="1150512" y="11450"/>
                </a:cubicBezTo>
                <a:cubicBezTo>
                  <a:pt x="1200981" y="355524"/>
                  <a:pt x="1546169" y="283291"/>
                  <a:pt x="1586626" y="240157"/>
                </a:cubicBezTo>
                <a:lnTo>
                  <a:pt x="1616116" y="208305"/>
                </a:lnTo>
                <a:cubicBezTo>
                  <a:pt x="1689381" y="262639"/>
                  <a:pt x="1753861" y="327868"/>
                  <a:pt x="1808564" y="400867"/>
                </a:cubicBezTo>
                <a:cubicBezTo>
                  <a:pt x="1601090" y="732026"/>
                  <a:pt x="1937936" y="888988"/>
                  <a:pt x="2003299" y="880583"/>
                </a:cubicBezTo>
                <a:cubicBezTo>
                  <a:pt x="2009115" y="920990"/>
                  <a:pt x="2011680" y="962246"/>
                  <a:pt x="2011680" y="1004099"/>
                </a:cubicBezTo>
                <a:cubicBezTo>
                  <a:pt x="2011680" y="1046300"/>
                  <a:pt x="2009073" y="1087894"/>
                  <a:pt x="2002984" y="1128585"/>
                </a:cubicBezTo>
                <a:cubicBezTo>
                  <a:pt x="1995725" y="1130598"/>
                  <a:pt x="1989217" y="1133068"/>
                  <a:pt x="1983554" y="1135908"/>
                </a:cubicBezTo>
                <a:lnTo>
                  <a:pt x="1983176" y="1135821"/>
                </a:lnTo>
                <a:cubicBezTo>
                  <a:pt x="1656345" y="1247882"/>
                  <a:pt x="1743653" y="1519827"/>
                  <a:pt x="1807668" y="1607308"/>
                </a:cubicBezTo>
                <a:cubicBezTo>
                  <a:pt x="1754265" y="1680209"/>
                  <a:pt x="1690085" y="1744562"/>
                  <a:pt x="1618196" y="1799404"/>
                </a:cubicBezTo>
                <a:cubicBezTo>
                  <a:pt x="1300405" y="1610080"/>
                  <a:pt x="1146718" y="1924610"/>
                  <a:pt x="1149618" y="1996778"/>
                </a:cubicBezTo>
                <a:cubicBezTo>
                  <a:pt x="1102780" y="2004718"/>
                  <a:pt x="1054717" y="2008198"/>
                  <a:pt x="1005840" y="2008198"/>
                </a:cubicBezTo>
                <a:cubicBezTo>
                  <a:pt x="957949" y="2008198"/>
                  <a:pt x="910840" y="2004857"/>
                  <a:pt x="864872" y="1997423"/>
                </a:cubicBezTo>
                <a:cubicBezTo>
                  <a:pt x="772940" y="1642847"/>
                  <a:pt x="463111" y="1740417"/>
                  <a:pt x="392771" y="1797773"/>
                </a:cubicBezTo>
                <a:cubicBezTo>
                  <a:pt x="320228" y="1743561"/>
                  <a:pt x="256375" y="1678640"/>
                  <a:pt x="202170" y="1606068"/>
                </a:cubicBezTo>
                <a:cubicBezTo>
                  <a:pt x="392982" y="1291164"/>
                  <a:pt x="87797" y="1136576"/>
                  <a:pt x="9505" y="1134964"/>
                </a:cubicBezTo>
                <a:cubicBezTo>
                  <a:pt x="2887" y="1092222"/>
                  <a:pt x="0" y="1048497"/>
                  <a:pt x="0" y="1004099"/>
                </a:cubicBezTo>
                <a:cubicBezTo>
                  <a:pt x="0" y="960282"/>
                  <a:pt x="2812" y="917120"/>
                  <a:pt x="8844" y="874860"/>
                </a:cubicBezTo>
                <a:cubicBezTo>
                  <a:pt x="361456" y="803574"/>
                  <a:pt x="261801" y="458745"/>
                  <a:pt x="215196" y="421331"/>
                </a:cubicBezTo>
                <a:lnTo>
                  <a:pt x="198491" y="408098"/>
                </a:lnTo>
                <a:cubicBezTo>
                  <a:pt x="250829" y="335251"/>
                  <a:pt x="313839" y="270738"/>
                  <a:pt x="384506" y="215498"/>
                </a:cubicBezTo>
                <a:cubicBezTo>
                  <a:pt x="717497" y="421114"/>
                  <a:pt x="873616" y="77790"/>
                  <a:pt x="862077" y="17581"/>
                </a:cubicBezTo>
                <a:lnTo>
                  <a:pt x="860891" y="11600"/>
                </a:lnTo>
                <a:cubicBezTo>
                  <a:pt x="908100" y="3538"/>
                  <a:pt x="956556" y="0"/>
                  <a:pt x="100584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176" spc="-4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6" name="Group 155"/>
          <p:cNvGrpSpPr/>
          <p:nvPr/>
        </p:nvGrpSpPr>
        <p:grpSpPr>
          <a:xfrm>
            <a:off x="8561356" y="2478255"/>
            <a:ext cx="311373" cy="327605"/>
            <a:chOff x="8724542" y="2527453"/>
            <a:chExt cx="334592" cy="352034"/>
          </a:xfrm>
        </p:grpSpPr>
        <p:sp>
          <p:nvSpPr>
            <p:cNvPr id="140" name="Rounded Rectangle 139"/>
            <p:cNvSpPr/>
            <p:nvPr/>
          </p:nvSpPr>
          <p:spPr bwMode="auto">
            <a:xfrm>
              <a:off x="8724542" y="2527453"/>
              <a:ext cx="334592" cy="352034"/>
            </a:xfrm>
            <a:prstGeom prst="roundRect">
              <a:avLst>
                <a:gd name="adj" fmla="val 6731"/>
              </a:avLst>
            </a:prstGeom>
            <a:solidFill>
              <a:schemeClr val="bg1">
                <a:lumMod val="9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sp>
          <p:nvSpPr>
            <p:cNvPr id="141" name="Rounded Rectangle 140"/>
            <p:cNvSpPr/>
            <p:nvPr/>
          </p:nvSpPr>
          <p:spPr bwMode="auto">
            <a:xfrm>
              <a:off x="8741519" y="2545316"/>
              <a:ext cx="300640" cy="316310"/>
            </a:xfrm>
            <a:prstGeom prst="roundRect">
              <a:avLst>
                <a:gd name="adj" fmla="val 5904"/>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ts val="392"/>
                </a:spcBef>
                <a:spcAft>
                  <a:spcPct val="0"/>
                </a:spcAft>
              </a:pPr>
              <a:endParaRPr lang="en-IN" sz="1372" dirty="0">
                <a:solidFill>
                  <a:srgbClr val="505050"/>
                </a:solidFill>
                <a:ea typeface="Segoe UI" pitchFamily="34" charset="0"/>
                <a:cs typeface="Segoe UI" pitchFamily="34" charset="0"/>
              </a:endParaRPr>
            </a:p>
          </p:txBody>
        </p:sp>
        <p:grpSp>
          <p:nvGrpSpPr>
            <p:cNvPr id="142" name="Group 141"/>
            <p:cNvGrpSpPr/>
            <p:nvPr/>
          </p:nvGrpSpPr>
          <p:grpSpPr>
            <a:xfrm>
              <a:off x="8781866" y="2581555"/>
              <a:ext cx="219945" cy="243831"/>
              <a:chOff x="-2284993" y="5220144"/>
              <a:chExt cx="402068" cy="445732"/>
            </a:xfrm>
            <a:solidFill>
              <a:schemeClr val="accent2"/>
            </a:solidFill>
          </p:grpSpPr>
          <p:grpSp>
            <p:nvGrpSpPr>
              <p:cNvPr id="125" name="Group 124"/>
              <p:cNvGrpSpPr/>
              <p:nvPr/>
            </p:nvGrpSpPr>
            <p:grpSpPr>
              <a:xfrm>
                <a:off x="-2051630" y="5220144"/>
                <a:ext cx="168705" cy="130877"/>
                <a:chOff x="4921775" y="2768309"/>
                <a:chExt cx="627603" cy="488750"/>
              </a:xfrm>
              <a:grpFill/>
              <a:effectLst/>
            </p:grpSpPr>
            <p:sp>
              <p:nvSpPr>
                <p:cNvPr id="126" name="Rectangle 125"/>
                <p:cNvSpPr/>
                <p:nvPr/>
              </p:nvSpPr>
              <p:spPr>
                <a:xfrm>
                  <a:off x="4921775" y="2909388"/>
                  <a:ext cx="564064" cy="2066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sp>
              <p:nvSpPr>
                <p:cNvPr id="127" name="L-Shape 126"/>
                <p:cNvSpPr/>
                <p:nvPr/>
              </p:nvSpPr>
              <p:spPr>
                <a:xfrm rot="13500000">
                  <a:off x="5060629" y="2768310"/>
                  <a:ext cx="488750" cy="488748"/>
                </a:xfrm>
                <a:prstGeom prst="corner">
                  <a:avLst>
                    <a:gd name="adj1" fmla="val 26557"/>
                    <a:gd name="adj2" fmla="val 30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130" name="Group 129"/>
              <p:cNvGrpSpPr/>
              <p:nvPr/>
            </p:nvGrpSpPr>
            <p:grpSpPr>
              <a:xfrm>
                <a:off x="-2051630" y="5441897"/>
                <a:ext cx="168705" cy="130877"/>
                <a:chOff x="4921775" y="2768309"/>
                <a:chExt cx="627603" cy="488750"/>
              </a:xfrm>
              <a:grpFill/>
              <a:effectLst/>
            </p:grpSpPr>
            <p:sp>
              <p:nvSpPr>
                <p:cNvPr id="131" name="Rectangle 130"/>
                <p:cNvSpPr/>
                <p:nvPr/>
              </p:nvSpPr>
              <p:spPr>
                <a:xfrm>
                  <a:off x="4921775" y="2909388"/>
                  <a:ext cx="564064" cy="2066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sp>
              <p:nvSpPr>
                <p:cNvPr id="132" name="L-Shape 131"/>
                <p:cNvSpPr/>
                <p:nvPr/>
              </p:nvSpPr>
              <p:spPr>
                <a:xfrm rot="13500000">
                  <a:off x="5060629" y="2768310"/>
                  <a:ext cx="488750" cy="488748"/>
                </a:xfrm>
                <a:prstGeom prst="corner">
                  <a:avLst>
                    <a:gd name="adj1" fmla="val 26557"/>
                    <a:gd name="adj2" fmla="val 30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133" name="Group 132"/>
              <p:cNvGrpSpPr/>
              <p:nvPr/>
            </p:nvGrpSpPr>
            <p:grpSpPr>
              <a:xfrm flipH="1">
                <a:off x="-2284993" y="5313246"/>
                <a:ext cx="168705" cy="130877"/>
                <a:chOff x="4921775" y="2768309"/>
                <a:chExt cx="627603" cy="488750"/>
              </a:xfrm>
              <a:grpFill/>
              <a:effectLst/>
            </p:grpSpPr>
            <p:sp>
              <p:nvSpPr>
                <p:cNvPr id="134" name="Rectangle 133"/>
                <p:cNvSpPr/>
                <p:nvPr/>
              </p:nvSpPr>
              <p:spPr>
                <a:xfrm>
                  <a:off x="4921775" y="2909388"/>
                  <a:ext cx="564064" cy="2066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sp>
              <p:nvSpPr>
                <p:cNvPr id="135" name="L-Shape 134"/>
                <p:cNvSpPr/>
                <p:nvPr/>
              </p:nvSpPr>
              <p:spPr>
                <a:xfrm rot="13500000">
                  <a:off x="5060629" y="2768310"/>
                  <a:ext cx="488750" cy="488748"/>
                </a:xfrm>
                <a:prstGeom prst="corner">
                  <a:avLst>
                    <a:gd name="adj1" fmla="val 26557"/>
                    <a:gd name="adj2" fmla="val 30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nvGrpSpPr>
              <p:cNvPr id="136" name="Group 135"/>
              <p:cNvGrpSpPr/>
              <p:nvPr/>
            </p:nvGrpSpPr>
            <p:grpSpPr>
              <a:xfrm flipH="1">
                <a:off x="-2284993" y="5534999"/>
                <a:ext cx="168705" cy="130877"/>
                <a:chOff x="4921775" y="2768309"/>
                <a:chExt cx="627603" cy="488750"/>
              </a:xfrm>
              <a:grpFill/>
              <a:effectLst/>
            </p:grpSpPr>
            <p:sp>
              <p:nvSpPr>
                <p:cNvPr id="137" name="Rectangle 136"/>
                <p:cNvSpPr/>
                <p:nvPr/>
              </p:nvSpPr>
              <p:spPr>
                <a:xfrm>
                  <a:off x="4921775" y="2909388"/>
                  <a:ext cx="564064" cy="2066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sp>
              <p:nvSpPr>
                <p:cNvPr id="138" name="L-Shape 137"/>
                <p:cNvSpPr/>
                <p:nvPr/>
              </p:nvSpPr>
              <p:spPr>
                <a:xfrm rot="13500000">
                  <a:off x="5060629" y="2768310"/>
                  <a:ext cx="488750" cy="488748"/>
                </a:xfrm>
                <a:prstGeom prst="corner">
                  <a:avLst>
                    <a:gd name="adj1" fmla="val 26557"/>
                    <a:gd name="adj2" fmla="val 301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765">
                    <a:solidFill>
                      <a:srgbClr val="FFFFFF"/>
                    </a:solidFill>
                  </a:endParaRPr>
                </a:p>
              </p:txBody>
            </p:sp>
          </p:grpSp>
        </p:grpSp>
      </p:grpSp>
    </p:spTree>
    <p:extLst>
      <p:ext uri="{BB962C8B-B14F-4D97-AF65-F5344CB8AC3E}">
        <p14:creationId xmlns:p14="http://schemas.microsoft.com/office/powerpoint/2010/main" val="3808963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156"/>
                                        </p:tgtEl>
                                        <p:attrNameLst>
                                          <p:attrName>style.visibility</p:attrName>
                                        </p:attrNameLst>
                                      </p:cBhvr>
                                      <p:to>
                                        <p:strVal val="visible"/>
                                      </p:to>
                                    </p:set>
                                    <p:animEffect transition="in" filter="fade">
                                      <p:cBhvr>
                                        <p:cTn id="26" dur="500"/>
                                        <p:tgtEl>
                                          <p:spTgt spid="156"/>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fade">
                                      <p:cBhvr>
                                        <p:cTn id="40" dur="500"/>
                                        <p:tgtEl>
                                          <p:spTgt spid="7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par>
                          <p:cTn id="47" fill="hold">
                            <p:stCondLst>
                              <p:cond delay="3500"/>
                            </p:stCondLst>
                            <p:childTnLst>
                              <p:par>
                                <p:cTn id="48" presetID="10" presetClass="entr" presetSubtype="0" fill="hold" nodeType="after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5" grpId="0" animBg="1"/>
      <p:bldP spid="26" grpId="0" animBg="1"/>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2"/>
          </p:nvPr>
        </p:nvSpPr>
        <p:spPr/>
        <p:txBody>
          <a:bodyPr>
            <a:normAutofit lnSpcReduction="10000"/>
          </a:bodyPr>
          <a:lstStyle/>
          <a:p>
            <a:endParaRPr lang="hu-HU"/>
          </a:p>
        </p:txBody>
      </p:sp>
      <p:sp>
        <p:nvSpPr>
          <p:cNvPr id="3" name="Szöveg helye 2"/>
          <p:cNvSpPr>
            <a:spLocks noGrp="1"/>
          </p:cNvSpPr>
          <p:nvPr>
            <p:ph type="body" sz="quarter" idx="13"/>
          </p:nvPr>
        </p:nvSpPr>
        <p:spPr/>
        <p:txBody>
          <a:bodyPr>
            <a:normAutofit lnSpcReduction="10000"/>
          </a:bodyPr>
          <a:lstStyle/>
          <a:p>
            <a:r>
              <a:rPr lang="hu-HU" dirty="0" err="1"/>
              <a:t>Cortana</a:t>
            </a:r>
            <a:r>
              <a:rPr lang="hu-HU" dirty="0"/>
              <a:t> </a:t>
            </a:r>
            <a:r>
              <a:rPr lang="hu-HU" dirty="0" err="1"/>
              <a:t>Analytics</a:t>
            </a:r>
            <a:r>
              <a:rPr lang="hu-HU" dirty="0"/>
              <a:t> </a:t>
            </a:r>
            <a:r>
              <a:rPr lang="hu-HU" dirty="0" err="1"/>
              <a:t>Suite</a:t>
            </a:r>
            <a:endParaRPr lang="hu-HU" dirty="0"/>
          </a:p>
        </p:txBody>
      </p:sp>
    </p:spTree>
    <p:extLst>
      <p:ext uri="{BB962C8B-B14F-4D97-AF65-F5344CB8AC3E}">
        <p14:creationId xmlns:p14="http://schemas.microsoft.com/office/powerpoint/2010/main" val="2452501795"/>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137137" y="1338270"/>
            <a:ext cx="1605491" cy="4410267"/>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hu-HU" dirty="0">
                <a:solidFill>
                  <a:schemeClr val="tx1">
                    <a:lumMod val="20000"/>
                    <a:lumOff val="80000"/>
                  </a:schemeClr>
                </a:solidFill>
                <a:ea typeface="Segoe UI" pitchFamily="34" charset="0"/>
                <a:cs typeface="Segoe UI Semilight" panose="020B0402040204020203" pitchFamily="34" charset="0"/>
              </a:rPr>
              <a:t>Végrehajtás</a:t>
            </a:r>
            <a:endParaRPr lang="en-US" dirty="0">
              <a:solidFill>
                <a:schemeClr val="tx1">
                  <a:lumMod val="20000"/>
                  <a:lumOff val="80000"/>
                </a:schemeClr>
              </a:solidFill>
              <a:ea typeface="Segoe UI" pitchFamily="34" charset="0"/>
              <a:cs typeface="Segoe UI Semilight" panose="020B0402040204020203" pitchFamily="34" charset="0"/>
            </a:endParaRPr>
          </a:p>
        </p:txBody>
      </p:sp>
      <p:sp>
        <p:nvSpPr>
          <p:cNvPr id="5" name="Rectangle 4"/>
          <p:cNvSpPr/>
          <p:nvPr/>
        </p:nvSpPr>
        <p:spPr bwMode="auto">
          <a:xfrm>
            <a:off x="7969136" y="1337342"/>
            <a:ext cx="2160062" cy="4415551"/>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dirty="0">
                <a:solidFill>
                  <a:schemeClr val="accent1"/>
                </a:solidFill>
                <a:ea typeface="Segoe UI" pitchFamily="34" charset="0"/>
                <a:cs typeface="Segoe UI Semilight" panose="020B0402040204020203" pitchFamily="34" charset="0"/>
              </a:rPr>
              <a:t>  </a:t>
            </a:r>
            <a:r>
              <a:rPr lang="hu-HU" dirty="0">
                <a:solidFill>
                  <a:schemeClr val="accent1"/>
                </a:solidFill>
                <a:ea typeface="Segoe UI" pitchFamily="34" charset="0"/>
                <a:cs typeface="Segoe UI Semilight" panose="020B0402040204020203" pitchFamily="34" charset="0"/>
              </a:rPr>
              <a:t>Döntés</a:t>
            </a:r>
            <a:endParaRPr lang="en-US" dirty="0">
              <a:solidFill>
                <a:schemeClr val="accent1"/>
              </a:solidFill>
              <a:ea typeface="Segoe UI" pitchFamily="34" charset="0"/>
              <a:cs typeface="Segoe UI Semilight" panose="020B0402040204020203" pitchFamily="34" charset="0"/>
            </a:endParaRPr>
          </a:p>
        </p:txBody>
      </p:sp>
      <p:grpSp>
        <p:nvGrpSpPr>
          <p:cNvPr id="17" name="Group 16"/>
          <p:cNvGrpSpPr/>
          <p:nvPr/>
        </p:nvGrpSpPr>
        <p:grpSpPr>
          <a:xfrm>
            <a:off x="1826181" y="4010056"/>
            <a:ext cx="6510882" cy="851604"/>
            <a:chOff x="2315494" y="3948329"/>
            <a:chExt cx="6783351" cy="868680"/>
          </a:xfrm>
        </p:grpSpPr>
        <p:sp>
          <p:nvSpPr>
            <p:cNvPr id="11" name="Pentagon 10"/>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Interaktív </a:t>
              </a:r>
              <a:r>
                <a:rPr lang="hu-HU" dirty="0" err="1">
                  <a:gradFill>
                    <a:gsLst>
                      <a:gs pos="0">
                        <a:srgbClr val="FFFFFF"/>
                      </a:gs>
                      <a:gs pos="100000">
                        <a:srgbClr val="FFFFFF"/>
                      </a:gs>
                    </a:gsLst>
                    <a:lin ang="5400000" scaled="0"/>
                  </a:gradFill>
                  <a:ea typeface="Segoe UI" pitchFamily="34" charset="0"/>
                  <a:cs typeface="Segoe UI Semilight" panose="020B0402040204020203" pitchFamily="34" charset="0"/>
                </a:rPr>
                <a:t>dashboardok</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Miért történt?</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grpSp>
        <p:nvGrpSpPr>
          <p:cNvPr id="22" name="Group 21"/>
          <p:cNvGrpSpPr/>
          <p:nvPr/>
        </p:nvGrpSpPr>
        <p:grpSpPr>
          <a:xfrm>
            <a:off x="1826180" y="3118824"/>
            <a:ext cx="6510883" cy="851604"/>
            <a:chOff x="2315493" y="3039226"/>
            <a:chExt cx="6783352" cy="868680"/>
          </a:xfrm>
        </p:grpSpPr>
        <p:sp>
          <p:nvSpPr>
            <p:cNvPr id="13" name="Pentagon 12"/>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4" name="Pentagon 13"/>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Jóslás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Mi fog történni?</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grpSp>
        <p:nvGrpSpPr>
          <p:cNvPr id="30" name="Group 29"/>
          <p:cNvGrpSpPr/>
          <p:nvPr/>
        </p:nvGrpSpPr>
        <p:grpSpPr>
          <a:xfrm>
            <a:off x="1826179" y="1337343"/>
            <a:ext cx="9200159" cy="1743063"/>
            <a:chOff x="2315492" y="1222021"/>
            <a:chExt cx="9384641" cy="1778015"/>
          </a:xfrm>
        </p:grpSpPr>
        <p:grpSp>
          <p:nvGrpSpPr>
            <p:cNvPr id="29" name="Group 28"/>
            <p:cNvGrpSpPr/>
            <p:nvPr/>
          </p:nvGrpSpPr>
          <p:grpSpPr>
            <a:xfrm>
              <a:off x="2315492" y="1222021"/>
              <a:ext cx="9384641" cy="1778015"/>
              <a:chOff x="2315492" y="1222021"/>
              <a:chExt cx="9384641" cy="1778015"/>
            </a:xfrm>
          </p:grpSpPr>
          <p:grpSp>
            <p:nvGrpSpPr>
              <p:cNvPr id="27" name="Group 26"/>
              <p:cNvGrpSpPr/>
              <p:nvPr/>
            </p:nvGrpSpPr>
            <p:grpSpPr>
              <a:xfrm>
                <a:off x="2315492" y="1222021"/>
                <a:ext cx="9384641" cy="1778015"/>
                <a:chOff x="2315492" y="1222021"/>
                <a:chExt cx="9384641" cy="1778015"/>
              </a:xfrm>
            </p:grpSpPr>
            <p:sp>
              <p:nvSpPr>
                <p:cNvPr id="15" name="Pentagon 14"/>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6" name="Pentagon 15"/>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8" name="Rectangle 17"/>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Javaslat</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Mit tegyek?</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sp>
            <p:nvSpPr>
              <p:cNvPr id="20" name="TextBox 19"/>
              <p:cNvSpPr txBox="1"/>
              <p:nvPr/>
            </p:nvSpPr>
            <p:spPr>
              <a:xfrm>
                <a:off x="6899532" y="1448763"/>
                <a:ext cx="2597644" cy="549763"/>
              </a:xfrm>
              <a:prstGeom prst="rect">
                <a:avLst/>
              </a:prstGeom>
              <a:noFill/>
            </p:spPr>
            <p:txBody>
              <a:bodyPr wrap="none" lIns="179285" tIns="143428" rIns="179285" bIns="143428" rtlCol="0">
                <a:spAutoFit/>
              </a:bodyPr>
              <a:lstStyle/>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Döntés automatizálás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sp>
          <p:nvSpPr>
            <p:cNvPr id="19" name="TextBox 18"/>
            <p:cNvSpPr txBox="1"/>
            <p:nvPr/>
          </p:nvSpPr>
          <p:spPr>
            <a:xfrm>
              <a:off x="6899532" y="2333802"/>
              <a:ext cx="2202135" cy="549763"/>
            </a:xfrm>
            <a:prstGeom prst="rect">
              <a:avLst/>
            </a:prstGeom>
            <a:noFill/>
          </p:spPr>
          <p:txBody>
            <a:bodyPr wrap="none" lIns="179285" tIns="143428" rIns="179285" bIns="143428" rtlCol="0">
              <a:spAutoFit/>
            </a:bodyPr>
            <a:lstStyle/>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Döntéstámogatás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sp>
        <p:nvSpPr>
          <p:cNvPr id="3" name="Rectangle 2"/>
          <p:cNvSpPr/>
          <p:nvPr/>
        </p:nvSpPr>
        <p:spPr bwMode="auto">
          <a:xfrm>
            <a:off x="460282" y="1337342"/>
            <a:ext cx="1394316" cy="4415551"/>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Adat</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grpSp>
        <p:nvGrpSpPr>
          <p:cNvPr id="25" name="Group 24"/>
          <p:cNvGrpSpPr/>
          <p:nvPr/>
        </p:nvGrpSpPr>
        <p:grpSpPr>
          <a:xfrm>
            <a:off x="460282" y="5931501"/>
            <a:ext cx="11282345" cy="561211"/>
            <a:chOff x="2364281" y="345104"/>
            <a:chExt cx="9194249" cy="572464"/>
          </a:xfrm>
        </p:grpSpPr>
        <p:cxnSp>
          <p:nvCxnSpPr>
            <p:cNvPr id="4" name="Straight Arrow Connector 3"/>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409072" y="345104"/>
              <a:ext cx="852271" cy="572464"/>
            </a:xfrm>
            <a:prstGeom prst="rect">
              <a:avLst/>
            </a:prstGeom>
            <a:solidFill>
              <a:schemeClr val="bg2"/>
            </a:solidFill>
            <a:ln>
              <a:noFill/>
            </a:ln>
          </p:spPr>
          <p:txBody>
            <a:bodyPr wrap="square" lIns="179285" tIns="143428" rIns="179285" bIns="143428" rtlCol="0">
              <a:spAutoFit/>
            </a:bodyPr>
            <a:lstStyle/>
            <a:p>
              <a:pPr>
                <a:lnSpc>
                  <a:spcPct val="90000"/>
                </a:lnSpc>
                <a:spcAft>
                  <a:spcPts val="588"/>
                </a:spcAft>
              </a:pPr>
              <a:r>
                <a:rPr lang="hu-HU" sz="1961" dirty="0">
                  <a:gradFill>
                    <a:gsLst>
                      <a:gs pos="2917">
                        <a:schemeClr val="tx1"/>
                      </a:gs>
                      <a:gs pos="30000">
                        <a:schemeClr val="tx1"/>
                      </a:gs>
                    </a:gsLst>
                    <a:lin ang="5400000" scaled="0"/>
                  </a:gradFill>
                  <a:cs typeface="Segoe UI Semilight" panose="020B0402040204020203" pitchFamily="34" charset="0"/>
                </a:rPr>
                <a:t>Érték</a:t>
              </a:r>
              <a:endParaRPr lang="en-US" sz="1961" dirty="0">
                <a:gradFill>
                  <a:gsLst>
                    <a:gs pos="2917">
                      <a:schemeClr val="tx1"/>
                    </a:gs>
                    <a:gs pos="30000">
                      <a:schemeClr val="tx1"/>
                    </a:gs>
                  </a:gsLst>
                  <a:lin ang="5400000" scaled="0"/>
                </a:gradFill>
                <a:cs typeface="Segoe UI Semilight" panose="020B0402040204020203" pitchFamily="34" charset="0"/>
              </a:endParaRPr>
            </a:p>
          </p:txBody>
        </p:sp>
      </p:grpSp>
      <p:grpSp>
        <p:nvGrpSpPr>
          <p:cNvPr id="28" name="Group 27"/>
          <p:cNvGrpSpPr/>
          <p:nvPr/>
        </p:nvGrpSpPr>
        <p:grpSpPr>
          <a:xfrm>
            <a:off x="1854598" y="4901289"/>
            <a:ext cx="6629528" cy="851604"/>
            <a:chOff x="2352579" y="4857433"/>
            <a:chExt cx="6754366" cy="868680"/>
          </a:xfrm>
        </p:grpSpPr>
        <p:sp>
          <p:nvSpPr>
            <p:cNvPr id="10" name="Pentagon 9"/>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Statikus jelentések</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a:p>
              <a:pPr defTabSz="914102" fontAlgn="base">
                <a:lnSpc>
                  <a:spcPct val="90000"/>
                </a:lnSpc>
                <a:spcBef>
                  <a:spcPct val="0"/>
                </a:spcBef>
                <a:spcAft>
                  <a:spcPct val="0"/>
                </a:spcAft>
              </a:pPr>
              <a:r>
                <a:rPr lang="hu-HU" dirty="0">
                  <a:gradFill>
                    <a:gsLst>
                      <a:gs pos="0">
                        <a:srgbClr val="FFFFFF"/>
                      </a:gs>
                      <a:gs pos="100000">
                        <a:srgbClr val="FFFFFF"/>
                      </a:gs>
                    </a:gsLst>
                    <a:lin ang="5400000" scaled="0"/>
                  </a:gradFill>
                  <a:ea typeface="Segoe UI" pitchFamily="34" charset="0"/>
                  <a:cs typeface="Segoe UI Semilight" panose="020B0402040204020203" pitchFamily="34" charset="0"/>
                </a:rPr>
                <a:t>Mi történt?</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8" name="TextBox 7"/>
            <p:cNvSpPr txBox="1"/>
            <p:nvPr/>
          </p:nvSpPr>
          <p:spPr>
            <a:xfrm>
              <a:off x="5747675" y="5071221"/>
              <a:ext cx="3359270" cy="549763"/>
            </a:xfrm>
            <a:prstGeom prst="rect">
              <a:avLst/>
            </a:prstGeom>
            <a:noFill/>
          </p:spPr>
          <p:txBody>
            <a:bodyPr wrap="square" lIns="179285" tIns="143428" rIns="179285" bIns="143428" rtlCol="0">
              <a:spAutoFit/>
            </a:bodyPr>
            <a:lstStyle/>
            <a:p>
              <a:pPr>
                <a:lnSpc>
                  <a:spcPct val="90000"/>
                </a:lnSpc>
                <a:spcAft>
                  <a:spcPts val="588"/>
                </a:spcAft>
              </a:pPr>
              <a:r>
                <a:rPr lang="hu-HU" dirty="0">
                  <a:gradFill>
                    <a:gsLst>
                      <a:gs pos="2917">
                        <a:schemeClr val="tx1"/>
                      </a:gs>
                      <a:gs pos="30000">
                        <a:schemeClr val="tx1"/>
                      </a:gs>
                    </a:gsLst>
                    <a:lin ang="5400000" scaled="0"/>
                  </a:gradFill>
                  <a:cs typeface="Segoe UI Semilight" panose="020B0402040204020203" pitchFamily="34" charset="0"/>
                </a:rPr>
                <a:t>Manuális folyamat</a:t>
              </a:r>
              <a:endParaRPr lang="en-US" dirty="0">
                <a:gradFill>
                  <a:gsLst>
                    <a:gs pos="2917">
                      <a:schemeClr val="tx1"/>
                    </a:gs>
                    <a:gs pos="30000">
                      <a:schemeClr val="tx1"/>
                    </a:gs>
                  </a:gsLst>
                  <a:lin ang="5400000" scaled="0"/>
                </a:gradFill>
                <a:cs typeface="Segoe UI Semilight" panose="020B0402040204020203" pitchFamily="34" charset="0"/>
              </a:endParaRPr>
            </a:p>
          </p:txBody>
        </p:sp>
      </p:grpSp>
      <p:sp>
        <p:nvSpPr>
          <p:cNvPr id="2" name="Title 1"/>
          <p:cNvSpPr>
            <a:spLocks noGrp="1"/>
          </p:cNvSpPr>
          <p:nvPr>
            <p:ph type="title"/>
          </p:nvPr>
        </p:nvSpPr>
        <p:spPr/>
        <p:txBody>
          <a:bodyPr/>
          <a:lstStyle/>
          <a:p>
            <a:r>
              <a:rPr lang="hu-HU" dirty="0"/>
              <a:t>Adatok, döntések, végrehajtás</a:t>
            </a:r>
            <a:endParaRPr lang="en-US" dirty="0"/>
          </a:p>
        </p:txBody>
      </p:sp>
    </p:spTree>
    <p:extLst>
      <p:ext uri="{BB962C8B-B14F-4D97-AF65-F5344CB8AC3E}">
        <p14:creationId xmlns:p14="http://schemas.microsoft.com/office/powerpoint/2010/main" val="1989170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lef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 helye 2"/>
          <p:cNvSpPr>
            <a:spLocks noGrp="1"/>
          </p:cNvSpPr>
          <p:nvPr>
            <p:ph type="body" sz="quarter" idx="12"/>
          </p:nvPr>
        </p:nvSpPr>
        <p:spPr/>
        <p:txBody>
          <a:bodyPr>
            <a:normAutofit lnSpcReduction="10000"/>
          </a:bodyPr>
          <a:lstStyle/>
          <a:p>
            <a:endParaRPr lang="hu-HU"/>
          </a:p>
        </p:txBody>
      </p:sp>
      <p:sp>
        <p:nvSpPr>
          <p:cNvPr id="4" name="Szöveg helye 3"/>
          <p:cNvSpPr>
            <a:spLocks noGrp="1"/>
          </p:cNvSpPr>
          <p:nvPr>
            <p:ph type="body" sz="quarter" idx="13"/>
          </p:nvPr>
        </p:nvSpPr>
        <p:spPr/>
        <p:txBody>
          <a:bodyPr>
            <a:normAutofit lnSpcReduction="10000"/>
          </a:bodyPr>
          <a:lstStyle/>
          <a:p>
            <a:r>
              <a:rPr lang="hu-HU" dirty="0"/>
              <a:t>Big </a:t>
            </a:r>
            <a:r>
              <a:rPr lang="hu-HU" dirty="0" err="1"/>
              <a:t>data</a:t>
            </a:r>
            <a:endParaRPr lang="hu-HU" dirty="0"/>
          </a:p>
        </p:txBody>
      </p:sp>
    </p:spTree>
    <p:extLst>
      <p:ext uri="{BB962C8B-B14F-4D97-AF65-F5344CB8AC3E}">
        <p14:creationId xmlns:p14="http://schemas.microsoft.com/office/powerpoint/2010/main" val="153075039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311978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403224" y="2321171"/>
            <a:ext cx="463664" cy="213342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410833" y="5151585"/>
            <a:ext cx="520199" cy="639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370178" y="5005630"/>
            <a:ext cx="2095724" cy="986067"/>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hu-HU"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Üzleti igények</a:t>
              </a:r>
              <a:endPar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979518" cy="463335"/>
            </a:xfrm>
            <a:prstGeom prst="rect">
              <a:avLst/>
            </a:prstGeom>
          </p:spPr>
          <p:txBody>
            <a:bodyPr wrap="none">
              <a:spAutoFit/>
            </a:bodyPr>
            <a:lstStyle/>
            <a:p>
              <a:pPr defTabSz="896386">
                <a:defRPr/>
              </a:pPr>
              <a:r>
                <a:rPr lang="hu-HU"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Javaslatok, </a:t>
              </a:r>
            </a:p>
            <a:p>
              <a:pPr defTabSz="896386">
                <a:defRPr/>
              </a:pPr>
              <a:r>
                <a:rPr lang="hu-HU"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előrejelzések</a:t>
              </a:r>
              <a:endPar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grpSp>
      <p:grpSp>
        <p:nvGrpSpPr>
          <p:cNvPr id="15" name="Group 14"/>
          <p:cNvGrpSpPr/>
          <p:nvPr/>
        </p:nvGrpSpPr>
        <p:grpSpPr>
          <a:xfrm>
            <a:off x="8370178" y="3913902"/>
            <a:ext cx="2095725" cy="986067"/>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hu-HU"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Felismerési feladatok</a:t>
              </a:r>
              <a:endPar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1015492" cy="278760"/>
            </a:xfrm>
            <a:prstGeom prst="rect">
              <a:avLst/>
            </a:prstGeom>
          </p:spPr>
          <p:txBody>
            <a:bodyPr wrap="none">
              <a:spAutoFit/>
            </a:bodyPr>
            <a:lstStyle/>
            <a:p>
              <a:pPr defTabSz="896386">
                <a:defRPr/>
              </a:pPr>
              <a:r>
                <a:rPr lang="hu-HU"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Arcfelismerés</a:t>
              </a:r>
              <a:endPar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6" name="Rectangle 125"/>
            <p:cNvSpPr/>
            <p:nvPr/>
          </p:nvSpPr>
          <p:spPr>
            <a:xfrm>
              <a:off x="9204619" y="3990981"/>
              <a:ext cx="1166514" cy="278760"/>
            </a:xfrm>
            <a:prstGeom prst="rect">
              <a:avLst/>
            </a:prstGeom>
          </p:spPr>
          <p:txBody>
            <a:bodyPr wrap="none">
              <a:spAutoFit/>
            </a:bodyPr>
            <a:lstStyle/>
            <a:p>
              <a:pPr defTabSz="896386">
                <a:defRPr/>
              </a:pPr>
              <a:r>
                <a:rPr lang="hu-HU"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Beszéld, szöveg</a:t>
              </a:r>
              <a:endPar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en-US" sz="1667" kern="0">
                    <a:solidFill>
                      <a:srgbClr val="FFFFFF"/>
                    </a:solidFill>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en-US" sz="1667" kern="0">
                    <a:solidFill>
                      <a:srgbClr val="FFFFFF"/>
                    </a:solidFill>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en-US" sz="1667" kern="0">
                    <a:solidFill>
                      <a:srgbClr val="FFFFFF"/>
                    </a:solidFill>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360273" y="2832422"/>
            <a:ext cx="2105631" cy="986067"/>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166" name="Rectangle 165"/>
            <p:cNvSpPr/>
            <p:nvPr/>
          </p:nvSpPr>
          <p:spPr>
            <a:xfrm>
              <a:off x="9194516" y="3376977"/>
              <a:ext cx="687945" cy="276999"/>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192" name="Picture 191" descr="http://winaero.com/blog/wp-content/uploads/2015/01/cortana-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370178" y="1753023"/>
            <a:ext cx="2095726" cy="986067"/>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hu-HU" sz="1568" b="1" kern="0" spc="-29" dirty="0" err="1">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Dashboardok</a:t>
              </a:r>
              <a:endPar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endParaRPr>
              </a:p>
            </p:txBody>
          </p:sp>
        </p:grpSp>
        <p:sp>
          <p:nvSpPr>
            <p:cNvPr id="86" name="Rectangle 85"/>
            <p:cNvSpPr/>
            <p:nvPr/>
          </p:nvSpPr>
          <p:spPr>
            <a:xfrm>
              <a:off x="9204619" y="2421304"/>
              <a:ext cx="736862" cy="278760"/>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sp>
        <p:nvSpPr>
          <p:cNvPr id="183" name="Freeform 389"/>
          <p:cNvSpPr>
            <a:spLocks noEditPoints="1"/>
          </p:cNvSpPr>
          <p:nvPr/>
        </p:nvSpPr>
        <p:spPr bwMode="auto">
          <a:xfrm>
            <a:off x="8886475" y="338353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50">
              <a:defRPr/>
            </a:pPr>
            <a:endParaRPr lang="en-US" sz="1667" kern="0">
              <a:solidFill>
                <a:srgbClr val="FFFFFF"/>
              </a:solidFill>
            </a:endParaRPr>
          </a:p>
        </p:txBody>
      </p:sp>
      <p:sp>
        <p:nvSpPr>
          <p:cNvPr id="5" name="Title 1"/>
          <p:cNvSpPr>
            <a:spLocks noGrp="1"/>
          </p:cNvSpPr>
          <p:nvPr>
            <p:ph type="title"/>
          </p:nvPr>
        </p:nvSpPr>
        <p:spPr>
          <a:prstGeom prst="rect">
            <a:avLst/>
          </a:prstGeom>
        </p:spPr>
        <p:txBody>
          <a:bodyPr/>
          <a:lstStyle/>
          <a:p>
            <a:r>
              <a:rPr lang="en-US" dirty="0"/>
              <a:t>Cortana Analytics Suite</a:t>
            </a:r>
            <a:br>
              <a:rPr lang="en-US" dirty="0"/>
            </a:br>
            <a:endParaRPr lang="en-US" sz="3500" dirty="0"/>
          </a:p>
        </p:txBody>
      </p:sp>
      <p:sp>
        <p:nvSpPr>
          <p:cNvPr id="20" name="Rectangle 19"/>
          <p:cNvSpPr/>
          <p:nvPr/>
        </p:nvSpPr>
        <p:spPr>
          <a:xfrm>
            <a:off x="425491" y="6078706"/>
            <a:ext cx="578556" cy="333489"/>
          </a:xfrm>
          <a:prstGeom prst="rect">
            <a:avLst/>
          </a:prstGeom>
        </p:spPr>
        <p:txBody>
          <a:bodyPr wrap="none">
            <a:spAutoFit/>
          </a:bodyPr>
          <a:lstStyle/>
          <a:p>
            <a:pPr algn="ctr" defTabSz="710729">
              <a:spcBef>
                <a:spcPct val="0"/>
              </a:spcBef>
              <a:spcAft>
                <a:spcPct val="35000"/>
              </a:spcAft>
              <a:defRPr/>
            </a:pPr>
            <a:r>
              <a:rPr lang="hu-HU"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Adat</a:t>
            </a: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 name="Group 5"/>
          <p:cNvGrpSpPr/>
          <p:nvPr/>
        </p:nvGrpSpPr>
        <p:grpSpPr>
          <a:xfrm>
            <a:off x="270801" y="2091264"/>
            <a:ext cx="1520654" cy="3739146"/>
            <a:chOff x="276231" y="2132701"/>
            <a:chExt cx="1551146" cy="3814124"/>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sp>
          <p:nvSpPr>
            <p:cNvPr id="3" name="TextBox 2"/>
            <p:cNvSpPr txBox="1"/>
            <p:nvPr/>
          </p:nvSpPr>
          <p:spPr>
            <a:xfrm>
              <a:off x="290952" y="2519818"/>
              <a:ext cx="1239881" cy="613949"/>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hu-HU"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Üzleti alkalmazások</a:t>
              </a: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6" name="TextBox 105"/>
            <p:cNvSpPr txBox="1"/>
            <p:nvPr/>
          </p:nvSpPr>
          <p:spPr>
            <a:xfrm>
              <a:off x="286638" y="4033285"/>
              <a:ext cx="1239881" cy="613949"/>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hu-HU"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Egyéb alkalmazások</a:t>
              </a: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sp>
          <p:nvSpPr>
            <p:cNvPr id="110" name="TextBox 109"/>
            <p:cNvSpPr txBox="1"/>
            <p:nvPr/>
          </p:nvSpPr>
          <p:spPr>
            <a:xfrm>
              <a:off x="276231" y="5332876"/>
              <a:ext cx="1551146" cy="613949"/>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hu-HU"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Szenzorok és eszközök</a:t>
              </a: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grpSp>
      <p:sp>
        <p:nvSpPr>
          <p:cNvPr id="21" name="Rectangle 20"/>
          <p:cNvSpPr/>
          <p:nvPr/>
        </p:nvSpPr>
        <p:spPr>
          <a:xfrm>
            <a:off x="5245421" y="6078705"/>
            <a:ext cx="1163845" cy="333489"/>
          </a:xfrm>
          <a:prstGeom prst="rect">
            <a:avLst/>
          </a:prstGeom>
        </p:spPr>
        <p:txBody>
          <a:bodyPr wrap="none">
            <a:spAutoFit/>
          </a:bodyPr>
          <a:lstStyle/>
          <a:p>
            <a:pPr algn="ctr" defTabSz="710729">
              <a:spcBef>
                <a:spcPct val="0"/>
              </a:spcBef>
              <a:spcAft>
                <a:spcPct val="35000"/>
              </a:spcAft>
              <a:defRPr/>
            </a:pPr>
            <a:r>
              <a:rPr lang="hu-HU"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Intelligencia</a:t>
            </a: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 name="Right Arrow 1"/>
          <p:cNvSpPr/>
          <p:nvPr/>
        </p:nvSpPr>
        <p:spPr bwMode="auto">
          <a:xfrm>
            <a:off x="1720763" y="6117374"/>
            <a:ext cx="3416476"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0773874" y="6078705"/>
            <a:ext cx="1160062" cy="333489"/>
          </a:xfrm>
          <a:prstGeom prst="rect">
            <a:avLst/>
          </a:prstGeom>
        </p:spPr>
        <p:txBody>
          <a:bodyPr wrap="none">
            <a:spAutoFit/>
          </a:bodyPr>
          <a:lstStyle/>
          <a:p>
            <a:pPr algn="ctr" defTabSz="710729">
              <a:spcBef>
                <a:spcPct val="0"/>
              </a:spcBef>
              <a:spcAft>
                <a:spcPct val="35000"/>
              </a:spcAft>
              <a:defRPr/>
            </a:pPr>
            <a:r>
              <a:rPr lang="hu-HU"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Végrehajtás</a:t>
            </a:r>
            <a:endParaRPr lang="en-US" sz="1567"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18" name="Group 17"/>
          <p:cNvGrpSpPr/>
          <p:nvPr/>
        </p:nvGrpSpPr>
        <p:grpSpPr>
          <a:xfrm>
            <a:off x="10705717" y="3016192"/>
            <a:ext cx="1215508" cy="1033688"/>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grpSp>
        <p:sp>
          <p:nvSpPr>
            <p:cNvPr id="119" name="TextBox 118"/>
            <p:cNvSpPr txBox="1"/>
            <p:nvPr/>
          </p:nvSpPr>
          <p:spPr>
            <a:xfrm>
              <a:off x="10920388" y="3380620"/>
              <a:ext cx="1239881" cy="454697"/>
            </a:xfrm>
            <a:prstGeom prst="rect">
              <a:avLst/>
            </a:prstGeom>
            <a:noFill/>
          </p:spPr>
          <p:txBody>
            <a:bodyPr wrap="square" lIns="179259" tIns="143407" rIns="179259" bIns="143407" rtlCol="0">
              <a:spAutoFit/>
            </a:bodyPr>
            <a:lstStyle/>
            <a:p>
              <a:pPr algn="ctr" defTabSz="914192">
                <a:lnSpc>
                  <a:spcPct val="90000"/>
                </a:lnSpc>
                <a:spcBef>
                  <a:spcPct val="0"/>
                </a:spcBef>
                <a:spcAft>
                  <a:spcPts val="588"/>
                </a:spcAft>
                <a:defRPr/>
              </a:pPr>
              <a:r>
                <a:rPr lang="hu-HU"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Emberek</a:t>
              </a: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grpSp>
        <p:nvGrpSpPr>
          <p:cNvPr id="19" name="Group 18"/>
          <p:cNvGrpSpPr/>
          <p:nvPr/>
        </p:nvGrpSpPr>
        <p:grpSpPr>
          <a:xfrm>
            <a:off x="10733018" y="4667609"/>
            <a:ext cx="1200922" cy="1282910"/>
            <a:chOff x="10948233" y="4760710"/>
            <a:chExt cx="1225002" cy="1308635"/>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33333"/>
                  </a:solidFill>
                </a:endParaRPr>
              </a:p>
            </p:txBody>
          </p:sp>
        </p:grpSp>
        <p:sp>
          <p:nvSpPr>
            <p:cNvPr id="124" name="TextBox 123"/>
            <p:cNvSpPr txBox="1"/>
            <p:nvPr/>
          </p:nvSpPr>
          <p:spPr>
            <a:xfrm>
              <a:off x="10948233" y="5455396"/>
              <a:ext cx="1225002" cy="613949"/>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hu-HU"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Automatizált rendszerek</a:t>
              </a:r>
              <a:endPar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sp>
        <p:nvSpPr>
          <p:cNvPr id="37" name="Right Arrow 36"/>
          <p:cNvSpPr/>
          <p:nvPr/>
        </p:nvSpPr>
        <p:spPr bwMode="auto">
          <a:xfrm>
            <a:off x="6651341" y="6117374"/>
            <a:ext cx="3750854" cy="254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3936435" y="1755687"/>
            <a:ext cx="2328066" cy="4235175"/>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a:t>
              </a:r>
              <a:r>
                <a:rPr lang="hu-HU"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tárak</a:t>
              </a:r>
              <a:endPar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1144929" cy="461665"/>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 store</a:t>
              </a:r>
              <a:endParaRPr lang="en-US" sz="1176" kern="0" dirty="0">
                <a:gradFill>
                  <a:gsLst>
                    <a:gs pos="0">
                      <a:srgbClr val="FFFFFF"/>
                    </a:gs>
                    <a:gs pos="100000">
                      <a:srgbClr val="FFFFFF"/>
                    </a:gs>
                  </a:gsLst>
                  <a:lin ang="5400000" scaled="0"/>
                </a:gradFill>
              </a:endParaRPr>
            </a:p>
          </p:txBody>
        </p:sp>
        <p:sp>
          <p:nvSpPr>
            <p:cNvPr id="82" name="Rectangle 81"/>
            <p:cNvSpPr/>
            <p:nvPr/>
          </p:nvSpPr>
          <p:spPr>
            <a:xfrm>
              <a:off x="4489683" y="4446182"/>
              <a:ext cx="1463542" cy="453970"/>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pPr defTabSz="896386">
                <a:defRPr/>
              </a:pPr>
              <a:r>
                <a:rPr lang="en-US" sz="1127"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27" kern="0" dirty="0">
                <a:gradFill>
                  <a:gsLst>
                    <a:gs pos="0">
                      <a:srgbClr val="FFFFFF"/>
                    </a:gs>
                    <a:gs pos="100000">
                      <a:srgbClr val="FFFFFF"/>
                    </a:gs>
                  </a:gsLst>
                  <a:lin ang="5400000" scaled="0"/>
                </a:gradFill>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20762" y="1755687"/>
            <a:ext cx="2325667" cy="4235175"/>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hu-HU"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Információ menedzsment</a:t>
              </a:r>
              <a:endPar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30" tIns="44814" rIns="89630" bIns="44814" numCol="1" anchor="t" anchorCtr="0" compatLnSpc="1">
              <a:prstTxWarp prst="textNoShape">
                <a:avLst/>
              </a:prstTxWarp>
            </a:bodyPr>
            <a:lstStyle/>
            <a:p>
              <a:pPr defTabSz="878004" fontAlgn="base">
                <a:spcBef>
                  <a:spcPct val="0"/>
                </a:spcBef>
                <a:spcAft>
                  <a:spcPct val="0"/>
                </a:spcAft>
                <a:defRPr/>
              </a:pPr>
              <a:endParaRPr lang="en-US" sz="1632" kern="0" dirty="0">
                <a:solidFill>
                  <a:srgbClr val="000000"/>
                </a:solidFill>
                <a:ea typeface="MS PGothic" charset="0"/>
              </a:endParaRP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176" kern="0" dirty="0">
                <a:gradFill>
                  <a:gsLst>
                    <a:gs pos="0">
                      <a:srgbClr val="FFFFFF"/>
                    </a:gs>
                    <a:gs pos="100000">
                      <a:srgbClr val="FFFFFF"/>
                    </a:gs>
                  </a:gsLst>
                  <a:lin ang="5400000" scaled="0"/>
                </a:gradFill>
              </a:endParaRPr>
            </a:p>
          </p:txBody>
        </p:sp>
        <p:sp>
          <p:nvSpPr>
            <p:cNvPr id="79" name="Rectangle 78"/>
            <p:cNvSpPr/>
            <p:nvPr/>
          </p:nvSpPr>
          <p:spPr>
            <a:xfrm>
              <a:off x="2295424" y="3922283"/>
              <a:ext cx="999313" cy="461665"/>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176" kern="0" dirty="0">
                <a:gradFill>
                  <a:gsLst>
                    <a:gs pos="0">
                      <a:srgbClr val="FFFFFF"/>
                    </a:gs>
                    <a:gs pos="100000">
                      <a:srgbClr val="FFFFFF"/>
                    </a:gs>
                  </a:gsLst>
                  <a:lin ang="5400000" scaled="0"/>
                </a:gradFill>
              </a:endParaRPr>
            </a:p>
          </p:txBody>
        </p:sp>
        <p:sp>
          <p:nvSpPr>
            <p:cNvPr id="80" name="Rectangle 79"/>
            <p:cNvSpPr/>
            <p:nvPr/>
          </p:nvSpPr>
          <p:spPr>
            <a:xfrm>
              <a:off x="2295424" y="4954772"/>
              <a:ext cx="833626" cy="461665"/>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176" kern="0" dirty="0">
                <a:gradFill>
                  <a:gsLst>
                    <a:gs pos="0">
                      <a:srgbClr val="FFFFFF"/>
                    </a:gs>
                    <a:gs pos="100000">
                      <a:srgbClr val="FFFFFF"/>
                    </a:gs>
                  </a:gsLst>
                  <a:lin ang="5400000" scaled="0"/>
                </a:gradFill>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 name="Group 12"/>
          <p:cNvGrpSpPr/>
          <p:nvPr/>
        </p:nvGrpSpPr>
        <p:grpSpPr>
          <a:xfrm>
            <a:off x="6154506" y="1755687"/>
            <a:ext cx="2323554" cy="4235175"/>
            <a:chOff x="6277916" y="1790395"/>
            <a:chExt cx="2370146" cy="4320099"/>
          </a:xfrm>
        </p:grpSpPr>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7922" tIns="44814" rIns="17922" bIns="89604" numCol="1" spcCol="1270" anchor="t" anchorCtr="0">
                <a:noAutofit/>
              </a:bodyPr>
              <a:lstStyle/>
              <a:p>
                <a:pPr algn="ctr" defTabSz="710729">
                  <a:spcBef>
                    <a:spcPct val="0"/>
                  </a:spcBef>
                  <a:spcAft>
                    <a:spcPct val="35000"/>
                  </a:spcAft>
                  <a:defRPr/>
                </a:pPr>
                <a:r>
                  <a:rPr lang="hu-HU"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Gépi tanulás és analitika</a:t>
                </a:r>
                <a:endParaRPr lang="en-US" sz="1568" b="1"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97728" y="4360197"/>
                <a:ext cx="428269" cy="310126"/>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87414" y="502649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84" name="Rectangle 83"/>
              <p:cNvSpPr/>
              <p:nvPr/>
            </p:nvSpPr>
            <p:spPr>
              <a:xfrm>
                <a:off x="6825997" y="4293375"/>
                <a:ext cx="1457831" cy="461665"/>
              </a:xfrm>
              <a:prstGeom prst="rect">
                <a:avLst/>
              </a:prstGeom>
            </p:spPr>
            <p:txBody>
              <a:bodyPr wrap="squar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HDInsight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(Hadoop and Spark)</a:t>
                </a:r>
              </a:p>
            </p:txBody>
          </p:sp>
          <p:sp>
            <p:nvSpPr>
              <p:cNvPr id="85" name="Rectangle 84"/>
              <p:cNvSpPr/>
              <p:nvPr/>
            </p:nvSpPr>
            <p:spPr>
              <a:xfrm>
                <a:off x="6844706" y="4954772"/>
                <a:ext cx="1205010" cy="461665"/>
              </a:xfrm>
              <a:prstGeom prst="rect">
                <a:avLst/>
              </a:prstGeom>
            </p:spPr>
            <p:txBody>
              <a:bodyPr wrap="non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3" name="Rectangle 142"/>
            <p:cNvSpPr/>
            <p:nvPr/>
          </p:nvSpPr>
          <p:spPr>
            <a:xfrm>
              <a:off x="6835858" y="3582482"/>
              <a:ext cx="1640883" cy="461665"/>
            </a:xfrm>
            <a:prstGeom prst="rect">
              <a:avLst/>
            </a:prstGeom>
          </p:spPr>
          <p:txBody>
            <a:bodyPr wrap="square">
              <a:spAutoFit/>
            </a:bodyPr>
            <a:lstStyle/>
            <a:p>
              <a:pPr defTabSz="896386">
                <a:defRPr/>
              </a:pPr>
              <a:r>
                <a:rPr lang="en-US" sz="1176" kern="0" spc="-29"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Data Lake analytics service</a:t>
              </a:r>
            </a:p>
          </p:txBody>
        </p:sp>
        <p:pic>
          <p:nvPicPr>
            <p:cNvPr id="163" name="Picture 2" descr="image00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047" t="10154" r="91093" b="54655"/>
            <a:stretch/>
          </p:blipFill>
          <p:spPr bwMode="auto">
            <a:xfrm>
              <a:off x="6361717" y="3590948"/>
              <a:ext cx="453623" cy="469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0842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1600"/>
                                        <p:tgtEl>
                                          <p:spTgt spid="37"/>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53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par>
                          <p:cTn id="47" fill="hold">
                            <p:stCondLst>
                              <p:cond delay="5800"/>
                            </p:stCondLst>
                            <p:childTnLst>
                              <p:par>
                                <p:cTn id="48" presetID="22" presetClass="entr" presetSubtype="8"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lef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13"/>
                                        </p:tgtEl>
                                        <p:attrNameLst>
                                          <p:attrName>style.visibility</p:attrName>
                                        </p:attrNameLst>
                                      </p:cBhvr>
                                      <p:to>
                                        <p:strVal val="visible"/>
                                      </p:to>
                                    </p:set>
                                    <p:animEffect transition="in" filter="wipe(down)">
                                      <p:cBhvr>
                                        <p:cTn id="53" dur="500"/>
                                        <p:tgtEl>
                                          <p:spTgt spid="113"/>
                                        </p:tgtEl>
                                      </p:cBhvr>
                                    </p:animEffect>
                                  </p:childTnLst>
                                </p:cTn>
                              </p:par>
                            </p:childTnLst>
                          </p:cTn>
                        </p:par>
                        <p:par>
                          <p:cTn id="54" fill="hold">
                            <p:stCondLst>
                              <p:cond delay="630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22" grpId="0"/>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0893" y="290405"/>
            <a:ext cx="11652534" cy="747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198">
                <a:gradFill>
                  <a:gsLst>
                    <a:gs pos="1250">
                      <a:srgbClr val="FFFFFF"/>
                    </a:gs>
                    <a:gs pos="100000">
                      <a:srgbClr val="FFFFFF"/>
                    </a:gs>
                  </a:gsLst>
                  <a:lin ang="5400000" scaled="0"/>
                </a:gradFill>
              </a:rPr>
              <a:t>Azure Data Factory</a:t>
            </a:r>
          </a:p>
        </p:txBody>
      </p:sp>
      <p:sp>
        <p:nvSpPr>
          <p:cNvPr id="3" name="Rectangle 5"/>
          <p:cNvSpPr/>
          <p:nvPr/>
        </p:nvSpPr>
        <p:spPr>
          <a:xfrm>
            <a:off x="399083" y="1785880"/>
            <a:ext cx="6918527" cy="363946"/>
          </a:xfrm>
          <a:prstGeom prst="rect">
            <a:avLst/>
          </a:prstGeom>
          <a:noFill/>
        </p:spPr>
        <p:txBody>
          <a:bodyPr wrap="square">
            <a:spAutoFit/>
          </a:bodyPr>
          <a:lstStyle/>
          <a:p>
            <a:pPr defTabSz="914225"/>
            <a:endParaRPr lang="en-US" sz="1765" dirty="0">
              <a:solidFill>
                <a:srgbClr val="FFFFFF"/>
              </a:solidFill>
            </a:endParaRPr>
          </a:p>
        </p:txBody>
      </p:sp>
      <p:sp>
        <p:nvSpPr>
          <p:cNvPr id="4" name="Rectangle 3"/>
          <p:cNvSpPr/>
          <p:nvPr/>
        </p:nvSpPr>
        <p:spPr>
          <a:xfrm>
            <a:off x="362691" y="1166045"/>
            <a:ext cx="7451061" cy="416383"/>
          </a:xfrm>
          <a:prstGeom prst="rect">
            <a:avLst/>
          </a:prstGeom>
        </p:spPr>
        <p:txBody>
          <a:bodyPr wrap="square">
            <a:spAutoFit/>
          </a:bodyPr>
          <a:lstStyle/>
          <a:p>
            <a:pPr defTabSz="895710">
              <a:lnSpc>
                <a:spcPct val="90000"/>
              </a:lnSpc>
              <a:spcBef>
                <a:spcPts val="1174"/>
              </a:spcBef>
            </a:pPr>
            <a:endParaRPr lang="en-US" sz="2353" kern="0" dirty="0">
              <a:solidFill>
                <a:srgbClr val="00BCF2"/>
              </a:solidFill>
              <a:latin typeface="Segoe UI Semilight" panose="020B0402040204020203" pitchFamily="34" charset="0"/>
              <a:ea typeface="Segoe UI" pitchFamily="34" charset="0"/>
              <a:cs typeface="Segoe UI Semilight" panose="020B0402040204020203" pitchFamily="34" charset="0"/>
            </a:endParaRPr>
          </a:p>
        </p:txBody>
      </p:sp>
      <p:grpSp>
        <p:nvGrpSpPr>
          <p:cNvPr id="6" name="Group 5"/>
          <p:cNvGrpSpPr/>
          <p:nvPr/>
        </p:nvGrpSpPr>
        <p:grpSpPr>
          <a:xfrm>
            <a:off x="3070895" y="4212610"/>
            <a:ext cx="7792353" cy="2158599"/>
            <a:chOff x="2788738" y="4779069"/>
            <a:chExt cx="7794563" cy="2159212"/>
          </a:xfrm>
        </p:grpSpPr>
        <p:sp>
          <p:nvSpPr>
            <p:cNvPr id="7" name="Freeform 106"/>
            <p:cNvSpPr>
              <a:spLocks noEditPoints="1"/>
            </p:cNvSpPr>
            <p:nvPr/>
          </p:nvSpPr>
          <p:spPr bwMode="auto">
            <a:xfrm rot="291151">
              <a:off x="2896850" y="5362834"/>
              <a:ext cx="490609" cy="509955"/>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0C0"/>
            </a:solidFill>
            <a:ln>
              <a:noFill/>
            </a:ln>
            <a:extLst/>
          </p:spPr>
          <p:txBody>
            <a:bodyPr vert="horz" wrap="square" lIns="91401" tIns="45700" rIns="91401" bIns="45700" numCol="1" anchor="b" anchorCtr="0" compatLnSpc="1">
              <a:prstTxWarp prst="textNoShape">
                <a:avLst/>
              </a:prstTxWarp>
            </a:bodyPr>
            <a:lstStyle/>
            <a:p>
              <a:pPr defTabSz="932151"/>
              <a:r>
                <a:rPr lang="en-US" sz="1200" dirty="0">
                  <a:solidFill>
                    <a:srgbClr val="FFFFFF"/>
                  </a:solidFill>
                  <a:ea typeface="MS PGothic" charset="0"/>
                </a:rPr>
                <a:t>No SQL</a:t>
              </a:r>
            </a:p>
          </p:txBody>
        </p:sp>
        <p:sp>
          <p:nvSpPr>
            <p:cNvPr id="8" name="Rectangle 7"/>
            <p:cNvSpPr/>
            <p:nvPr/>
          </p:nvSpPr>
          <p:spPr bwMode="auto">
            <a:xfrm flipH="1">
              <a:off x="2938773" y="6596312"/>
              <a:ext cx="46629" cy="243430"/>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9" name="Rectangle 8"/>
            <p:cNvSpPr/>
            <p:nvPr/>
          </p:nvSpPr>
          <p:spPr bwMode="auto">
            <a:xfrm>
              <a:off x="4616423" y="5796274"/>
              <a:ext cx="400882" cy="4662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grpSp>
          <p:nvGrpSpPr>
            <p:cNvPr id="10" name="Group 9"/>
            <p:cNvGrpSpPr/>
            <p:nvPr/>
          </p:nvGrpSpPr>
          <p:grpSpPr>
            <a:xfrm rot="749691">
              <a:off x="2788738" y="5709651"/>
              <a:ext cx="2096297" cy="1022734"/>
              <a:chOff x="4181636" y="4451168"/>
              <a:chExt cx="3370987" cy="1545995"/>
            </a:xfrm>
          </p:grpSpPr>
          <p:sp>
            <p:nvSpPr>
              <p:cNvPr id="103" name="Oval 102"/>
              <p:cNvSpPr/>
              <p:nvPr/>
            </p:nvSpPr>
            <p:spPr bwMode="auto">
              <a:xfrm>
                <a:off x="6999122" y="4451168"/>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104" name="Oval 103"/>
              <p:cNvSpPr/>
              <p:nvPr/>
            </p:nvSpPr>
            <p:spPr bwMode="auto">
              <a:xfrm>
                <a:off x="4351107" y="5612512"/>
                <a:ext cx="384651" cy="384651"/>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105" name="Rounded Rectangle 104"/>
              <p:cNvSpPr/>
              <p:nvPr/>
            </p:nvSpPr>
            <p:spPr bwMode="auto">
              <a:xfrm rot="20061992">
                <a:off x="4181636" y="5001302"/>
                <a:ext cx="3370987" cy="438468"/>
              </a:xfrm>
              <a:prstGeom prst="roundRect">
                <a:avLst>
                  <a:gd name="adj" fmla="val 50000"/>
                </a:avLst>
              </a:prstGeom>
              <a:noFill/>
              <a:ln w="571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106" name="Oval 105"/>
              <p:cNvSpPr/>
              <p:nvPr/>
            </p:nvSpPr>
            <p:spPr bwMode="auto">
              <a:xfrm>
                <a:off x="4416829" y="5678235"/>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107" name="Oval 106"/>
              <p:cNvSpPr/>
              <p:nvPr/>
            </p:nvSpPr>
            <p:spPr bwMode="auto">
              <a:xfrm>
                <a:off x="7064846" y="4516889"/>
                <a:ext cx="253206" cy="253206"/>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grpSp>
        <p:sp>
          <p:nvSpPr>
            <p:cNvPr id="11" name="Freeform 106"/>
            <p:cNvSpPr>
              <a:spLocks noEditPoints="1"/>
            </p:cNvSpPr>
            <p:nvPr/>
          </p:nvSpPr>
          <p:spPr bwMode="auto">
            <a:xfrm rot="20740789">
              <a:off x="2857389" y="5832692"/>
              <a:ext cx="420057" cy="463728"/>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ctr" anchorCtr="0" compatLnSpc="1">
              <a:prstTxWarp prst="textNoShape">
                <a:avLst/>
              </a:prstTxWarp>
            </a:bodyPr>
            <a:lstStyle/>
            <a:p>
              <a:pPr defTabSz="932151"/>
              <a:r>
                <a:rPr lang="en-US" sz="1426" dirty="0">
                  <a:solidFill>
                    <a:srgbClr val="FFFFFF"/>
                  </a:solidFill>
                  <a:ea typeface="MS PGothic" charset="0"/>
                </a:rPr>
                <a:t>DB</a:t>
              </a:r>
            </a:p>
          </p:txBody>
        </p:sp>
        <p:sp>
          <p:nvSpPr>
            <p:cNvPr id="12" name="Freeform 106"/>
            <p:cNvSpPr>
              <a:spLocks noEditPoints="1"/>
            </p:cNvSpPr>
            <p:nvPr/>
          </p:nvSpPr>
          <p:spPr bwMode="auto">
            <a:xfrm rot="1717901">
              <a:off x="4613732" y="5285654"/>
              <a:ext cx="358430" cy="42202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tx2">
                <a:lumMod val="50000"/>
                <a:lumOff val="50000"/>
              </a:schemeClr>
            </a:solidFill>
            <a:ln>
              <a:noFill/>
            </a:ln>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grpSp>
          <p:nvGrpSpPr>
            <p:cNvPr id="13" name="Group 12"/>
            <p:cNvGrpSpPr/>
            <p:nvPr/>
          </p:nvGrpSpPr>
          <p:grpSpPr>
            <a:xfrm rot="177030">
              <a:off x="3764797" y="4869670"/>
              <a:ext cx="959865" cy="1065175"/>
              <a:chOff x="5420607" y="3679717"/>
              <a:chExt cx="966788" cy="1144239"/>
            </a:xfrm>
          </p:grpSpPr>
          <p:sp>
            <p:nvSpPr>
              <p:cNvPr id="64" name="Oval 63"/>
              <p:cNvSpPr/>
              <p:nvPr/>
            </p:nvSpPr>
            <p:spPr bwMode="auto">
              <a:xfrm rot="20610055">
                <a:off x="5820844" y="4252662"/>
                <a:ext cx="401175" cy="13514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grpSp>
            <p:nvGrpSpPr>
              <p:cNvPr id="65" name="Group 64"/>
              <p:cNvGrpSpPr/>
              <p:nvPr/>
            </p:nvGrpSpPr>
            <p:grpSpPr>
              <a:xfrm>
                <a:off x="5420607" y="3679717"/>
                <a:ext cx="966788" cy="1144239"/>
                <a:chOff x="4935499" y="3831862"/>
                <a:chExt cx="966788" cy="1144239"/>
              </a:xfrm>
            </p:grpSpPr>
            <p:grpSp>
              <p:nvGrpSpPr>
                <p:cNvPr id="66" name="Group 65"/>
                <p:cNvGrpSpPr/>
                <p:nvPr/>
              </p:nvGrpSpPr>
              <p:grpSpPr>
                <a:xfrm rot="20627790">
                  <a:off x="5002101" y="4502128"/>
                  <a:ext cx="423651" cy="473973"/>
                  <a:chOff x="10224193" y="2672167"/>
                  <a:chExt cx="267682" cy="328378"/>
                </a:xfrm>
              </p:grpSpPr>
              <p:sp>
                <p:nvSpPr>
                  <p:cNvPr id="98" name="Freeform 32"/>
                  <p:cNvSpPr>
                    <a:spLocks/>
                  </p:cNvSpPr>
                  <p:nvPr/>
                </p:nvSpPr>
                <p:spPr bwMode="auto">
                  <a:xfrm>
                    <a:off x="10272438" y="2807565"/>
                    <a:ext cx="168080" cy="20232"/>
                  </a:xfrm>
                  <a:custGeom>
                    <a:avLst/>
                    <a:gdLst>
                      <a:gd name="T0" fmla="*/ 102 w 108"/>
                      <a:gd name="T1" fmla="*/ 13 h 13"/>
                      <a:gd name="T2" fmla="*/ 8 w 108"/>
                      <a:gd name="T3" fmla="*/ 13 h 13"/>
                      <a:gd name="T4" fmla="*/ 6 w 108"/>
                      <a:gd name="T5" fmla="*/ 13 h 13"/>
                      <a:gd name="T6" fmla="*/ 4 w 108"/>
                      <a:gd name="T7" fmla="*/ 13 h 13"/>
                      <a:gd name="T8" fmla="*/ 0 w 108"/>
                      <a:gd name="T9" fmla="*/ 7 h 13"/>
                      <a:gd name="T10" fmla="*/ 4 w 108"/>
                      <a:gd name="T11" fmla="*/ 3 h 13"/>
                      <a:gd name="T12" fmla="*/ 6 w 108"/>
                      <a:gd name="T13" fmla="*/ 2 h 13"/>
                      <a:gd name="T14" fmla="*/ 8 w 108"/>
                      <a:gd name="T15" fmla="*/ 0 h 13"/>
                      <a:gd name="T16" fmla="*/ 102 w 108"/>
                      <a:gd name="T17" fmla="*/ 0 h 13"/>
                      <a:gd name="T18" fmla="*/ 104 w 108"/>
                      <a:gd name="T19" fmla="*/ 2 h 13"/>
                      <a:gd name="T20" fmla="*/ 106 w 108"/>
                      <a:gd name="T21" fmla="*/ 3 h 13"/>
                      <a:gd name="T22" fmla="*/ 108 w 108"/>
                      <a:gd name="T23" fmla="*/ 7 h 13"/>
                      <a:gd name="T24" fmla="*/ 108 w 108"/>
                      <a:gd name="T25" fmla="*/ 11 h 13"/>
                      <a:gd name="T26" fmla="*/ 106 w 108"/>
                      <a:gd name="T27" fmla="*/ 13 h 13"/>
                      <a:gd name="T28" fmla="*/ 104 w 108"/>
                      <a:gd name="T29" fmla="*/ 13 h 13"/>
                      <a:gd name="T30" fmla="*/ 102 w 108"/>
                      <a:gd name="T3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3">
                        <a:moveTo>
                          <a:pt x="102" y="13"/>
                        </a:moveTo>
                        <a:lnTo>
                          <a:pt x="8" y="13"/>
                        </a:lnTo>
                        <a:lnTo>
                          <a:pt x="6" y="13"/>
                        </a:lnTo>
                        <a:lnTo>
                          <a:pt x="4" y="13"/>
                        </a:lnTo>
                        <a:lnTo>
                          <a:pt x="0" y="7"/>
                        </a:lnTo>
                        <a:lnTo>
                          <a:pt x="4" y="3"/>
                        </a:lnTo>
                        <a:lnTo>
                          <a:pt x="6" y="2"/>
                        </a:lnTo>
                        <a:lnTo>
                          <a:pt x="8" y="0"/>
                        </a:lnTo>
                        <a:lnTo>
                          <a:pt x="102" y="0"/>
                        </a:lnTo>
                        <a:lnTo>
                          <a:pt x="104" y="2"/>
                        </a:lnTo>
                        <a:lnTo>
                          <a:pt x="106" y="3"/>
                        </a:lnTo>
                        <a:lnTo>
                          <a:pt x="108" y="7"/>
                        </a:lnTo>
                        <a:lnTo>
                          <a:pt x="108" y="11"/>
                        </a:lnTo>
                        <a:lnTo>
                          <a:pt x="106" y="13"/>
                        </a:lnTo>
                        <a:lnTo>
                          <a:pt x="104" y="13"/>
                        </a:lnTo>
                        <a:lnTo>
                          <a:pt x="102" y="1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99" name="Freeform 33"/>
                  <p:cNvSpPr>
                    <a:spLocks/>
                  </p:cNvSpPr>
                  <p:nvPr/>
                </p:nvSpPr>
                <p:spPr bwMode="auto">
                  <a:xfrm>
                    <a:off x="10339359" y="2760876"/>
                    <a:ext cx="101160" cy="23345"/>
                  </a:xfrm>
                  <a:custGeom>
                    <a:avLst/>
                    <a:gdLst>
                      <a:gd name="T0" fmla="*/ 59 w 65"/>
                      <a:gd name="T1" fmla="*/ 15 h 15"/>
                      <a:gd name="T2" fmla="*/ 7 w 65"/>
                      <a:gd name="T3" fmla="*/ 15 h 15"/>
                      <a:gd name="T4" fmla="*/ 4 w 65"/>
                      <a:gd name="T5" fmla="*/ 13 h 15"/>
                      <a:gd name="T6" fmla="*/ 2 w 65"/>
                      <a:gd name="T7" fmla="*/ 13 h 15"/>
                      <a:gd name="T8" fmla="*/ 0 w 65"/>
                      <a:gd name="T9" fmla="*/ 9 h 15"/>
                      <a:gd name="T10" fmla="*/ 0 w 65"/>
                      <a:gd name="T11" fmla="*/ 8 h 15"/>
                      <a:gd name="T12" fmla="*/ 0 w 65"/>
                      <a:gd name="T13" fmla="*/ 4 h 15"/>
                      <a:gd name="T14" fmla="*/ 2 w 65"/>
                      <a:gd name="T15" fmla="*/ 2 h 15"/>
                      <a:gd name="T16" fmla="*/ 7 w 65"/>
                      <a:gd name="T17" fmla="*/ 0 h 15"/>
                      <a:gd name="T18" fmla="*/ 59 w 65"/>
                      <a:gd name="T19" fmla="*/ 0 h 15"/>
                      <a:gd name="T20" fmla="*/ 61 w 65"/>
                      <a:gd name="T21" fmla="*/ 0 h 15"/>
                      <a:gd name="T22" fmla="*/ 63 w 65"/>
                      <a:gd name="T23" fmla="*/ 2 h 15"/>
                      <a:gd name="T24" fmla="*/ 65 w 65"/>
                      <a:gd name="T25" fmla="*/ 4 h 15"/>
                      <a:gd name="T26" fmla="*/ 65 w 65"/>
                      <a:gd name="T27" fmla="*/ 8 h 15"/>
                      <a:gd name="T28" fmla="*/ 65 w 65"/>
                      <a:gd name="T29" fmla="*/ 9 h 15"/>
                      <a:gd name="T30" fmla="*/ 63 w 65"/>
                      <a:gd name="T31" fmla="*/ 13 h 15"/>
                      <a:gd name="T32" fmla="*/ 61 w 65"/>
                      <a:gd name="T33" fmla="*/ 13 h 15"/>
                      <a:gd name="T34" fmla="*/ 59 w 65"/>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15">
                        <a:moveTo>
                          <a:pt x="59" y="15"/>
                        </a:moveTo>
                        <a:lnTo>
                          <a:pt x="7" y="15"/>
                        </a:lnTo>
                        <a:lnTo>
                          <a:pt x="4" y="13"/>
                        </a:lnTo>
                        <a:lnTo>
                          <a:pt x="2" y="13"/>
                        </a:lnTo>
                        <a:lnTo>
                          <a:pt x="0" y="9"/>
                        </a:lnTo>
                        <a:lnTo>
                          <a:pt x="0" y="8"/>
                        </a:lnTo>
                        <a:lnTo>
                          <a:pt x="0" y="4"/>
                        </a:lnTo>
                        <a:lnTo>
                          <a:pt x="2" y="2"/>
                        </a:lnTo>
                        <a:lnTo>
                          <a:pt x="7" y="0"/>
                        </a:lnTo>
                        <a:lnTo>
                          <a:pt x="59" y="0"/>
                        </a:lnTo>
                        <a:lnTo>
                          <a:pt x="61" y="0"/>
                        </a:lnTo>
                        <a:lnTo>
                          <a:pt x="63" y="2"/>
                        </a:lnTo>
                        <a:lnTo>
                          <a:pt x="65" y="4"/>
                        </a:lnTo>
                        <a:lnTo>
                          <a:pt x="65" y="8"/>
                        </a:lnTo>
                        <a:lnTo>
                          <a:pt x="65" y="9"/>
                        </a:lnTo>
                        <a:lnTo>
                          <a:pt x="63" y="13"/>
                        </a:lnTo>
                        <a:lnTo>
                          <a:pt x="61" y="13"/>
                        </a:lnTo>
                        <a:lnTo>
                          <a:pt x="59"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100" name="Freeform 34"/>
                  <p:cNvSpPr>
                    <a:spLocks/>
                  </p:cNvSpPr>
                  <p:nvPr/>
                </p:nvSpPr>
                <p:spPr bwMode="auto">
                  <a:xfrm>
                    <a:off x="10272438" y="2852697"/>
                    <a:ext cx="168080" cy="23345"/>
                  </a:xfrm>
                  <a:custGeom>
                    <a:avLst/>
                    <a:gdLst>
                      <a:gd name="T0" fmla="*/ 102 w 108"/>
                      <a:gd name="T1" fmla="*/ 15 h 15"/>
                      <a:gd name="T2" fmla="*/ 8 w 108"/>
                      <a:gd name="T3" fmla="*/ 15 h 15"/>
                      <a:gd name="T4" fmla="*/ 6 w 108"/>
                      <a:gd name="T5" fmla="*/ 13 h 15"/>
                      <a:gd name="T6" fmla="*/ 4 w 108"/>
                      <a:gd name="T7" fmla="*/ 11 h 15"/>
                      <a:gd name="T8" fmla="*/ 0 w 108"/>
                      <a:gd name="T9" fmla="*/ 8 h 15"/>
                      <a:gd name="T10" fmla="*/ 4 w 108"/>
                      <a:gd name="T11" fmla="*/ 2 h 15"/>
                      <a:gd name="T12" fmla="*/ 6 w 108"/>
                      <a:gd name="T13" fmla="*/ 0 h 15"/>
                      <a:gd name="T14" fmla="*/ 8 w 108"/>
                      <a:gd name="T15" fmla="*/ 0 h 15"/>
                      <a:gd name="T16" fmla="*/ 102 w 108"/>
                      <a:gd name="T17" fmla="*/ 0 h 15"/>
                      <a:gd name="T18" fmla="*/ 104 w 108"/>
                      <a:gd name="T19" fmla="*/ 0 h 15"/>
                      <a:gd name="T20" fmla="*/ 106 w 108"/>
                      <a:gd name="T21" fmla="*/ 2 h 15"/>
                      <a:gd name="T22" fmla="*/ 108 w 108"/>
                      <a:gd name="T23" fmla="*/ 4 h 15"/>
                      <a:gd name="T24" fmla="*/ 108 w 108"/>
                      <a:gd name="T25" fmla="*/ 8 h 15"/>
                      <a:gd name="T26" fmla="*/ 106 w 108"/>
                      <a:gd name="T27" fmla="*/ 11 h 15"/>
                      <a:gd name="T28" fmla="*/ 104 w 108"/>
                      <a:gd name="T29" fmla="*/ 13 h 15"/>
                      <a:gd name="T30" fmla="*/ 102 w 108"/>
                      <a:gd name="T3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
                        <a:moveTo>
                          <a:pt x="102" y="15"/>
                        </a:moveTo>
                        <a:lnTo>
                          <a:pt x="8" y="15"/>
                        </a:lnTo>
                        <a:lnTo>
                          <a:pt x="6" y="13"/>
                        </a:lnTo>
                        <a:lnTo>
                          <a:pt x="4" y="11"/>
                        </a:lnTo>
                        <a:lnTo>
                          <a:pt x="0" y="8"/>
                        </a:lnTo>
                        <a:lnTo>
                          <a:pt x="4" y="2"/>
                        </a:lnTo>
                        <a:lnTo>
                          <a:pt x="6" y="0"/>
                        </a:lnTo>
                        <a:lnTo>
                          <a:pt x="8" y="0"/>
                        </a:lnTo>
                        <a:lnTo>
                          <a:pt x="102" y="0"/>
                        </a:lnTo>
                        <a:lnTo>
                          <a:pt x="104" y="0"/>
                        </a:lnTo>
                        <a:lnTo>
                          <a:pt x="106" y="2"/>
                        </a:lnTo>
                        <a:lnTo>
                          <a:pt x="108" y="4"/>
                        </a:lnTo>
                        <a:lnTo>
                          <a:pt x="108" y="8"/>
                        </a:lnTo>
                        <a:lnTo>
                          <a:pt x="106" y="11"/>
                        </a:lnTo>
                        <a:lnTo>
                          <a:pt x="104" y="13"/>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101" name="Freeform 35"/>
                  <p:cNvSpPr>
                    <a:spLocks/>
                  </p:cNvSpPr>
                  <p:nvPr/>
                </p:nvSpPr>
                <p:spPr bwMode="auto">
                  <a:xfrm>
                    <a:off x="10272438" y="2899386"/>
                    <a:ext cx="168080" cy="23345"/>
                  </a:xfrm>
                  <a:custGeom>
                    <a:avLst/>
                    <a:gdLst>
                      <a:gd name="T0" fmla="*/ 102 w 108"/>
                      <a:gd name="T1" fmla="*/ 15 h 15"/>
                      <a:gd name="T2" fmla="*/ 8 w 108"/>
                      <a:gd name="T3" fmla="*/ 15 h 15"/>
                      <a:gd name="T4" fmla="*/ 6 w 108"/>
                      <a:gd name="T5" fmla="*/ 15 h 15"/>
                      <a:gd name="T6" fmla="*/ 4 w 108"/>
                      <a:gd name="T7" fmla="*/ 13 h 15"/>
                      <a:gd name="T8" fmla="*/ 2 w 108"/>
                      <a:gd name="T9" fmla="*/ 11 h 15"/>
                      <a:gd name="T10" fmla="*/ 0 w 108"/>
                      <a:gd name="T11" fmla="*/ 7 h 15"/>
                      <a:gd name="T12" fmla="*/ 4 w 108"/>
                      <a:gd name="T13" fmla="*/ 2 h 15"/>
                      <a:gd name="T14" fmla="*/ 6 w 108"/>
                      <a:gd name="T15" fmla="*/ 2 h 15"/>
                      <a:gd name="T16" fmla="*/ 8 w 108"/>
                      <a:gd name="T17" fmla="*/ 0 h 15"/>
                      <a:gd name="T18" fmla="*/ 102 w 108"/>
                      <a:gd name="T19" fmla="*/ 0 h 15"/>
                      <a:gd name="T20" fmla="*/ 104 w 108"/>
                      <a:gd name="T21" fmla="*/ 2 h 15"/>
                      <a:gd name="T22" fmla="*/ 106 w 108"/>
                      <a:gd name="T23" fmla="*/ 2 h 15"/>
                      <a:gd name="T24" fmla="*/ 108 w 108"/>
                      <a:gd name="T25" fmla="*/ 6 h 15"/>
                      <a:gd name="T26" fmla="*/ 108 w 108"/>
                      <a:gd name="T27" fmla="*/ 7 h 15"/>
                      <a:gd name="T28" fmla="*/ 108 w 108"/>
                      <a:gd name="T29" fmla="*/ 11 h 15"/>
                      <a:gd name="T30" fmla="*/ 106 w 108"/>
                      <a:gd name="T31" fmla="*/ 13 h 15"/>
                      <a:gd name="T32" fmla="*/ 104 w 108"/>
                      <a:gd name="T33" fmla="*/ 15 h 15"/>
                      <a:gd name="T34" fmla="*/ 102 w 108"/>
                      <a:gd name="T3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8" h="15">
                        <a:moveTo>
                          <a:pt x="102" y="15"/>
                        </a:moveTo>
                        <a:lnTo>
                          <a:pt x="8" y="15"/>
                        </a:lnTo>
                        <a:lnTo>
                          <a:pt x="6" y="15"/>
                        </a:lnTo>
                        <a:lnTo>
                          <a:pt x="4" y="13"/>
                        </a:lnTo>
                        <a:lnTo>
                          <a:pt x="2" y="11"/>
                        </a:lnTo>
                        <a:lnTo>
                          <a:pt x="0" y="7"/>
                        </a:lnTo>
                        <a:lnTo>
                          <a:pt x="4" y="2"/>
                        </a:lnTo>
                        <a:lnTo>
                          <a:pt x="6" y="2"/>
                        </a:lnTo>
                        <a:lnTo>
                          <a:pt x="8" y="0"/>
                        </a:lnTo>
                        <a:lnTo>
                          <a:pt x="102" y="0"/>
                        </a:lnTo>
                        <a:lnTo>
                          <a:pt x="104" y="2"/>
                        </a:lnTo>
                        <a:lnTo>
                          <a:pt x="106" y="2"/>
                        </a:lnTo>
                        <a:lnTo>
                          <a:pt x="108" y="6"/>
                        </a:lnTo>
                        <a:lnTo>
                          <a:pt x="108" y="7"/>
                        </a:lnTo>
                        <a:lnTo>
                          <a:pt x="108" y="11"/>
                        </a:lnTo>
                        <a:lnTo>
                          <a:pt x="106" y="13"/>
                        </a:lnTo>
                        <a:lnTo>
                          <a:pt x="104" y="15"/>
                        </a:lnTo>
                        <a:lnTo>
                          <a:pt x="102" y="15"/>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102" name="Freeform 36"/>
                  <p:cNvSpPr>
                    <a:spLocks noEditPoints="1"/>
                  </p:cNvSpPr>
                  <p:nvPr/>
                </p:nvSpPr>
                <p:spPr bwMode="auto">
                  <a:xfrm>
                    <a:off x="10224193" y="2672167"/>
                    <a:ext cx="267682" cy="328378"/>
                  </a:xfrm>
                  <a:custGeom>
                    <a:avLst/>
                    <a:gdLst>
                      <a:gd name="T0" fmla="*/ 155 w 172"/>
                      <a:gd name="T1" fmla="*/ 0 h 211"/>
                      <a:gd name="T2" fmla="*/ 55 w 172"/>
                      <a:gd name="T3" fmla="*/ 0 h 211"/>
                      <a:gd name="T4" fmla="*/ 0 w 172"/>
                      <a:gd name="T5" fmla="*/ 52 h 211"/>
                      <a:gd name="T6" fmla="*/ 0 w 172"/>
                      <a:gd name="T7" fmla="*/ 192 h 211"/>
                      <a:gd name="T8" fmla="*/ 0 w 172"/>
                      <a:gd name="T9" fmla="*/ 202 h 211"/>
                      <a:gd name="T10" fmla="*/ 4 w 172"/>
                      <a:gd name="T11" fmla="*/ 207 h 211"/>
                      <a:gd name="T12" fmla="*/ 9 w 172"/>
                      <a:gd name="T13" fmla="*/ 209 h 211"/>
                      <a:gd name="T14" fmla="*/ 16 w 172"/>
                      <a:gd name="T15" fmla="*/ 211 h 211"/>
                      <a:gd name="T16" fmla="*/ 172 w 172"/>
                      <a:gd name="T17" fmla="*/ 211 h 211"/>
                      <a:gd name="T18" fmla="*/ 172 w 172"/>
                      <a:gd name="T19" fmla="*/ 16 h 211"/>
                      <a:gd name="T20" fmla="*/ 170 w 172"/>
                      <a:gd name="T21" fmla="*/ 9 h 211"/>
                      <a:gd name="T22" fmla="*/ 166 w 172"/>
                      <a:gd name="T23" fmla="*/ 3 h 211"/>
                      <a:gd name="T24" fmla="*/ 163 w 172"/>
                      <a:gd name="T25" fmla="*/ 2 h 211"/>
                      <a:gd name="T26" fmla="*/ 155 w 172"/>
                      <a:gd name="T27" fmla="*/ 0 h 211"/>
                      <a:gd name="T28" fmla="*/ 159 w 172"/>
                      <a:gd name="T29" fmla="*/ 196 h 211"/>
                      <a:gd name="T30" fmla="*/ 22 w 172"/>
                      <a:gd name="T31" fmla="*/ 196 h 211"/>
                      <a:gd name="T32" fmla="*/ 20 w 172"/>
                      <a:gd name="T33" fmla="*/ 196 h 211"/>
                      <a:gd name="T34" fmla="*/ 16 w 172"/>
                      <a:gd name="T35" fmla="*/ 194 h 211"/>
                      <a:gd name="T36" fmla="*/ 13 w 172"/>
                      <a:gd name="T37" fmla="*/ 190 h 211"/>
                      <a:gd name="T38" fmla="*/ 13 w 172"/>
                      <a:gd name="T39" fmla="*/ 187 h 211"/>
                      <a:gd name="T40" fmla="*/ 13 w 172"/>
                      <a:gd name="T41" fmla="*/ 61 h 211"/>
                      <a:gd name="T42" fmla="*/ 46 w 172"/>
                      <a:gd name="T43" fmla="*/ 61 h 211"/>
                      <a:gd name="T44" fmla="*/ 52 w 172"/>
                      <a:gd name="T45" fmla="*/ 61 h 211"/>
                      <a:gd name="T46" fmla="*/ 57 w 172"/>
                      <a:gd name="T47" fmla="*/ 57 h 211"/>
                      <a:gd name="T48" fmla="*/ 59 w 172"/>
                      <a:gd name="T49" fmla="*/ 52 h 211"/>
                      <a:gd name="T50" fmla="*/ 61 w 172"/>
                      <a:gd name="T51" fmla="*/ 44 h 211"/>
                      <a:gd name="T52" fmla="*/ 61 w 172"/>
                      <a:gd name="T53" fmla="*/ 13 h 211"/>
                      <a:gd name="T54" fmla="*/ 150 w 172"/>
                      <a:gd name="T55" fmla="*/ 13 h 211"/>
                      <a:gd name="T56" fmla="*/ 151 w 172"/>
                      <a:gd name="T57" fmla="*/ 13 h 211"/>
                      <a:gd name="T58" fmla="*/ 155 w 172"/>
                      <a:gd name="T59" fmla="*/ 15 h 211"/>
                      <a:gd name="T60" fmla="*/ 159 w 172"/>
                      <a:gd name="T61" fmla="*/ 20 h 211"/>
                      <a:gd name="T62" fmla="*/ 159 w 172"/>
                      <a:gd name="T63" fmla="*/ 24 h 211"/>
                      <a:gd name="T64" fmla="*/ 159 w 172"/>
                      <a:gd name="T65" fmla="*/ 19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2" h="211">
                        <a:moveTo>
                          <a:pt x="155" y="0"/>
                        </a:moveTo>
                        <a:lnTo>
                          <a:pt x="55" y="0"/>
                        </a:lnTo>
                        <a:lnTo>
                          <a:pt x="0" y="52"/>
                        </a:lnTo>
                        <a:lnTo>
                          <a:pt x="0" y="192"/>
                        </a:lnTo>
                        <a:lnTo>
                          <a:pt x="0" y="202"/>
                        </a:lnTo>
                        <a:lnTo>
                          <a:pt x="4" y="207"/>
                        </a:lnTo>
                        <a:lnTo>
                          <a:pt x="9" y="209"/>
                        </a:lnTo>
                        <a:lnTo>
                          <a:pt x="16" y="211"/>
                        </a:lnTo>
                        <a:lnTo>
                          <a:pt x="172" y="211"/>
                        </a:lnTo>
                        <a:lnTo>
                          <a:pt x="172" y="16"/>
                        </a:lnTo>
                        <a:lnTo>
                          <a:pt x="170" y="9"/>
                        </a:lnTo>
                        <a:lnTo>
                          <a:pt x="166" y="3"/>
                        </a:lnTo>
                        <a:lnTo>
                          <a:pt x="163" y="2"/>
                        </a:lnTo>
                        <a:lnTo>
                          <a:pt x="155" y="0"/>
                        </a:lnTo>
                        <a:close/>
                        <a:moveTo>
                          <a:pt x="159" y="196"/>
                        </a:moveTo>
                        <a:lnTo>
                          <a:pt x="22" y="196"/>
                        </a:lnTo>
                        <a:lnTo>
                          <a:pt x="20" y="196"/>
                        </a:lnTo>
                        <a:lnTo>
                          <a:pt x="16" y="194"/>
                        </a:lnTo>
                        <a:lnTo>
                          <a:pt x="13" y="190"/>
                        </a:lnTo>
                        <a:lnTo>
                          <a:pt x="13" y="187"/>
                        </a:lnTo>
                        <a:lnTo>
                          <a:pt x="13" y="61"/>
                        </a:lnTo>
                        <a:lnTo>
                          <a:pt x="46" y="61"/>
                        </a:lnTo>
                        <a:lnTo>
                          <a:pt x="52" y="61"/>
                        </a:lnTo>
                        <a:lnTo>
                          <a:pt x="57" y="57"/>
                        </a:lnTo>
                        <a:lnTo>
                          <a:pt x="59" y="52"/>
                        </a:lnTo>
                        <a:lnTo>
                          <a:pt x="61" y="44"/>
                        </a:lnTo>
                        <a:lnTo>
                          <a:pt x="61" y="13"/>
                        </a:lnTo>
                        <a:lnTo>
                          <a:pt x="150" y="13"/>
                        </a:lnTo>
                        <a:lnTo>
                          <a:pt x="151" y="13"/>
                        </a:lnTo>
                        <a:lnTo>
                          <a:pt x="155" y="15"/>
                        </a:lnTo>
                        <a:lnTo>
                          <a:pt x="159" y="20"/>
                        </a:lnTo>
                        <a:lnTo>
                          <a:pt x="159" y="24"/>
                        </a:lnTo>
                        <a:lnTo>
                          <a:pt x="159" y="196"/>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grpSp>
            <p:sp>
              <p:nvSpPr>
                <p:cNvPr id="67" name="Freeform 106"/>
                <p:cNvSpPr>
                  <a:spLocks noEditPoints="1"/>
                </p:cNvSpPr>
                <p:nvPr/>
              </p:nvSpPr>
              <p:spPr bwMode="auto">
                <a:xfrm rot="20659151">
                  <a:off x="5380609" y="4440371"/>
                  <a:ext cx="382160" cy="449962"/>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defTabSz="932151"/>
                  <a:r>
                    <a:rPr lang="en-US" sz="1426" dirty="0">
                      <a:solidFill>
                        <a:srgbClr val="FFFFFF"/>
                      </a:solidFill>
                      <a:ea typeface="MS PGothic" charset="0"/>
                    </a:rPr>
                    <a:t>Blob</a:t>
                  </a:r>
                </a:p>
              </p:txBody>
            </p:sp>
            <p:grpSp>
              <p:nvGrpSpPr>
                <p:cNvPr id="68" name="Group 4"/>
                <p:cNvGrpSpPr>
                  <a:grpSpLocks noChangeAspect="1"/>
                </p:cNvGrpSpPr>
                <p:nvPr/>
              </p:nvGrpSpPr>
              <p:grpSpPr bwMode="auto">
                <a:xfrm rot="20571841">
                  <a:off x="4935499" y="3831862"/>
                  <a:ext cx="966788" cy="541338"/>
                  <a:chOff x="3438" y="2630"/>
                  <a:chExt cx="609" cy="341"/>
                </a:xfrm>
              </p:grpSpPr>
              <p:sp>
                <p:nvSpPr>
                  <p:cNvPr id="69" name="AutoShape 3"/>
                  <p:cNvSpPr>
                    <a:spLocks noChangeAspect="1" noChangeArrowheads="1" noTextEdit="1"/>
                  </p:cNvSpPr>
                  <p:nvPr/>
                </p:nvSpPr>
                <p:spPr bwMode="auto">
                  <a:xfrm>
                    <a:off x="3439" y="2630"/>
                    <a:ext cx="608"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0" name="Freeform 5"/>
                  <p:cNvSpPr>
                    <a:spLocks/>
                  </p:cNvSpPr>
                  <p:nvPr/>
                </p:nvSpPr>
                <p:spPr bwMode="auto">
                  <a:xfrm>
                    <a:off x="3438"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5" y="30"/>
                          <a:pt x="0" y="31"/>
                        </a:cubicBezTo>
                        <a:cubicBezTo>
                          <a:pt x="0" y="16"/>
                          <a:pt x="0" y="16"/>
                          <a:pt x="0" y="16"/>
                        </a:cubicBezTo>
                        <a:cubicBezTo>
                          <a:pt x="3" y="15"/>
                          <a:pt x="6"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1" name="Freeform 6"/>
                  <p:cNvSpPr>
                    <a:spLocks/>
                  </p:cNvSpPr>
                  <p:nvPr/>
                </p:nvSpPr>
                <p:spPr bwMode="auto">
                  <a:xfrm>
                    <a:off x="3438"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2" name="Freeform 7"/>
                  <p:cNvSpPr>
                    <a:spLocks/>
                  </p:cNvSpPr>
                  <p:nvPr/>
                </p:nvSpPr>
                <p:spPr bwMode="auto">
                  <a:xfrm>
                    <a:off x="3438"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5" y="31"/>
                          <a:pt x="0" y="32"/>
                        </a:cubicBezTo>
                        <a:cubicBezTo>
                          <a:pt x="0" y="17"/>
                          <a:pt x="0" y="17"/>
                          <a:pt x="0" y="17"/>
                        </a:cubicBezTo>
                        <a:cubicBezTo>
                          <a:pt x="3" y="16"/>
                          <a:pt x="6"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92D050"/>
                      </a:solidFill>
                      <a:ea typeface="MS PGothic" charset="0"/>
                    </a:endParaRPr>
                  </a:p>
                </p:txBody>
              </p:sp>
              <p:sp>
                <p:nvSpPr>
                  <p:cNvPr id="73" name="Freeform 8"/>
                  <p:cNvSpPr>
                    <a:spLocks/>
                  </p:cNvSpPr>
                  <p:nvPr/>
                </p:nvSpPr>
                <p:spPr bwMode="auto">
                  <a:xfrm>
                    <a:off x="3486"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2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2" y="16"/>
                          <a:pt x="5" y="15"/>
                          <a:pt x="8" y="14"/>
                        </a:cubicBezTo>
                        <a:cubicBezTo>
                          <a:pt x="11" y="13"/>
                          <a:pt x="13" y="12"/>
                          <a:pt x="16" y="10"/>
                        </a:cubicBezTo>
                        <a:cubicBezTo>
                          <a:pt x="19" y="9"/>
                          <a:pt x="21" y="8"/>
                          <a:pt x="24" y="6"/>
                        </a:cubicBezTo>
                        <a:cubicBezTo>
                          <a:pt x="27" y="4"/>
                          <a:pt x="30" y="2"/>
                          <a:pt x="32"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4" name="Freeform 9"/>
                  <p:cNvSpPr>
                    <a:spLocks noEditPoints="1"/>
                  </p:cNvSpPr>
                  <p:nvPr/>
                </p:nvSpPr>
                <p:spPr bwMode="auto">
                  <a:xfrm>
                    <a:off x="3475" y="2897"/>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5" name="Freeform 10"/>
                  <p:cNvSpPr>
                    <a:spLocks noEditPoints="1"/>
                  </p:cNvSpPr>
                  <p:nvPr/>
                </p:nvSpPr>
                <p:spPr bwMode="auto">
                  <a:xfrm>
                    <a:off x="3476"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2" y="14"/>
                          <a:pt x="39"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6" name="Freeform 11"/>
                  <p:cNvSpPr>
                    <a:spLocks/>
                  </p:cNvSpPr>
                  <p:nvPr/>
                </p:nvSpPr>
                <p:spPr bwMode="auto">
                  <a:xfrm>
                    <a:off x="3533" y="2898"/>
                    <a:ext cx="26"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3"/>
                          <a:pt x="16" y="25"/>
                          <a:pt x="12" y="27"/>
                        </a:cubicBezTo>
                        <a:cubicBezTo>
                          <a:pt x="8" y="29"/>
                          <a:pt x="4" y="30"/>
                          <a:pt x="0" y="31"/>
                        </a:cubicBezTo>
                        <a:cubicBezTo>
                          <a:pt x="0" y="16"/>
                          <a:pt x="0" y="16"/>
                          <a:pt x="0" y="16"/>
                        </a:cubicBezTo>
                        <a:cubicBezTo>
                          <a:pt x="3" y="15"/>
                          <a:pt x="5" y="14"/>
                          <a:pt x="8" y="13"/>
                        </a:cubicBezTo>
                        <a:cubicBezTo>
                          <a:pt x="11" y="12"/>
                          <a:pt x="13" y="11"/>
                          <a:pt x="16" y="10"/>
                        </a:cubicBezTo>
                        <a:cubicBezTo>
                          <a:pt x="19" y="8"/>
                          <a:pt x="21" y="7"/>
                          <a:pt x="24" y="5"/>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7" name="Freeform 12"/>
                  <p:cNvSpPr>
                    <a:spLocks/>
                  </p:cNvSpPr>
                  <p:nvPr/>
                </p:nvSpPr>
                <p:spPr bwMode="auto">
                  <a:xfrm>
                    <a:off x="3533" y="2810"/>
                    <a:ext cx="26" cy="72"/>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8" name="Freeform 13"/>
                  <p:cNvSpPr>
                    <a:spLocks/>
                  </p:cNvSpPr>
                  <p:nvPr/>
                </p:nvSpPr>
                <p:spPr bwMode="auto">
                  <a:xfrm>
                    <a:off x="3533" y="2722"/>
                    <a:ext cx="26"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8" y="29"/>
                          <a:pt x="4" y="31"/>
                          <a:pt x="0" y="32"/>
                        </a:cubicBezTo>
                        <a:cubicBezTo>
                          <a:pt x="0" y="17"/>
                          <a:pt x="0" y="17"/>
                          <a:pt x="0" y="17"/>
                        </a:cubicBezTo>
                        <a:cubicBezTo>
                          <a:pt x="3" y="16"/>
                          <a:pt x="5" y="15"/>
                          <a:pt x="8" y="14"/>
                        </a:cubicBezTo>
                        <a:cubicBezTo>
                          <a:pt x="11" y="13"/>
                          <a:pt x="13" y="12"/>
                          <a:pt x="16" y="10"/>
                        </a:cubicBezTo>
                        <a:cubicBezTo>
                          <a:pt x="19" y="9"/>
                          <a:pt x="21" y="8"/>
                          <a:pt x="24" y="6"/>
                        </a:cubicBezTo>
                        <a:cubicBezTo>
                          <a:pt x="27" y="4"/>
                          <a:pt x="30" y="2"/>
                          <a:pt x="33" y="0"/>
                        </a:cubicBez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79" name="Freeform 14"/>
                  <p:cNvSpPr>
                    <a:spLocks noEditPoints="1"/>
                  </p:cNvSpPr>
                  <p:nvPr/>
                </p:nvSpPr>
                <p:spPr bwMode="auto">
                  <a:xfrm>
                    <a:off x="3569" y="2897"/>
                    <a:ext cx="49" cy="74"/>
                  </a:xfrm>
                  <a:custGeom>
                    <a:avLst/>
                    <a:gdLst>
                      <a:gd name="T0" fmla="*/ 37 w 76"/>
                      <a:gd name="T1" fmla="*/ 115 h 115"/>
                      <a:gd name="T2" fmla="*/ 9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8 w 76"/>
                      <a:gd name="T17" fmla="*/ 15 h 115"/>
                      <a:gd name="T18" fmla="*/ 18 w 76"/>
                      <a:gd name="T19" fmla="*/ 59 h 115"/>
                      <a:gd name="T20" fmla="*/ 38 w 76"/>
                      <a:gd name="T21" fmla="*/ 101 h 115"/>
                      <a:gd name="T22" fmla="*/ 58 w 76"/>
                      <a:gd name="T23" fmla="*/ 59 h 115"/>
                      <a:gd name="T24" fmla="*/ 38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9" y="101"/>
                        </a:cubicBezTo>
                        <a:cubicBezTo>
                          <a:pt x="3" y="92"/>
                          <a:pt x="0" y="78"/>
                          <a:pt x="0" y="60"/>
                        </a:cubicBezTo>
                        <a:cubicBezTo>
                          <a:pt x="0" y="40"/>
                          <a:pt x="3" y="26"/>
                          <a:pt x="10" y="15"/>
                        </a:cubicBezTo>
                        <a:cubicBezTo>
                          <a:pt x="17" y="5"/>
                          <a:pt x="26" y="0"/>
                          <a:pt x="39" y="0"/>
                        </a:cubicBezTo>
                        <a:cubicBezTo>
                          <a:pt x="64" y="0"/>
                          <a:pt x="76" y="19"/>
                          <a:pt x="76" y="57"/>
                        </a:cubicBezTo>
                        <a:cubicBezTo>
                          <a:pt x="76" y="76"/>
                          <a:pt x="73" y="91"/>
                          <a:pt x="66" y="101"/>
                        </a:cubicBezTo>
                        <a:cubicBezTo>
                          <a:pt x="59" y="110"/>
                          <a:pt x="49" y="115"/>
                          <a:pt x="37" y="115"/>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0" name="Freeform 15"/>
                  <p:cNvSpPr>
                    <a:spLocks noEditPoints="1"/>
                  </p:cNvSpPr>
                  <p:nvPr/>
                </p:nvSpPr>
                <p:spPr bwMode="auto">
                  <a:xfrm>
                    <a:off x="3570"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8 w 76"/>
                      <a:gd name="T17" fmla="*/ 14 h 115"/>
                      <a:gd name="T18" fmla="*/ 18 w 76"/>
                      <a:gd name="T19" fmla="*/ 59 h 115"/>
                      <a:gd name="T20" fmla="*/ 38 w 76"/>
                      <a:gd name="T21" fmla="*/ 101 h 115"/>
                      <a:gd name="T22" fmla="*/ 58 w 76"/>
                      <a:gd name="T23" fmla="*/ 58 h 115"/>
                      <a:gd name="T24" fmla="*/ 38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8" y="14"/>
                        </a:moveTo>
                        <a:cubicBezTo>
                          <a:pt x="25" y="14"/>
                          <a:pt x="18" y="29"/>
                          <a:pt x="18" y="59"/>
                        </a:cubicBezTo>
                        <a:cubicBezTo>
                          <a:pt x="18" y="87"/>
                          <a:pt x="25" y="101"/>
                          <a:pt x="38" y="101"/>
                        </a:cubicBezTo>
                        <a:cubicBezTo>
                          <a:pt x="51" y="101"/>
                          <a:pt x="58" y="87"/>
                          <a:pt x="58" y="58"/>
                        </a:cubicBezTo>
                        <a:cubicBezTo>
                          <a:pt x="58" y="29"/>
                          <a:pt x="51" y="14"/>
                          <a:pt x="38" y="14"/>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1" name="Freeform 16"/>
                  <p:cNvSpPr>
                    <a:spLocks noEditPoints="1"/>
                  </p:cNvSpPr>
                  <p:nvPr/>
                </p:nvSpPr>
                <p:spPr bwMode="auto">
                  <a:xfrm>
                    <a:off x="3570"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8 w 76"/>
                      <a:gd name="T17" fmla="*/ 15 h 116"/>
                      <a:gd name="T18" fmla="*/ 18 w 76"/>
                      <a:gd name="T19" fmla="*/ 59 h 116"/>
                      <a:gd name="T20" fmla="*/ 38 w 76"/>
                      <a:gd name="T21" fmla="*/ 101 h 116"/>
                      <a:gd name="T22" fmla="*/ 58 w 76"/>
                      <a:gd name="T23" fmla="*/ 59 h 116"/>
                      <a:gd name="T24" fmla="*/ 38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8" y="15"/>
                        </a:moveTo>
                        <a:cubicBezTo>
                          <a:pt x="25" y="15"/>
                          <a:pt x="18" y="30"/>
                          <a:pt x="18" y="59"/>
                        </a:cubicBezTo>
                        <a:cubicBezTo>
                          <a:pt x="18" y="87"/>
                          <a:pt x="25" y="101"/>
                          <a:pt x="38" y="101"/>
                        </a:cubicBezTo>
                        <a:cubicBezTo>
                          <a:pt x="51" y="101"/>
                          <a:pt x="58" y="87"/>
                          <a:pt x="58" y="59"/>
                        </a:cubicBezTo>
                        <a:cubicBezTo>
                          <a:pt x="58" y="29"/>
                          <a:pt x="51" y="15"/>
                          <a:pt x="38" y="15"/>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92D050"/>
                      </a:solidFill>
                      <a:ea typeface="MS PGothic" charset="0"/>
                    </a:endParaRPr>
                  </a:p>
                </p:txBody>
              </p:sp>
              <p:sp>
                <p:nvSpPr>
                  <p:cNvPr id="82" name="Freeform 21"/>
                  <p:cNvSpPr>
                    <a:spLocks/>
                  </p:cNvSpPr>
                  <p:nvPr/>
                </p:nvSpPr>
                <p:spPr bwMode="auto">
                  <a:xfrm>
                    <a:off x="3653" y="2898"/>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3"/>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3" name="Freeform 22"/>
                  <p:cNvSpPr>
                    <a:spLocks/>
                  </p:cNvSpPr>
                  <p:nvPr/>
                </p:nvSpPr>
                <p:spPr bwMode="auto">
                  <a:xfrm>
                    <a:off x="3653" y="2810"/>
                    <a:ext cx="25" cy="72"/>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4" name="Freeform 23"/>
                  <p:cNvSpPr>
                    <a:spLocks/>
                  </p:cNvSpPr>
                  <p:nvPr/>
                </p:nvSpPr>
                <p:spPr bwMode="auto">
                  <a:xfrm>
                    <a:off x="3653" y="2722"/>
                    <a:ext cx="25" cy="71"/>
                  </a:xfrm>
                  <a:custGeom>
                    <a:avLst/>
                    <a:gdLst>
                      <a:gd name="T0" fmla="*/ 40 w 40"/>
                      <a:gd name="T1" fmla="*/ 0 h 112"/>
                      <a:gd name="T2" fmla="*/ 40 w 40"/>
                      <a:gd name="T3" fmla="*/ 112 h 112"/>
                      <a:gd name="T4" fmla="*/ 23 w 40"/>
                      <a:gd name="T5" fmla="*/ 112 h 112"/>
                      <a:gd name="T6" fmla="*/ 23 w 40"/>
                      <a:gd name="T7" fmla="*/ 22 h 112"/>
                      <a:gd name="T8" fmla="*/ 13 w 40"/>
                      <a:gd name="T9" fmla="*/ 28 h 112"/>
                      <a:gd name="T10" fmla="*/ 0 w 40"/>
                      <a:gd name="T11" fmla="*/ 32 h 112"/>
                      <a:gd name="T12" fmla="*/ 0 w 40"/>
                      <a:gd name="T13" fmla="*/ 17 h 112"/>
                      <a:gd name="T14" fmla="*/ 8 w 40"/>
                      <a:gd name="T15" fmla="*/ 14 h 112"/>
                      <a:gd name="T16" fmla="*/ 17 w 40"/>
                      <a:gd name="T17" fmla="*/ 10 h 112"/>
                      <a:gd name="T18" fmla="*/ 25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20" y="24"/>
                          <a:pt x="16" y="26"/>
                          <a:pt x="13" y="28"/>
                        </a:cubicBezTo>
                        <a:cubicBezTo>
                          <a:pt x="9" y="29"/>
                          <a:pt x="5" y="31"/>
                          <a:pt x="0" y="32"/>
                        </a:cubicBezTo>
                        <a:cubicBezTo>
                          <a:pt x="0" y="17"/>
                          <a:pt x="0" y="17"/>
                          <a:pt x="0" y="17"/>
                        </a:cubicBezTo>
                        <a:cubicBezTo>
                          <a:pt x="3" y="16"/>
                          <a:pt x="6" y="15"/>
                          <a:pt x="8" y="14"/>
                        </a:cubicBezTo>
                        <a:cubicBezTo>
                          <a:pt x="11" y="13"/>
                          <a:pt x="14" y="12"/>
                          <a:pt x="17" y="10"/>
                        </a:cubicBezTo>
                        <a:cubicBezTo>
                          <a:pt x="19" y="9"/>
                          <a:pt x="22" y="8"/>
                          <a:pt x="25"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5" name="Freeform 24"/>
                  <p:cNvSpPr>
                    <a:spLocks/>
                  </p:cNvSpPr>
                  <p:nvPr/>
                </p:nvSpPr>
                <p:spPr bwMode="auto">
                  <a:xfrm>
                    <a:off x="3701" y="2722"/>
                    <a:ext cx="25" cy="71"/>
                  </a:xfrm>
                  <a:custGeom>
                    <a:avLst/>
                    <a:gdLst>
                      <a:gd name="T0" fmla="*/ 40 w 40"/>
                      <a:gd name="T1" fmla="*/ 0 h 112"/>
                      <a:gd name="T2" fmla="*/ 40 w 40"/>
                      <a:gd name="T3" fmla="*/ 112 h 112"/>
                      <a:gd name="T4" fmla="*/ 22 w 40"/>
                      <a:gd name="T5" fmla="*/ 112 h 112"/>
                      <a:gd name="T6" fmla="*/ 22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2" y="112"/>
                          <a:pt x="22" y="112"/>
                          <a:pt x="22" y="112"/>
                        </a:cubicBezTo>
                        <a:cubicBezTo>
                          <a:pt x="22" y="22"/>
                          <a:pt x="22" y="22"/>
                          <a:pt x="22"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6" name="Freeform 25"/>
                  <p:cNvSpPr>
                    <a:spLocks noEditPoints="1"/>
                  </p:cNvSpPr>
                  <p:nvPr/>
                </p:nvSpPr>
                <p:spPr bwMode="auto">
                  <a:xfrm>
                    <a:off x="3689" y="2897"/>
                    <a:ext cx="49"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1 h 115"/>
                      <a:gd name="T14" fmla="*/ 37 w 76"/>
                      <a:gd name="T15" fmla="*/ 115 h 115"/>
                      <a:gd name="T16" fmla="*/ 39 w 76"/>
                      <a:gd name="T17" fmla="*/ 15 h 115"/>
                      <a:gd name="T18" fmla="*/ 19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4" y="26"/>
                          <a:pt x="10" y="15"/>
                        </a:cubicBezTo>
                        <a:cubicBezTo>
                          <a:pt x="17" y="5"/>
                          <a:pt x="27" y="0"/>
                          <a:pt x="40" y="0"/>
                        </a:cubicBezTo>
                        <a:cubicBezTo>
                          <a:pt x="64" y="0"/>
                          <a:pt x="76" y="19"/>
                          <a:pt x="76" y="57"/>
                        </a:cubicBezTo>
                        <a:cubicBezTo>
                          <a:pt x="76" y="76"/>
                          <a:pt x="73" y="91"/>
                          <a:pt x="66" y="101"/>
                        </a:cubicBezTo>
                        <a:cubicBezTo>
                          <a:pt x="59" y="110"/>
                          <a:pt x="49" y="115"/>
                          <a:pt x="37" y="115"/>
                        </a:cubicBezTo>
                        <a:close/>
                        <a:moveTo>
                          <a:pt x="39" y="15"/>
                        </a:moveTo>
                        <a:cubicBezTo>
                          <a:pt x="25" y="15"/>
                          <a:pt x="19" y="30"/>
                          <a:pt x="19" y="59"/>
                        </a:cubicBezTo>
                        <a:cubicBezTo>
                          <a:pt x="19" y="87"/>
                          <a:pt x="25" y="101"/>
                          <a:pt x="38" y="101"/>
                        </a:cubicBezTo>
                        <a:cubicBezTo>
                          <a:pt x="51" y="101"/>
                          <a:pt x="58" y="87"/>
                          <a:pt x="58" y="59"/>
                        </a:cubicBezTo>
                        <a:cubicBezTo>
                          <a:pt x="58" y="29"/>
                          <a:pt x="52"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7" name="Freeform 26"/>
                  <p:cNvSpPr>
                    <a:spLocks noEditPoints="1"/>
                  </p:cNvSpPr>
                  <p:nvPr/>
                </p:nvSpPr>
                <p:spPr bwMode="auto">
                  <a:xfrm>
                    <a:off x="3690" y="2809"/>
                    <a:ext cx="48" cy="74"/>
                  </a:xfrm>
                  <a:custGeom>
                    <a:avLst/>
                    <a:gdLst>
                      <a:gd name="T0" fmla="*/ 37 w 76"/>
                      <a:gd name="T1" fmla="*/ 115 h 115"/>
                      <a:gd name="T2" fmla="*/ 10 w 76"/>
                      <a:gd name="T3" fmla="*/ 101 h 115"/>
                      <a:gd name="T4" fmla="*/ 0 w 76"/>
                      <a:gd name="T5" fmla="*/ 60 h 115"/>
                      <a:gd name="T6" fmla="*/ 10 w 76"/>
                      <a:gd name="T7" fmla="*/ 15 h 115"/>
                      <a:gd name="T8" fmla="*/ 40 w 76"/>
                      <a:gd name="T9" fmla="*/ 0 h 115"/>
                      <a:gd name="T10" fmla="*/ 76 w 76"/>
                      <a:gd name="T11" fmla="*/ 57 h 115"/>
                      <a:gd name="T12" fmla="*/ 66 w 76"/>
                      <a:gd name="T13" fmla="*/ 100 h 115"/>
                      <a:gd name="T14" fmla="*/ 37 w 76"/>
                      <a:gd name="T15" fmla="*/ 115 h 115"/>
                      <a:gd name="T16" fmla="*/ 39 w 76"/>
                      <a:gd name="T17" fmla="*/ 14 h 115"/>
                      <a:gd name="T18" fmla="*/ 19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4" y="25"/>
                          <a:pt x="10" y="15"/>
                        </a:cubicBezTo>
                        <a:cubicBezTo>
                          <a:pt x="17" y="5"/>
                          <a:pt x="27" y="0"/>
                          <a:pt x="40" y="0"/>
                        </a:cubicBezTo>
                        <a:cubicBezTo>
                          <a:pt x="64" y="0"/>
                          <a:pt x="76" y="19"/>
                          <a:pt x="76" y="57"/>
                        </a:cubicBezTo>
                        <a:cubicBezTo>
                          <a:pt x="76" y="76"/>
                          <a:pt x="73" y="90"/>
                          <a:pt x="66" y="100"/>
                        </a:cubicBezTo>
                        <a:cubicBezTo>
                          <a:pt x="59" y="110"/>
                          <a:pt x="49" y="115"/>
                          <a:pt x="37" y="115"/>
                        </a:cubicBezTo>
                        <a:close/>
                        <a:moveTo>
                          <a:pt x="39" y="14"/>
                        </a:moveTo>
                        <a:cubicBezTo>
                          <a:pt x="25" y="14"/>
                          <a:pt x="19" y="29"/>
                          <a:pt x="19" y="59"/>
                        </a:cubicBezTo>
                        <a:cubicBezTo>
                          <a:pt x="19" y="87"/>
                          <a:pt x="25" y="101"/>
                          <a:pt x="38" y="101"/>
                        </a:cubicBezTo>
                        <a:cubicBezTo>
                          <a:pt x="52" y="101"/>
                          <a:pt x="58" y="87"/>
                          <a:pt x="58" y="58"/>
                        </a:cubicBezTo>
                        <a:cubicBezTo>
                          <a:pt x="58" y="29"/>
                          <a:pt x="52"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8" name="Freeform 27"/>
                  <p:cNvSpPr>
                    <a:spLocks/>
                  </p:cNvSpPr>
                  <p:nvPr/>
                </p:nvSpPr>
                <p:spPr bwMode="auto">
                  <a:xfrm>
                    <a:off x="3747" y="2898"/>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3"/>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89" name="Freeform 28"/>
                  <p:cNvSpPr>
                    <a:spLocks/>
                  </p:cNvSpPr>
                  <p:nvPr/>
                </p:nvSpPr>
                <p:spPr bwMode="auto">
                  <a:xfrm>
                    <a:off x="3747" y="2810"/>
                    <a:ext cx="26" cy="72"/>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0" name="Freeform 29"/>
                  <p:cNvSpPr>
                    <a:spLocks/>
                  </p:cNvSpPr>
                  <p:nvPr/>
                </p:nvSpPr>
                <p:spPr bwMode="auto">
                  <a:xfrm>
                    <a:off x="3747" y="2722"/>
                    <a:ext cx="26" cy="71"/>
                  </a:xfrm>
                  <a:custGeom>
                    <a:avLst/>
                    <a:gdLst>
                      <a:gd name="T0" fmla="*/ 40 w 40"/>
                      <a:gd name="T1" fmla="*/ 0 h 112"/>
                      <a:gd name="T2" fmla="*/ 40 w 40"/>
                      <a:gd name="T3" fmla="*/ 112 h 112"/>
                      <a:gd name="T4" fmla="*/ 23 w 40"/>
                      <a:gd name="T5" fmla="*/ 112 h 112"/>
                      <a:gd name="T6" fmla="*/ 23 w 40"/>
                      <a:gd name="T7" fmla="*/ 22 h 112"/>
                      <a:gd name="T8" fmla="*/ 12 w 40"/>
                      <a:gd name="T9" fmla="*/ 28 h 112"/>
                      <a:gd name="T10" fmla="*/ 0 w 40"/>
                      <a:gd name="T11" fmla="*/ 32 h 112"/>
                      <a:gd name="T12" fmla="*/ 0 w 40"/>
                      <a:gd name="T13" fmla="*/ 17 h 112"/>
                      <a:gd name="T14" fmla="*/ 8 w 40"/>
                      <a:gd name="T15" fmla="*/ 14 h 112"/>
                      <a:gd name="T16" fmla="*/ 16 w 40"/>
                      <a:gd name="T17" fmla="*/ 10 h 112"/>
                      <a:gd name="T18" fmla="*/ 24 w 40"/>
                      <a:gd name="T19" fmla="*/ 6 h 112"/>
                      <a:gd name="T20" fmla="*/ 33 w 40"/>
                      <a:gd name="T21" fmla="*/ 0 h 112"/>
                      <a:gd name="T22" fmla="*/ 40 w 40"/>
                      <a:gd name="T2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2">
                        <a:moveTo>
                          <a:pt x="40" y="0"/>
                        </a:moveTo>
                        <a:cubicBezTo>
                          <a:pt x="40" y="112"/>
                          <a:pt x="40" y="112"/>
                          <a:pt x="40" y="112"/>
                        </a:cubicBezTo>
                        <a:cubicBezTo>
                          <a:pt x="23" y="112"/>
                          <a:pt x="23" y="112"/>
                          <a:pt x="23" y="112"/>
                        </a:cubicBezTo>
                        <a:cubicBezTo>
                          <a:pt x="23" y="22"/>
                          <a:pt x="23" y="22"/>
                          <a:pt x="23" y="22"/>
                        </a:cubicBezTo>
                        <a:cubicBezTo>
                          <a:pt x="19" y="24"/>
                          <a:pt x="16" y="26"/>
                          <a:pt x="12" y="28"/>
                        </a:cubicBezTo>
                        <a:cubicBezTo>
                          <a:pt x="9" y="29"/>
                          <a:pt x="4" y="31"/>
                          <a:pt x="0" y="32"/>
                        </a:cubicBezTo>
                        <a:cubicBezTo>
                          <a:pt x="0" y="17"/>
                          <a:pt x="0" y="17"/>
                          <a:pt x="0" y="17"/>
                        </a:cubicBezTo>
                        <a:cubicBezTo>
                          <a:pt x="3" y="16"/>
                          <a:pt x="5" y="15"/>
                          <a:pt x="8" y="14"/>
                        </a:cubicBezTo>
                        <a:cubicBezTo>
                          <a:pt x="11" y="13"/>
                          <a:pt x="14" y="12"/>
                          <a:pt x="16" y="10"/>
                        </a:cubicBezTo>
                        <a:cubicBezTo>
                          <a:pt x="19" y="9"/>
                          <a:pt x="22" y="8"/>
                          <a:pt x="24" y="6"/>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1" name="Freeform 30"/>
                  <p:cNvSpPr>
                    <a:spLocks noEditPoints="1"/>
                  </p:cNvSpPr>
                  <p:nvPr/>
                </p:nvSpPr>
                <p:spPr bwMode="auto">
                  <a:xfrm>
                    <a:off x="3784" y="2897"/>
                    <a:ext cx="48"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1 h 115"/>
                      <a:gd name="T14" fmla="*/ 37 w 76"/>
                      <a:gd name="T15" fmla="*/ 115 h 115"/>
                      <a:gd name="T16" fmla="*/ 39 w 76"/>
                      <a:gd name="T17" fmla="*/ 15 h 115"/>
                      <a:gd name="T18" fmla="*/ 18 w 76"/>
                      <a:gd name="T19" fmla="*/ 59 h 115"/>
                      <a:gd name="T20" fmla="*/ 38 w 76"/>
                      <a:gd name="T21" fmla="*/ 101 h 115"/>
                      <a:gd name="T22" fmla="*/ 58 w 76"/>
                      <a:gd name="T23" fmla="*/ 59 h 115"/>
                      <a:gd name="T24" fmla="*/ 39 w 76"/>
                      <a:gd name="T25" fmla="*/ 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1"/>
                          <a:pt x="10" y="101"/>
                        </a:cubicBezTo>
                        <a:cubicBezTo>
                          <a:pt x="3" y="92"/>
                          <a:pt x="0" y="78"/>
                          <a:pt x="0" y="60"/>
                        </a:cubicBezTo>
                        <a:cubicBezTo>
                          <a:pt x="0" y="40"/>
                          <a:pt x="3" y="26"/>
                          <a:pt x="10" y="15"/>
                        </a:cubicBezTo>
                        <a:cubicBezTo>
                          <a:pt x="17" y="5"/>
                          <a:pt x="27" y="0"/>
                          <a:pt x="39" y="0"/>
                        </a:cubicBezTo>
                        <a:cubicBezTo>
                          <a:pt x="64" y="0"/>
                          <a:pt x="76" y="19"/>
                          <a:pt x="76" y="57"/>
                        </a:cubicBezTo>
                        <a:cubicBezTo>
                          <a:pt x="76" y="76"/>
                          <a:pt x="73" y="91"/>
                          <a:pt x="66" y="101"/>
                        </a:cubicBezTo>
                        <a:cubicBezTo>
                          <a:pt x="59" y="110"/>
                          <a:pt x="49" y="115"/>
                          <a:pt x="37" y="115"/>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2" name="Freeform 31"/>
                  <p:cNvSpPr>
                    <a:spLocks noEditPoints="1"/>
                  </p:cNvSpPr>
                  <p:nvPr/>
                </p:nvSpPr>
                <p:spPr bwMode="auto">
                  <a:xfrm>
                    <a:off x="3784" y="2809"/>
                    <a:ext cx="49" cy="74"/>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2"/>
                          <a:pt x="0" y="78"/>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7"/>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3" name="Freeform 32"/>
                  <p:cNvSpPr>
                    <a:spLocks noEditPoints="1"/>
                  </p:cNvSpPr>
                  <p:nvPr/>
                </p:nvSpPr>
                <p:spPr bwMode="auto">
                  <a:xfrm>
                    <a:off x="3784" y="2720"/>
                    <a:ext cx="49" cy="75"/>
                  </a:xfrm>
                  <a:custGeom>
                    <a:avLst/>
                    <a:gdLst>
                      <a:gd name="T0" fmla="*/ 37 w 76"/>
                      <a:gd name="T1" fmla="*/ 116 h 116"/>
                      <a:gd name="T2" fmla="*/ 10 w 76"/>
                      <a:gd name="T3" fmla="*/ 101 h 116"/>
                      <a:gd name="T4" fmla="*/ 0 w 76"/>
                      <a:gd name="T5" fmla="*/ 60 h 116"/>
                      <a:gd name="T6" fmla="*/ 10 w 76"/>
                      <a:gd name="T7" fmla="*/ 16 h 116"/>
                      <a:gd name="T8" fmla="*/ 39 w 76"/>
                      <a:gd name="T9" fmla="*/ 0 h 116"/>
                      <a:gd name="T10" fmla="*/ 76 w 76"/>
                      <a:gd name="T11" fmla="*/ 58 h 116"/>
                      <a:gd name="T12" fmla="*/ 66 w 76"/>
                      <a:gd name="T13" fmla="*/ 101 h 116"/>
                      <a:gd name="T14" fmla="*/ 37 w 76"/>
                      <a:gd name="T15" fmla="*/ 116 h 116"/>
                      <a:gd name="T16" fmla="*/ 39 w 76"/>
                      <a:gd name="T17" fmla="*/ 15 h 116"/>
                      <a:gd name="T18" fmla="*/ 18 w 76"/>
                      <a:gd name="T19" fmla="*/ 59 h 116"/>
                      <a:gd name="T20" fmla="*/ 38 w 76"/>
                      <a:gd name="T21" fmla="*/ 101 h 116"/>
                      <a:gd name="T22" fmla="*/ 58 w 76"/>
                      <a:gd name="T23" fmla="*/ 59 h 116"/>
                      <a:gd name="T24" fmla="*/ 39 w 76"/>
                      <a:gd name="T25" fmla="*/ 1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6">
                        <a:moveTo>
                          <a:pt x="37" y="116"/>
                        </a:moveTo>
                        <a:cubicBezTo>
                          <a:pt x="25" y="116"/>
                          <a:pt x="16" y="111"/>
                          <a:pt x="10" y="101"/>
                        </a:cubicBezTo>
                        <a:cubicBezTo>
                          <a:pt x="3" y="92"/>
                          <a:pt x="0" y="78"/>
                          <a:pt x="0" y="60"/>
                        </a:cubicBezTo>
                        <a:cubicBezTo>
                          <a:pt x="0" y="41"/>
                          <a:pt x="3" y="26"/>
                          <a:pt x="10" y="16"/>
                        </a:cubicBezTo>
                        <a:cubicBezTo>
                          <a:pt x="17" y="5"/>
                          <a:pt x="27" y="0"/>
                          <a:pt x="39" y="0"/>
                        </a:cubicBezTo>
                        <a:cubicBezTo>
                          <a:pt x="64" y="0"/>
                          <a:pt x="76" y="19"/>
                          <a:pt x="76" y="58"/>
                        </a:cubicBezTo>
                        <a:cubicBezTo>
                          <a:pt x="76" y="76"/>
                          <a:pt x="73" y="91"/>
                          <a:pt x="66" y="101"/>
                        </a:cubicBezTo>
                        <a:cubicBezTo>
                          <a:pt x="59" y="111"/>
                          <a:pt x="49" y="116"/>
                          <a:pt x="37" y="116"/>
                        </a:cubicBezTo>
                        <a:close/>
                        <a:moveTo>
                          <a:pt x="39" y="15"/>
                        </a:moveTo>
                        <a:cubicBezTo>
                          <a:pt x="25" y="15"/>
                          <a:pt x="18" y="30"/>
                          <a:pt x="18" y="59"/>
                        </a:cubicBezTo>
                        <a:cubicBezTo>
                          <a:pt x="18" y="87"/>
                          <a:pt x="25" y="101"/>
                          <a:pt x="38" y="101"/>
                        </a:cubicBezTo>
                        <a:cubicBezTo>
                          <a:pt x="51" y="101"/>
                          <a:pt x="58" y="87"/>
                          <a:pt x="58" y="59"/>
                        </a:cubicBezTo>
                        <a:cubicBezTo>
                          <a:pt x="58" y="29"/>
                          <a:pt x="51" y="15"/>
                          <a:pt x="39"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4" name="Freeform 33"/>
                  <p:cNvSpPr>
                    <a:spLocks/>
                  </p:cNvSpPr>
                  <p:nvPr/>
                </p:nvSpPr>
                <p:spPr bwMode="auto">
                  <a:xfrm>
                    <a:off x="3653" y="2632"/>
                    <a:ext cx="25" cy="71"/>
                  </a:xfrm>
                  <a:custGeom>
                    <a:avLst/>
                    <a:gdLst>
                      <a:gd name="T0" fmla="*/ 40 w 40"/>
                      <a:gd name="T1" fmla="*/ 0 h 111"/>
                      <a:gd name="T2" fmla="*/ 40 w 40"/>
                      <a:gd name="T3" fmla="*/ 111 h 111"/>
                      <a:gd name="T4" fmla="*/ 23 w 40"/>
                      <a:gd name="T5" fmla="*/ 111 h 111"/>
                      <a:gd name="T6" fmla="*/ 23 w 40"/>
                      <a:gd name="T7" fmla="*/ 21 h 111"/>
                      <a:gd name="T8" fmla="*/ 13 w 40"/>
                      <a:gd name="T9" fmla="*/ 27 h 111"/>
                      <a:gd name="T10" fmla="*/ 0 w 40"/>
                      <a:gd name="T11" fmla="*/ 31 h 111"/>
                      <a:gd name="T12" fmla="*/ 0 w 40"/>
                      <a:gd name="T13" fmla="*/ 16 h 111"/>
                      <a:gd name="T14" fmla="*/ 8 w 40"/>
                      <a:gd name="T15" fmla="*/ 13 h 111"/>
                      <a:gd name="T16" fmla="*/ 17 w 40"/>
                      <a:gd name="T17" fmla="*/ 10 h 111"/>
                      <a:gd name="T18" fmla="*/ 25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20" y="24"/>
                          <a:pt x="16" y="25"/>
                          <a:pt x="13" y="27"/>
                        </a:cubicBezTo>
                        <a:cubicBezTo>
                          <a:pt x="9" y="29"/>
                          <a:pt x="5" y="30"/>
                          <a:pt x="0" y="31"/>
                        </a:cubicBezTo>
                        <a:cubicBezTo>
                          <a:pt x="0" y="16"/>
                          <a:pt x="0" y="16"/>
                          <a:pt x="0" y="16"/>
                        </a:cubicBezTo>
                        <a:cubicBezTo>
                          <a:pt x="3" y="15"/>
                          <a:pt x="6" y="14"/>
                          <a:pt x="8" y="13"/>
                        </a:cubicBezTo>
                        <a:cubicBezTo>
                          <a:pt x="11" y="12"/>
                          <a:pt x="14" y="11"/>
                          <a:pt x="17" y="10"/>
                        </a:cubicBezTo>
                        <a:cubicBezTo>
                          <a:pt x="19" y="8"/>
                          <a:pt x="22" y="7"/>
                          <a:pt x="25"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5" name="Freeform 34"/>
                  <p:cNvSpPr>
                    <a:spLocks/>
                  </p:cNvSpPr>
                  <p:nvPr/>
                </p:nvSpPr>
                <p:spPr bwMode="auto">
                  <a:xfrm>
                    <a:off x="3701" y="2632"/>
                    <a:ext cx="25" cy="71"/>
                  </a:xfrm>
                  <a:custGeom>
                    <a:avLst/>
                    <a:gdLst>
                      <a:gd name="T0" fmla="*/ 40 w 40"/>
                      <a:gd name="T1" fmla="*/ 0 h 111"/>
                      <a:gd name="T2" fmla="*/ 40 w 40"/>
                      <a:gd name="T3" fmla="*/ 111 h 111"/>
                      <a:gd name="T4" fmla="*/ 22 w 40"/>
                      <a:gd name="T5" fmla="*/ 111 h 111"/>
                      <a:gd name="T6" fmla="*/ 22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2" y="111"/>
                          <a:pt x="22" y="111"/>
                          <a:pt x="22" y="111"/>
                        </a:cubicBezTo>
                        <a:cubicBezTo>
                          <a:pt x="22" y="21"/>
                          <a:pt x="22" y="21"/>
                          <a:pt x="22"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6" name="Freeform 35"/>
                  <p:cNvSpPr>
                    <a:spLocks/>
                  </p:cNvSpPr>
                  <p:nvPr/>
                </p:nvSpPr>
                <p:spPr bwMode="auto">
                  <a:xfrm>
                    <a:off x="3747" y="2632"/>
                    <a:ext cx="26" cy="71"/>
                  </a:xfrm>
                  <a:custGeom>
                    <a:avLst/>
                    <a:gdLst>
                      <a:gd name="T0" fmla="*/ 40 w 40"/>
                      <a:gd name="T1" fmla="*/ 0 h 111"/>
                      <a:gd name="T2" fmla="*/ 40 w 40"/>
                      <a:gd name="T3" fmla="*/ 111 h 111"/>
                      <a:gd name="T4" fmla="*/ 23 w 40"/>
                      <a:gd name="T5" fmla="*/ 111 h 111"/>
                      <a:gd name="T6" fmla="*/ 23 w 40"/>
                      <a:gd name="T7" fmla="*/ 21 h 111"/>
                      <a:gd name="T8" fmla="*/ 12 w 40"/>
                      <a:gd name="T9" fmla="*/ 27 h 111"/>
                      <a:gd name="T10" fmla="*/ 0 w 40"/>
                      <a:gd name="T11" fmla="*/ 31 h 111"/>
                      <a:gd name="T12" fmla="*/ 0 w 40"/>
                      <a:gd name="T13" fmla="*/ 16 h 111"/>
                      <a:gd name="T14" fmla="*/ 8 w 40"/>
                      <a:gd name="T15" fmla="*/ 13 h 111"/>
                      <a:gd name="T16" fmla="*/ 16 w 40"/>
                      <a:gd name="T17" fmla="*/ 10 h 111"/>
                      <a:gd name="T18" fmla="*/ 24 w 40"/>
                      <a:gd name="T19" fmla="*/ 5 h 111"/>
                      <a:gd name="T20" fmla="*/ 33 w 40"/>
                      <a:gd name="T21" fmla="*/ 0 h 111"/>
                      <a:gd name="T22" fmla="*/ 40 w 40"/>
                      <a:gd name="T2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111">
                        <a:moveTo>
                          <a:pt x="40" y="0"/>
                        </a:moveTo>
                        <a:cubicBezTo>
                          <a:pt x="40" y="111"/>
                          <a:pt x="40" y="111"/>
                          <a:pt x="40" y="111"/>
                        </a:cubicBezTo>
                        <a:cubicBezTo>
                          <a:pt x="23" y="111"/>
                          <a:pt x="23" y="111"/>
                          <a:pt x="23" y="111"/>
                        </a:cubicBezTo>
                        <a:cubicBezTo>
                          <a:pt x="23" y="21"/>
                          <a:pt x="23" y="21"/>
                          <a:pt x="23" y="21"/>
                        </a:cubicBezTo>
                        <a:cubicBezTo>
                          <a:pt x="19" y="24"/>
                          <a:pt x="16" y="25"/>
                          <a:pt x="12" y="27"/>
                        </a:cubicBezTo>
                        <a:cubicBezTo>
                          <a:pt x="9" y="29"/>
                          <a:pt x="4" y="30"/>
                          <a:pt x="0" y="31"/>
                        </a:cubicBezTo>
                        <a:cubicBezTo>
                          <a:pt x="0" y="16"/>
                          <a:pt x="0" y="16"/>
                          <a:pt x="0" y="16"/>
                        </a:cubicBezTo>
                        <a:cubicBezTo>
                          <a:pt x="3" y="15"/>
                          <a:pt x="5" y="14"/>
                          <a:pt x="8" y="13"/>
                        </a:cubicBezTo>
                        <a:cubicBezTo>
                          <a:pt x="11" y="12"/>
                          <a:pt x="14" y="11"/>
                          <a:pt x="16" y="10"/>
                        </a:cubicBezTo>
                        <a:cubicBezTo>
                          <a:pt x="19" y="8"/>
                          <a:pt x="22" y="7"/>
                          <a:pt x="24" y="5"/>
                        </a:cubicBezTo>
                        <a:cubicBezTo>
                          <a:pt x="27" y="4"/>
                          <a:pt x="30" y="2"/>
                          <a:pt x="33" y="0"/>
                        </a:cubicBezTo>
                        <a:lnTo>
                          <a:pt x="40"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sp>
                <p:nvSpPr>
                  <p:cNvPr id="97" name="Freeform 36"/>
                  <p:cNvSpPr>
                    <a:spLocks noEditPoints="1"/>
                  </p:cNvSpPr>
                  <p:nvPr/>
                </p:nvSpPr>
                <p:spPr bwMode="auto">
                  <a:xfrm>
                    <a:off x="3784" y="2631"/>
                    <a:ext cx="49" cy="73"/>
                  </a:xfrm>
                  <a:custGeom>
                    <a:avLst/>
                    <a:gdLst>
                      <a:gd name="T0" fmla="*/ 37 w 76"/>
                      <a:gd name="T1" fmla="*/ 115 h 115"/>
                      <a:gd name="T2" fmla="*/ 10 w 76"/>
                      <a:gd name="T3" fmla="*/ 101 h 115"/>
                      <a:gd name="T4" fmla="*/ 0 w 76"/>
                      <a:gd name="T5" fmla="*/ 60 h 115"/>
                      <a:gd name="T6" fmla="*/ 10 w 76"/>
                      <a:gd name="T7" fmla="*/ 15 h 115"/>
                      <a:gd name="T8" fmla="*/ 39 w 76"/>
                      <a:gd name="T9" fmla="*/ 0 h 115"/>
                      <a:gd name="T10" fmla="*/ 76 w 76"/>
                      <a:gd name="T11" fmla="*/ 57 h 115"/>
                      <a:gd name="T12" fmla="*/ 66 w 76"/>
                      <a:gd name="T13" fmla="*/ 100 h 115"/>
                      <a:gd name="T14" fmla="*/ 37 w 76"/>
                      <a:gd name="T15" fmla="*/ 115 h 115"/>
                      <a:gd name="T16" fmla="*/ 39 w 76"/>
                      <a:gd name="T17" fmla="*/ 14 h 115"/>
                      <a:gd name="T18" fmla="*/ 18 w 76"/>
                      <a:gd name="T19" fmla="*/ 59 h 115"/>
                      <a:gd name="T20" fmla="*/ 38 w 76"/>
                      <a:gd name="T21" fmla="*/ 101 h 115"/>
                      <a:gd name="T22" fmla="*/ 58 w 76"/>
                      <a:gd name="T23" fmla="*/ 58 h 115"/>
                      <a:gd name="T24" fmla="*/ 39 w 76"/>
                      <a:gd name="T25" fmla="*/ 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15">
                        <a:moveTo>
                          <a:pt x="37" y="115"/>
                        </a:moveTo>
                        <a:cubicBezTo>
                          <a:pt x="25" y="115"/>
                          <a:pt x="16" y="110"/>
                          <a:pt x="10" y="101"/>
                        </a:cubicBezTo>
                        <a:cubicBezTo>
                          <a:pt x="3" y="91"/>
                          <a:pt x="0" y="77"/>
                          <a:pt x="0" y="60"/>
                        </a:cubicBezTo>
                        <a:cubicBezTo>
                          <a:pt x="0" y="40"/>
                          <a:pt x="3" y="25"/>
                          <a:pt x="10" y="15"/>
                        </a:cubicBezTo>
                        <a:cubicBezTo>
                          <a:pt x="17" y="5"/>
                          <a:pt x="27" y="0"/>
                          <a:pt x="39" y="0"/>
                        </a:cubicBezTo>
                        <a:cubicBezTo>
                          <a:pt x="64" y="0"/>
                          <a:pt x="76" y="19"/>
                          <a:pt x="76" y="57"/>
                        </a:cubicBezTo>
                        <a:cubicBezTo>
                          <a:pt x="76" y="76"/>
                          <a:pt x="73" y="90"/>
                          <a:pt x="66" y="100"/>
                        </a:cubicBezTo>
                        <a:cubicBezTo>
                          <a:pt x="59" y="110"/>
                          <a:pt x="49" y="115"/>
                          <a:pt x="37" y="115"/>
                        </a:cubicBezTo>
                        <a:close/>
                        <a:moveTo>
                          <a:pt x="39" y="14"/>
                        </a:moveTo>
                        <a:cubicBezTo>
                          <a:pt x="25" y="14"/>
                          <a:pt x="18" y="29"/>
                          <a:pt x="18" y="59"/>
                        </a:cubicBezTo>
                        <a:cubicBezTo>
                          <a:pt x="18" y="87"/>
                          <a:pt x="25" y="101"/>
                          <a:pt x="38" y="101"/>
                        </a:cubicBezTo>
                        <a:cubicBezTo>
                          <a:pt x="51" y="101"/>
                          <a:pt x="58" y="86"/>
                          <a:pt x="58" y="58"/>
                        </a:cubicBezTo>
                        <a:cubicBezTo>
                          <a:pt x="58" y="29"/>
                          <a:pt x="51" y="14"/>
                          <a:pt x="39"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3" tIns="46616" rIns="93233" bIns="46616" numCol="1" anchor="t" anchorCtr="0" compatLnSpc="1">
                    <a:prstTxWarp prst="textNoShape">
                      <a:avLst/>
                    </a:prstTxWarp>
                  </a:bodyPr>
                  <a:lstStyle/>
                  <a:p>
                    <a:pPr defTabSz="914192"/>
                    <a:endParaRPr lang="en-US" sz="2448">
                      <a:solidFill>
                        <a:srgbClr val="FFFFFF"/>
                      </a:solidFill>
                      <a:ea typeface="MS PGothic" charset="0"/>
                    </a:endParaRPr>
                  </a:p>
                </p:txBody>
              </p:sp>
            </p:grpSp>
          </p:grpSp>
        </p:grpSp>
        <p:sp>
          <p:nvSpPr>
            <p:cNvPr id="14" name="Rectangle 33"/>
            <p:cNvSpPr>
              <a:spLocks noChangeArrowheads="1"/>
            </p:cNvSpPr>
            <p:nvPr/>
          </p:nvSpPr>
          <p:spPr bwMode="auto">
            <a:xfrm>
              <a:off x="4859115" y="5132725"/>
              <a:ext cx="1966012" cy="1737957"/>
            </a:xfrm>
            <a:prstGeom prst="rect">
              <a:avLst/>
            </a:prstGeom>
            <a:solidFill>
              <a:srgbClr val="00A7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15" name="Rectangle 34"/>
            <p:cNvSpPr>
              <a:spLocks noChangeArrowheads="1"/>
            </p:cNvSpPr>
            <p:nvPr/>
          </p:nvSpPr>
          <p:spPr bwMode="auto">
            <a:xfrm>
              <a:off x="4765924" y="5092868"/>
              <a:ext cx="2158406" cy="4115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16" name="Rectangle 35"/>
            <p:cNvSpPr>
              <a:spLocks noChangeArrowheads="1"/>
            </p:cNvSpPr>
            <p:nvPr/>
          </p:nvSpPr>
          <p:spPr bwMode="auto">
            <a:xfrm>
              <a:off x="5921156" y="6690419"/>
              <a:ext cx="278698" cy="180262"/>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17" name="Rectangle 36"/>
            <p:cNvSpPr>
              <a:spLocks noChangeArrowheads="1"/>
            </p:cNvSpPr>
            <p:nvPr/>
          </p:nvSpPr>
          <p:spPr bwMode="auto">
            <a:xfrm>
              <a:off x="5479253" y="6690419"/>
              <a:ext cx="278698" cy="180262"/>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18" name="Rectangle 40"/>
            <p:cNvSpPr>
              <a:spLocks noChangeArrowheads="1"/>
            </p:cNvSpPr>
            <p:nvPr/>
          </p:nvSpPr>
          <p:spPr bwMode="auto">
            <a:xfrm>
              <a:off x="5072466" y="6001023"/>
              <a:ext cx="1584232" cy="18666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defTabSz="932151"/>
              <a:r>
                <a:rPr lang="en-US" sz="1222" dirty="0">
                  <a:solidFill>
                    <a:srgbClr val="FFFFFF"/>
                  </a:solidFill>
                  <a:ea typeface="MS PGothic" charset="0"/>
                </a:rPr>
                <a:t>C#</a:t>
              </a:r>
            </a:p>
          </p:txBody>
        </p:sp>
        <p:sp>
          <p:nvSpPr>
            <p:cNvPr id="19" name="Rectangle 35"/>
            <p:cNvSpPr>
              <a:spLocks noChangeArrowheads="1"/>
            </p:cNvSpPr>
            <p:nvPr/>
          </p:nvSpPr>
          <p:spPr bwMode="auto">
            <a:xfrm>
              <a:off x="5450825" y="4779069"/>
              <a:ext cx="183372" cy="320560"/>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20" name="Rectangle 36"/>
            <p:cNvSpPr>
              <a:spLocks noChangeArrowheads="1"/>
            </p:cNvSpPr>
            <p:nvPr/>
          </p:nvSpPr>
          <p:spPr bwMode="auto">
            <a:xfrm>
              <a:off x="5186784" y="4787124"/>
              <a:ext cx="183372" cy="320560"/>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21" name="Rectangle 37"/>
            <p:cNvSpPr>
              <a:spLocks noChangeArrowheads="1"/>
            </p:cNvSpPr>
            <p:nvPr/>
          </p:nvSpPr>
          <p:spPr bwMode="auto">
            <a:xfrm>
              <a:off x="5065321" y="5361994"/>
              <a:ext cx="1584232"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defTabSz="932151"/>
              <a:r>
                <a:rPr lang="en-US" sz="1222" dirty="0" err="1">
                  <a:solidFill>
                    <a:srgbClr val="FFFFFF"/>
                  </a:solidFill>
                  <a:ea typeface="MS PGothic" charset="0"/>
                </a:rPr>
                <a:t>MapReduce</a:t>
              </a:r>
              <a:endParaRPr lang="en-US" sz="1222" dirty="0">
                <a:solidFill>
                  <a:srgbClr val="FFFFFF"/>
                </a:solidFill>
                <a:ea typeface="MS PGothic" charset="0"/>
              </a:endParaRPr>
            </a:p>
          </p:txBody>
        </p:sp>
        <p:grpSp>
          <p:nvGrpSpPr>
            <p:cNvPr id="22" name="Group 21"/>
            <p:cNvGrpSpPr/>
            <p:nvPr/>
          </p:nvGrpSpPr>
          <p:grpSpPr>
            <a:xfrm>
              <a:off x="9002390" y="5719442"/>
              <a:ext cx="1390038" cy="1178737"/>
              <a:chOff x="9992964" y="3433087"/>
              <a:chExt cx="1362906" cy="1155729"/>
            </a:xfrm>
            <a:effectLst>
              <a:outerShdw blurRad="38100" dir="18900000" sy="23000" kx="-1200000" algn="bl" rotWithShape="0">
                <a:prstClr val="black">
                  <a:alpha val="20000"/>
                </a:prstClr>
              </a:outerShdw>
            </a:effectLst>
          </p:grpSpPr>
          <p:grpSp>
            <p:nvGrpSpPr>
              <p:cNvPr id="43" name="Group 42"/>
              <p:cNvGrpSpPr/>
              <p:nvPr/>
            </p:nvGrpSpPr>
            <p:grpSpPr>
              <a:xfrm>
                <a:off x="9992964" y="3433087"/>
                <a:ext cx="1362906" cy="1155729"/>
                <a:chOff x="9992964" y="3433087"/>
                <a:chExt cx="1362906" cy="1155729"/>
              </a:xfrm>
            </p:grpSpPr>
            <p:sp>
              <p:nvSpPr>
                <p:cNvPr id="62" name="Rectangle 61"/>
                <p:cNvSpPr/>
                <p:nvPr/>
              </p:nvSpPr>
              <p:spPr bwMode="auto">
                <a:xfrm>
                  <a:off x="10046425" y="3468005"/>
                  <a:ext cx="1248025" cy="93702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algn="ctr" defTabSz="931935"/>
                  <a:endParaRPr lang="en-US" sz="2000" dirty="0">
                    <a:solidFill>
                      <a:srgbClr val="FFFFFF"/>
                    </a:solidFill>
                  </a:endParaRPr>
                </a:p>
              </p:txBody>
            </p:sp>
            <p:sp>
              <p:nvSpPr>
                <p:cNvPr id="63"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grpSp>
          <p:grpSp>
            <p:nvGrpSpPr>
              <p:cNvPr id="44" name="Group 43"/>
              <p:cNvGrpSpPr/>
              <p:nvPr/>
            </p:nvGrpSpPr>
            <p:grpSpPr>
              <a:xfrm>
                <a:off x="10176274" y="3555592"/>
                <a:ext cx="994831" cy="753658"/>
                <a:chOff x="-1748541" y="1986635"/>
                <a:chExt cx="1206735" cy="914192"/>
              </a:xfrm>
            </p:grpSpPr>
            <p:sp>
              <p:nvSpPr>
                <p:cNvPr id="45" name="Rectangle 35"/>
                <p:cNvSpPr>
                  <a:spLocks noChangeArrowheads="1"/>
                </p:cNvSpPr>
                <p:nvPr/>
              </p:nvSpPr>
              <p:spPr bwMode="auto">
                <a:xfrm>
                  <a:off x="-1318870" y="2263178"/>
                  <a:ext cx="50281" cy="214835"/>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46" name="Rectangle 36"/>
                <p:cNvSpPr>
                  <a:spLocks noChangeArrowheads="1"/>
                </p:cNvSpPr>
                <p:nvPr/>
              </p:nvSpPr>
              <p:spPr bwMode="auto">
                <a:xfrm>
                  <a:off x="-1538277" y="2564861"/>
                  <a:ext cx="25368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47" name="Rectangle 37"/>
                <p:cNvSpPr>
                  <a:spLocks noChangeArrowheads="1"/>
                </p:cNvSpPr>
                <p:nvPr/>
              </p:nvSpPr>
              <p:spPr bwMode="auto">
                <a:xfrm>
                  <a:off x="-1602270" y="2564861"/>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48" name="Rectangle 38"/>
                <p:cNvSpPr>
                  <a:spLocks noChangeArrowheads="1"/>
                </p:cNvSpPr>
                <p:nvPr/>
              </p:nvSpPr>
              <p:spPr bwMode="auto">
                <a:xfrm>
                  <a:off x="-1538277" y="2647139"/>
                  <a:ext cx="27425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49" name="Rectangle 39"/>
                <p:cNvSpPr>
                  <a:spLocks noChangeArrowheads="1"/>
                </p:cNvSpPr>
                <p:nvPr/>
              </p:nvSpPr>
              <p:spPr bwMode="auto">
                <a:xfrm>
                  <a:off x="-1602270" y="2647139"/>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0" name="Rectangle 40"/>
                <p:cNvSpPr>
                  <a:spLocks noChangeArrowheads="1"/>
                </p:cNvSpPr>
                <p:nvPr/>
              </p:nvSpPr>
              <p:spPr bwMode="auto">
                <a:xfrm>
                  <a:off x="-1538277" y="2724845"/>
                  <a:ext cx="203408"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1" name="Rectangle 41"/>
                <p:cNvSpPr>
                  <a:spLocks noChangeArrowheads="1"/>
                </p:cNvSpPr>
                <p:nvPr/>
              </p:nvSpPr>
              <p:spPr bwMode="auto">
                <a:xfrm>
                  <a:off x="-1602270" y="2724845"/>
                  <a:ext cx="41139" cy="3885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2" name="Rectangle 42"/>
                <p:cNvSpPr>
                  <a:spLocks noChangeArrowheads="1"/>
                </p:cNvSpPr>
                <p:nvPr/>
              </p:nvSpPr>
              <p:spPr bwMode="auto">
                <a:xfrm>
                  <a:off x="-1389720" y="2423162"/>
                  <a:ext cx="50281" cy="54852"/>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3" name="Rectangle 43"/>
                <p:cNvSpPr>
                  <a:spLocks noChangeArrowheads="1"/>
                </p:cNvSpPr>
                <p:nvPr/>
              </p:nvSpPr>
              <p:spPr bwMode="auto">
                <a:xfrm>
                  <a:off x="-1460570" y="2329457"/>
                  <a:ext cx="50281" cy="148556"/>
                </a:xfrm>
                <a:prstGeom prst="rect">
                  <a:avLst/>
                </a:prstGeom>
                <a:solidFill>
                  <a:schemeClr val="accent3">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4" name="Rectangle 44"/>
                <p:cNvSpPr>
                  <a:spLocks noChangeArrowheads="1"/>
                </p:cNvSpPr>
                <p:nvPr/>
              </p:nvSpPr>
              <p:spPr bwMode="auto">
                <a:xfrm>
                  <a:off x="-1533706" y="2290604"/>
                  <a:ext cx="50281" cy="18740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5" name="Rectangle 45"/>
                <p:cNvSpPr>
                  <a:spLocks noChangeArrowheads="1"/>
                </p:cNvSpPr>
                <p:nvPr/>
              </p:nvSpPr>
              <p:spPr bwMode="auto">
                <a:xfrm>
                  <a:off x="-1604556" y="2361454"/>
                  <a:ext cx="50281" cy="116559"/>
                </a:xfrm>
                <a:prstGeom prst="rect">
                  <a:avLst/>
                </a:prstGeom>
                <a:solidFill>
                  <a:schemeClr val="accent4">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6"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7"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8"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00A7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59"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60"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61"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grpSp>
        </p:grpSp>
        <p:sp>
          <p:nvSpPr>
            <p:cNvPr id="23" name="TextBox 22"/>
            <p:cNvSpPr txBox="1"/>
            <p:nvPr/>
          </p:nvSpPr>
          <p:spPr>
            <a:xfrm>
              <a:off x="7446673" y="5523539"/>
              <a:ext cx="1555718" cy="696441"/>
            </a:xfrm>
            <a:prstGeom prst="rect">
              <a:avLst/>
            </a:prstGeom>
            <a:noFill/>
          </p:spPr>
          <p:txBody>
            <a:bodyPr wrap="square" lIns="186468" tIns="149175" rIns="186468" bIns="149175" rtlCol="0">
              <a:spAutoFit/>
            </a:bodyPr>
            <a:lstStyle/>
            <a:p>
              <a:pPr defTabSz="914192">
                <a:lnSpc>
                  <a:spcPct val="90000"/>
                </a:lnSpc>
              </a:pPr>
              <a:r>
                <a:rPr lang="hu-HU" sz="1426" dirty="0">
                  <a:solidFill>
                    <a:srgbClr val="FFFFFF"/>
                  </a:solidFill>
                  <a:ea typeface="MS PGothic" charset="0"/>
                </a:rPr>
                <a:t>Megbízható adat</a:t>
              </a:r>
              <a:endParaRPr lang="en-US" sz="1426" dirty="0">
                <a:solidFill>
                  <a:srgbClr val="FFFFFF"/>
                </a:solidFill>
                <a:ea typeface="MS PGothic" charset="0"/>
              </a:endParaRPr>
            </a:p>
          </p:txBody>
        </p:sp>
        <p:sp>
          <p:nvSpPr>
            <p:cNvPr id="24" name="TextBox 23"/>
            <p:cNvSpPr txBox="1"/>
            <p:nvPr/>
          </p:nvSpPr>
          <p:spPr>
            <a:xfrm>
              <a:off x="9027583" y="5304759"/>
              <a:ext cx="1555718" cy="499107"/>
            </a:xfrm>
            <a:prstGeom prst="rect">
              <a:avLst/>
            </a:prstGeom>
            <a:noFill/>
          </p:spPr>
          <p:txBody>
            <a:bodyPr wrap="square" lIns="186468" tIns="149175" rIns="186468" bIns="149175" rtlCol="0">
              <a:spAutoFit/>
            </a:bodyPr>
            <a:lstStyle/>
            <a:p>
              <a:pPr defTabSz="914192">
                <a:lnSpc>
                  <a:spcPct val="90000"/>
                </a:lnSpc>
              </a:pPr>
              <a:r>
                <a:rPr lang="en-US" sz="1426" dirty="0">
                  <a:solidFill>
                    <a:srgbClr val="FFFFFF"/>
                  </a:solidFill>
                  <a:ea typeface="MS PGothic" charset="0"/>
                </a:rPr>
                <a:t>BI &amp; analytics</a:t>
              </a:r>
            </a:p>
          </p:txBody>
        </p:sp>
        <p:grpSp>
          <p:nvGrpSpPr>
            <p:cNvPr id="25" name="Group 24"/>
            <p:cNvGrpSpPr/>
            <p:nvPr/>
          </p:nvGrpSpPr>
          <p:grpSpPr>
            <a:xfrm>
              <a:off x="6738892" y="6409612"/>
              <a:ext cx="2172206" cy="528669"/>
              <a:chOff x="8214246" y="5555651"/>
              <a:chExt cx="2129807" cy="518350"/>
            </a:xfrm>
            <a:effectLst>
              <a:outerShdw blurRad="38100" dir="18900000" sy="23000" kx="-1200000" algn="bl" rotWithShape="0">
                <a:prstClr val="black">
                  <a:alpha val="20000"/>
                </a:prstClr>
              </a:outerShdw>
            </a:effectLst>
          </p:grpSpPr>
          <p:sp>
            <p:nvSpPr>
              <p:cNvPr id="36" name="Rectangle 35"/>
              <p:cNvSpPr/>
              <p:nvPr/>
            </p:nvSpPr>
            <p:spPr bwMode="auto">
              <a:xfrm flipH="1">
                <a:off x="8300326" y="5812502"/>
                <a:ext cx="45719" cy="261499"/>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37" name="Rectangle 36"/>
              <p:cNvSpPr/>
              <p:nvPr/>
            </p:nvSpPr>
            <p:spPr bwMode="auto">
              <a:xfrm flipH="1">
                <a:off x="10196054" y="5812502"/>
                <a:ext cx="45719" cy="261499"/>
              </a:xfrm>
              <a:prstGeom prst="rect">
                <a:avLst/>
              </a:prstGeom>
              <a:solidFill>
                <a:schemeClr val="bg2">
                  <a:lumMod val="90000"/>
                </a:schemeClr>
              </a:solidFill>
              <a:ln>
                <a:noFill/>
                <a:headEnd type="none" w="med" len="med"/>
                <a:tailEnd type="none" w="med" len="med"/>
              </a:ln>
              <a:effectLst>
                <a:outerShdw blurRad="38100" dir="18900000" sy="23000" kx="-1200000" algn="b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38" name="Oval 37"/>
              <p:cNvSpPr/>
              <p:nvPr/>
            </p:nvSpPr>
            <p:spPr bwMode="auto">
              <a:xfrm rot="1587740">
                <a:off x="10086099" y="5589233"/>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39" name="Oval 38"/>
              <p:cNvSpPr/>
              <p:nvPr/>
            </p:nvSpPr>
            <p:spPr bwMode="auto">
              <a:xfrm rot="1587740">
                <a:off x="8221760" y="5558176"/>
                <a:ext cx="243024" cy="243024"/>
              </a:xfrm>
              <a:prstGeom prst="ellipse">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40" name="Rounded Rectangle 39"/>
              <p:cNvSpPr/>
              <p:nvPr/>
            </p:nvSpPr>
            <p:spPr bwMode="auto">
              <a:xfrm rot="49732">
                <a:off x="8214246" y="5555651"/>
                <a:ext cx="2129807" cy="277026"/>
              </a:xfrm>
              <a:prstGeom prst="roundRect">
                <a:avLst>
                  <a:gd name="adj" fmla="val 50000"/>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41" name="Oval 40"/>
              <p:cNvSpPr/>
              <p:nvPr/>
            </p:nvSpPr>
            <p:spPr bwMode="auto">
              <a:xfrm rot="1587740">
                <a:off x="8263284" y="5599699"/>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sp>
            <p:nvSpPr>
              <p:cNvPr id="42" name="Oval 41"/>
              <p:cNvSpPr/>
              <p:nvPr/>
            </p:nvSpPr>
            <p:spPr bwMode="auto">
              <a:xfrm rot="1587740">
                <a:off x="10127623" y="5630757"/>
                <a:ext cx="159977" cy="159977"/>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a:lnSpc>
                    <a:spcPct val="90000"/>
                  </a:lnSpc>
                </a:pPr>
                <a:endParaRPr lang="en-US" sz="2448" dirty="0" err="1">
                  <a:solidFill>
                    <a:srgbClr val="FFFFFF"/>
                  </a:solidFill>
                  <a:ea typeface="Segoe UI" pitchFamily="34" charset="0"/>
                  <a:cs typeface="Segoe UI" pitchFamily="34" charset="0"/>
                </a:endParaRPr>
              </a:p>
            </p:txBody>
          </p:sp>
        </p:grpSp>
        <p:grpSp>
          <p:nvGrpSpPr>
            <p:cNvPr id="26" name="Group 25"/>
            <p:cNvGrpSpPr/>
            <p:nvPr/>
          </p:nvGrpSpPr>
          <p:grpSpPr>
            <a:xfrm>
              <a:off x="8082837" y="5947958"/>
              <a:ext cx="644479" cy="488866"/>
              <a:chOff x="10380962" y="4025228"/>
              <a:chExt cx="499760" cy="479324"/>
            </a:xfrm>
            <a:solidFill>
              <a:schemeClr val="accent6"/>
            </a:solidFill>
          </p:grpSpPr>
          <p:sp>
            <p:nvSpPr>
              <p:cNvPr id="33" name="Freeform 106"/>
              <p:cNvSpPr>
                <a:spLocks noEditPoints="1"/>
              </p:cNvSpPr>
              <p:nvPr/>
            </p:nvSpPr>
            <p:spPr bwMode="auto">
              <a:xfrm>
                <a:off x="10380962" y="419655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a:extLst/>
            </p:spPr>
            <p:txBody>
              <a:bodyPr vert="horz" wrap="square" lIns="91401" tIns="45700" rIns="91401" bIns="45700" numCol="1" anchor="t" anchorCtr="0" compatLnSpc="1">
                <a:prstTxWarp prst="textNoShape">
                  <a:avLst/>
                </a:prstTxWarp>
              </a:bodyPr>
              <a:lstStyle/>
              <a:p>
                <a:pPr defTabSz="932151"/>
                <a:endParaRPr lang="en-US" sz="2448" dirty="0">
                  <a:solidFill>
                    <a:srgbClr val="FFFFFF"/>
                  </a:solidFill>
                  <a:ea typeface="MS PGothic" charset="0"/>
                </a:endParaRPr>
              </a:p>
            </p:txBody>
          </p:sp>
          <p:sp>
            <p:nvSpPr>
              <p:cNvPr id="34" name="Freeform 106"/>
              <p:cNvSpPr>
                <a:spLocks noEditPoints="1"/>
              </p:cNvSpPr>
              <p:nvPr/>
            </p:nvSpPr>
            <p:spPr bwMode="auto">
              <a:xfrm>
                <a:off x="10620874" y="4198602"/>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sp>
            <p:nvSpPr>
              <p:cNvPr id="35" name="Freeform 106"/>
              <p:cNvSpPr>
                <a:spLocks noEditPoints="1"/>
              </p:cNvSpPr>
              <p:nvPr/>
            </p:nvSpPr>
            <p:spPr bwMode="auto">
              <a:xfrm>
                <a:off x="10512169" y="4025228"/>
                <a:ext cx="259848" cy="305950"/>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rgbClr val="0078D7"/>
              </a:solidFill>
              <a:ln>
                <a:solidFill>
                  <a:srgbClr val="003C6C"/>
                </a:solidFill>
              </a:ln>
              <a:effectLst/>
              <a:extLst/>
            </p:spPr>
            <p:txBody>
              <a:bodyPr vert="horz" wrap="square" lIns="91401" tIns="45700" rIns="91401" bIns="45700" numCol="1" anchor="t" anchorCtr="0" compatLnSpc="1">
                <a:prstTxWarp prst="textNoShape">
                  <a:avLst/>
                </a:prstTxWarp>
              </a:bodyPr>
              <a:lstStyle/>
              <a:p>
                <a:pPr defTabSz="932151"/>
                <a:endParaRPr lang="en-US" sz="2448">
                  <a:solidFill>
                    <a:srgbClr val="FFFFFF"/>
                  </a:solidFill>
                  <a:ea typeface="MS PGothic" charset="0"/>
                </a:endParaRPr>
              </a:p>
            </p:txBody>
          </p:sp>
        </p:grpSp>
        <p:sp>
          <p:nvSpPr>
            <p:cNvPr id="27" name="Rectangle 37"/>
            <p:cNvSpPr>
              <a:spLocks noChangeArrowheads="1"/>
            </p:cNvSpPr>
            <p:nvPr/>
          </p:nvSpPr>
          <p:spPr bwMode="auto">
            <a:xfrm>
              <a:off x="5065321" y="5575004"/>
              <a:ext cx="1584233"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defTabSz="932151"/>
              <a:r>
                <a:rPr lang="en-US" sz="1222" dirty="0">
                  <a:solidFill>
                    <a:srgbClr val="FFFFFF"/>
                  </a:solidFill>
                  <a:ea typeface="MS PGothic" charset="0"/>
                </a:rPr>
                <a:t>Hive</a:t>
              </a:r>
            </a:p>
          </p:txBody>
        </p:sp>
        <p:sp>
          <p:nvSpPr>
            <p:cNvPr id="28" name="Rectangle 37"/>
            <p:cNvSpPr>
              <a:spLocks noChangeArrowheads="1"/>
            </p:cNvSpPr>
            <p:nvPr/>
          </p:nvSpPr>
          <p:spPr bwMode="auto">
            <a:xfrm>
              <a:off x="5072466" y="5788013"/>
              <a:ext cx="1584233" cy="176541"/>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defTabSz="932151"/>
              <a:r>
                <a:rPr lang="en-US" sz="1222" dirty="0">
                  <a:solidFill>
                    <a:srgbClr val="FFFFFF"/>
                  </a:solidFill>
                  <a:ea typeface="MS PGothic" charset="0"/>
                </a:rPr>
                <a:t>Pig</a:t>
              </a:r>
            </a:p>
          </p:txBody>
        </p:sp>
        <p:sp>
          <p:nvSpPr>
            <p:cNvPr id="29" name="Rectangle 40"/>
            <p:cNvSpPr>
              <a:spLocks noChangeArrowheads="1"/>
            </p:cNvSpPr>
            <p:nvPr/>
          </p:nvSpPr>
          <p:spPr bwMode="auto">
            <a:xfrm>
              <a:off x="5065321" y="6224158"/>
              <a:ext cx="1584232" cy="186664"/>
            </a:xfrm>
            <a:prstGeom prst="rect">
              <a:avLst/>
            </a:prstGeom>
            <a:solidFill>
              <a:srgbClr val="005A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ctr" anchorCtr="0" compatLnSpc="1">
              <a:prstTxWarp prst="textNoShape">
                <a:avLst/>
              </a:prstTxWarp>
            </a:bodyPr>
            <a:lstStyle/>
            <a:p>
              <a:pPr defTabSz="932151"/>
              <a:r>
                <a:rPr lang="hu-HU" sz="1222" dirty="0">
                  <a:solidFill>
                    <a:srgbClr val="FFFFFF"/>
                  </a:solidFill>
                  <a:ea typeface="MS PGothic" charset="0"/>
                </a:rPr>
                <a:t>Tárolt eljárások</a:t>
              </a:r>
              <a:endParaRPr lang="en-US" sz="1222" dirty="0">
                <a:solidFill>
                  <a:srgbClr val="FFFFFF"/>
                </a:solidFill>
                <a:ea typeface="MS PGothic" charset="0"/>
              </a:endParaRPr>
            </a:p>
          </p:txBody>
        </p:sp>
        <p:grpSp>
          <p:nvGrpSpPr>
            <p:cNvPr id="30" name="Group 29"/>
            <p:cNvGrpSpPr/>
            <p:nvPr/>
          </p:nvGrpSpPr>
          <p:grpSpPr>
            <a:xfrm>
              <a:off x="3106372" y="5396967"/>
              <a:ext cx="917832" cy="860573"/>
              <a:chOff x="1490926" y="4982160"/>
              <a:chExt cx="924451" cy="924451"/>
            </a:xfrm>
          </p:grpSpPr>
          <p:pic>
            <p:nvPicPr>
              <p:cNvPr id="31" name="Picture 6" descr="\\MAGNUM\Projects\Microsoft\Cloud Power FY12\Design\ICONS_PNG\Screen.png"/>
              <p:cNvPicPr>
                <a:picLocks noChangeAspect="1" noChangeArrowheads="1"/>
              </p:cNvPicPr>
              <p:nvPr/>
            </p:nvPicPr>
            <p:blipFill>
              <a:blip r:embed="rId2" cstate="print">
                <a:lum/>
              </a:blip>
              <a:srcRect/>
              <a:stretch>
                <a:fillRect/>
              </a:stretch>
            </p:blipFill>
            <p:spPr bwMode="auto">
              <a:xfrm rot="20270007">
                <a:off x="1490926" y="4982160"/>
                <a:ext cx="924451" cy="924451"/>
              </a:xfrm>
              <a:prstGeom prst="rect">
                <a:avLst/>
              </a:prstGeom>
              <a:noFill/>
            </p:spPr>
          </p:pic>
          <p:sp>
            <p:nvSpPr>
              <p:cNvPr id="32" name="Freeform 106"/>
              <p:cNvSpPr>
                <a:spLocks noEditPoints="1"/>
              </p:cNvSpPr>
              <p:nvPr/>
            </p:nvSpPr>
            <p:spPr bwMode="auto">
              <a:xfrm rot="20676755">
                <a:off x="1725230" y="5152843"/>
                <a:ext cx="350373" cy="404847"/>
              </a:xfrm>
              <a:custGeom>
                <a:avLst/>
                <a:gdLst>
                  <a:gd name="T0" fmla="*/ 66 w 134"/>
                  <a:gd name="T1" fmla="*/ 8 h 158"/>
                  <a:gd name="T2" fmla="*/ 122 w 134"/>
                  <a:gd name="T3" fmla="*/ 23 h 158"/>
                  <a:gd name="T4" fmla="*/ 66 w 134"/>
                  <a:gd name="T5" fmla="*/ 39 h 158"/>
                  <a:gd name="T6" fmla="*/ 11 w 134"/>
                  <a:gd name="T7" fmla="*/ 23 h 158"/>
                  <a:gd name="T8" fmla="*/ 66 w 134"/>
                  <a:gd name="T9" fmla="*/ 8 h 158"/>
                  <a:gd name="T10" fmla="*/ 67 w 134"/>
                  <a:gd name="T11" fmla="*/ 0 h 158"/>
                  <a:gd name="T12" fmla="*/ 41 w 134"/>
                  <a:gd name="T13" fmla="*/ 2 h 158"/>
                  <a:gd name="T14" fmla="*/ 20 w 134"/>
                  <a:gd name="T15" fmla="*/ 7 h 158"/>
                  <a:gd name="T16" fmla="*/ 5 w 134"/>
                  <a:gd name="T17" fmla="*/ 16 h 158"/>
                  <a:gd name="T18" fmla="*/ 1 w 134"/>
                  <a:gd name="T19" fmla="*/ 21 h 158"/>
                  <a:gd name="T20" fmla="*/ 0 w 134"/>
                  <a:gd name="T21" fmla="*/ 26 h 158"/>
                  <a:gd name="T22" fmla="*/ 0 w 134"/>
                  <a:gd name="T23" fmla="*/ 131 h 158"/>
                  <a:gd name="T24" fmla="*/ 1 w 134"/>
                  <a:gd name="T25" fmla="*/ 137 h 158"/>
                  <a:gd name="T26" fmla="*/ 5 w 134"/>
                  <a:gd name="T27" fmla="*/ 141 h 158"/>
                  <a:gd name="T28" fmla="*/ 20 w 134"/>
                  <a:gd name="T29" fmla="*/ 150 h 158"/>
                  <a:gd name="T30" fmla="*/ 41 w 134"/>
                  <a:gd name="T31" fmla="*/ 155 h 158"/>
                  <a:gd name="T32" fmla="*/ 67 w 134"/>
                  <a:gd name="T33" fmla="*/ 158 h 158"/>
                  <a:gd name="T34" fmla="*/ 114 w 134"/>
                  <a:gd name="T35" fmla="*/ 150 h 158"/>
                  <a:gd name="T36" fmla="*/ 128 w 134"/>
                  <a:gd name="T37" fmla="*/ 141 h 158"/>
                  <a:gd name="T38" fmla="*/ 132 w 134"/>
                  <a:gd name="T39" fmla="*/ 137 h 158"/>
                  <a:gd name="T40" fmla="*/ 134 w 134"/>
                  <a:gd name="T41" fmla="*/ 131 h 158"/>
                  <a:gd name="T42" fmla="*/ 134 w 134"/>
                  <a:gd name="T43" fmla="*/ 26 h 158"/>
                  <a:gd name="T44" fmla="*/ 128 w 134"/>
                  <a:gd name="T45" fmla="*/ 16 h 158"/>
                  <a:gd name="T46" fmla="*/ 114 w 134"/>
                  <a:gd name="T47" fmla="*/ 7 h 158"/>
                  <a:gd name="T48" fmla="*/ 93 w 134"/>
                  <a:gd name="T49" fmla="*/ 2 h 158"/>
                  <a:gd name="T50" fmla="*/ 67 w 134"/>
                  <a:gd name="T5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4" h="158">
                    <a:moveTo>
                      <a:pt x="66" y="8"/>
                    </a:moveTo>
                    <a:cubicBezTo>
                      <a:pt x="97" y="8"/>
                      <a:pt x="122" y="15"/>
                      <a:pt x="122" y="23"/>
                    </a:cubicBezTo>
                    <a:cubicBezTo>
                      <a:pt x="122" y="32"/>
                      <a:pt x="97" y="39"/>
                      <a:pt x="66" y="39"/>
                    </a:cubicBezTo>
                    <a:cubicBezTo>
                      <a:pt x="36" y="39"/>
                      <a:pt x="11" y="32"/>
                      <a:pt x="11" y="23"/>
                    </a:cubicBezTo>
                    <a:cubicBezTo>
                      <a:pt x="11" y="15"/>
                      <a:pt x="36" y="8"/>
                      <a:pt x="66" y="8"/>
                    </a:cubicBezTo>
                    <a:close/>
                    <a:moveTo>
                      <a:pt x="67" y="0"/>
                    </a:moveTo>
                    <a:cubicBezTo>
                      <a:pt x="41" y="2"/>
                      <a:pt x="41" y="2"/>
                      <a:pt x="41" y="2"/>
                    </a:cubicBezTo>
                    <a:cubicBezTo>
                      <a:pt x="20" y="7"/>
                      <a:pt x="20" y="7"/>
                      <a:pt x="20" y="7"/>
                    </a:cubicBezTo>
                    <a:cubicBezTo>
                      <a:pt x="5" y="16"/>
                      <a:pt x="5" y="16"/>
                      <a:pt x="5" y="16"/>
                    </a:cubicBezTo>
                    <a:cubicBezTo>
                      <a:pt x="1" y="21"/>
                      <a:pt x="1" y="21"/>
                      <a:pt x="1" y="21"/>
                    </a:cubicBezTo>
                    <a:cubicBezTo>
                      <a:pt x="0" y="26"/>
                      <a:pt x="0" y="26"/>
                      <a:pt x="0" y="26"/>
                    </a:cubicBezTo>
                    <a:cubicBezTo>
                      <a:pt x="0" y="131"/>
                      <a:pt x="0" y="131"/>
                      <a:pt x="0" y="131"/>
                    </a:cubicBezTo>
                    <a:cubicBezTo>
                      <a:pt x="1" y="137"/>
                      <a:pt x="1" y="137"/>
                      <a:pt x="1" y="137"/>
                    </a:cubicBezTo>
                    <a:cubicBezTo>
                      <a:pt x="5" y="141"/>
                      <a:pt x="5" y="141"/>
                      <a:pt x="5" y="141"/>
                    </a:cubicBezTo>
                    <a:cubicBezTo>
                      <a:pt x="20" y="150"/>
                      <a:pt x="20" y="150"/>
                      <a:pt x="20" y="150"/>
                    </a:cubicBezTo>
                    <a:cubicBezTo>
                      <a:pt x="41" y="155"/>
                      <a:pt x="41" y="155"/>
                      <a:pt x="41" y="155"/>
                    </a:cubicBezTo>
                    <a:cubicBezTo>
                      <a:pt x="49" y="157"/>
                      <a:pt x="58" y="158"/>
                      <a:pt x="67" y="158"/>
                    </a:cubicBezTo>
                    <a:cubicBezTo>
                      <a:pt x="85" y="158"/>
                      <a:pt x="102" y="155"/>
                      <a:pt x="114" y="150"/>
                    </a:cubicBezTo>
                    <a:cubicBezTo>
                      <a:pt x="120" y="147"/>
                      <a:pt x="125" y="145"/>
                      <a:pt x="128" y="141"/>
                    </a:cubicBezTo>
                    <a:cubicBezTo>
                      <a:pt x="130" y="140"/>
                      <a:pt x="131" y="138"/>
                      <a:pt x="132" y="137"/>
                    </a:cubicBezTo>
                    <a:cubicBezTo>
                      <a:pt x="133" y="135"/>
                      <a:pt x="134" y="133"/>
                      <a:pt x="134" y="131"/>
                    </a:cubicBezTo>
                    <a:cubicBezTo>
                      <a:pt x="134" y="26"/>
                      <a:pt x="134" y="26"/>
                      <a:pt x="134" y="26"/>
                    </a:cubicBezTo>
                    <a:cubicBezTo>
                      <a:pt x="134" y="22"/>
                      <a:pt x="132" y="19"/>
                      <a:pt x="128" y="16"/>
                    </a:cubicBezTo>
                    <a:cubicBezTo>
                      <a:pt x="125" y="13"/>
                      <a:pt x="120" y="10"/>
                      <a:pt x="114" y="7"/>
                    </a:cubicBezTo>
                    <a:cubicBezTo>
                      <a:pt x="108" y="5"/>
                      <a:pt x="101" y="3"/>
                      <a:pt x="93" y="2"/>
                    </a:cubicBezTo>
                    <a:cubicBezTo>
                      <a:pt x="85" y="0"/>
                      <a:pt x="76" y="0"/>
                      <a:pt x="67" y="0"/>
                    </a:cubicBezTo>
                    <a:close/>
                  </a:path>
                </a:pathLst>
              </a:custGeom>
              <a:solidFill>
                <a:schemeClr val="accent2"/>
              </a:solidFill>
              <a:ln>
                <a:noFill/>
              </a:ln>
              <a:extLst/>
            </p:spPr>
            <p:txBody>
              <a:bodyPr vert="horz" wrap="square" lIns="0" tIns="0" rIns="0" bIns="0" numCol="1" anchor="ctr" anchorCtr="0" compatLnSpc="1">
                <a:prstTxWarp prst="textNoShape">
                  <a:avLst/>
                </a:prstTxWarp>
              </a:bodyPr>
              <a:lstStyle/>
              <a:p>
                <a:pPr algn="ctr" defTabSz="932151"/>
                <a:r>
                  <a:rPr lang="en-US" sz="1426" dirty="0">
                    <a:solidFill>
                      <a:srgbClr val="FFFFFF"/>
                    </a:solidFill>
                    <a:ea typeface="MS PGothic" charset="0"/>
                  </a:rPr>
                  <a:t>VM</a:t>
                </a:r>
              </a:p>
            </p:txBody>
          </p:sp>
        </p:grpSp>
      </p:grpSp>
      <p:sp>
        <p:nvSpPr>
          <p:cNvPr id="108" name="Rectangle 40"/>
          <p:cNvSpPr>
            <a:spLocks noChangeArrowheads="1"/>
          </p:cNvSpPr>
          <p:nvPr/>
        </p:nvSpPr>
        <p:spPr bwMode="auto">
          <a:xfrm>
            <a:off x="5355171" y="5865707"/>
            <a:ext cx="1583782" cy="186611"/>
          </a:xfrm>
          <a:prstGeom prst="rect">
            <a:avLst/>
          </a:prstGeom>
          <a:solidFill>
            <a:srgbClr val="005AA1"/>
          </a:solidFill>
          <a:ln>
            <a:noFill/>
          </a:ln>
          <a:extLst/>
        </p:spPr>
        <p:txBody>
          <a:bodyPr vert="horz" wrap="square" lIns="91401" tIns="45700" rIns="91401" bIns="45700" numCol="1" anchor="ctr" anchorCtr="0" compatLnSpc="1">
            <a:prstTxWarp prst="textNoShape">
              <a:avLst/>
            </a:prstTxWarp>
          </a:bodyPr>
          <a:lstStyle/>
          <a:p>
            <a:pPr defTabSz="932151"/>
            <a:r>
              <a:rPr lang="en-US" sz="1000" dirty="0">
                <a:solidFill>
                  <a:srgbClr val="FFFFFF"/>
                </a:solidFill>
                <a:ea typeface="MS PGothic" charset="0"/>
              </a:rPr>
              <a:t>Azure Machine Learning</a:t>
            </a:r>
          </a:p>
        </p:txBody>
      </p:sp>
      <p:pic>
        <p:nvPicPr>
          <p:cNvPr id="109" name="Picture 10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7931" y="406195"/>
            <a:ext cx="3561316" cy="4276759"/>
          </a:xfrm>
          <a:prstGeom prst="rect">
            <a:avLst/>
          </a:prstGeom>
          <a:noFill/>
        </p:spPr>
      </p:pic>
      <p:sp>
        <p:nvSpPr>
          <p:cNvPr id="5" name="Cím 4"/>
          <p:cNvSpPr>
            <a:spLocks noGrp="1"/>
          </p:cNvSpPr>
          <p:nvPr>
            <p:ph type="title"/>
          </p:nvPr>
        </p:nvSpPr>
        <p:spPr/>
        <p:txBody>
          <a:bodyPr/>
          <a:lstStyle/>
          <a:p>
            <a:r>
              <a:rPr lang="hu-HU" dirty="0" smtClean="0"/>
              <a:t>Azure Data </a:t>
            </a:r>
            <a:r>
              <a:rPr lang="hu-HU" dirty="0" err="1" smtClean="0"/>
              <a:t>Factory</a:t>
            </a:r>
            <a:endParaRPr lang="hu-HU" dirty="0"/>
          </a:p>
        </p:txBody>
      </p:sp>
      <p:sp>
        <p:nvSpPr>
          <p:cNvPr id="110" name="Tartalom helye 109"/>
          <p:cNvSpPr>
            <a:spLocks noGrp="1"/>
          </p:cNvSpPr>
          <p:nvPr>
            <p:ph sz="quarter" idx="10"/>
          </p:nvPr>
        </p:nvSpPr>
        <p:spPr>
          <a:xfrm>
            <a:off x="269241" y="1416424"/>
            <a:ext cx="6991601" cy="3334945"/>
          </a:xfrm>
        </p:spPr>
        <p:txBody>
          <a:bodyPr>
            <a:normAutofit fontScale="55000" lnSpcReduction="20000"/>
          </a:bodyPr>
          <a:lstStyle/>
          <a:p>
            <a:pPr marL="0" indent="0">
              <a:lnSpc>
                <a:spcPct val="120000"/>
              </a:lnSpc>
              <a:buNone/>
            </a:pPr>
            <a:r>
              <a:rPr lang="hu-HU" b="1" dirty="0"/>
              <a:t>Adatszolgáltatások menedzselése</a:t>
            </a:r>
          </a:p>
          <a:p>
            <a:pPr>
              <a:lnSpc>
                <a:spcPct val="120000"/>
              </a:lnSpc>
            </a:pPr>
            <a:r>
              <a:rPr lang="hu-HU" dirty="0" smtClean="0"/>
              <a:t>Adatmozgatás</a:t>
            </a:r>
            <a:r>
              <a:rPr lang="hu-HU" dirty="0"/>
              <a:t>, -importálás, feldolgozás segítését megcélzó, </a:t>
            </a:r>
            <a:r>
              <a:rPr lang="hu-HU" dirty="0" err="1"/>
              <a:t>menedzslet</a:t>
            </a:r>
            <a:r>
              <a:rPr lang="hu-HU" dirty="0"/>
              <a:t> szolgáltatás („ETL a felhőben”).</a:t>
            </a:r>
          </a:p>
          <a:p>
            <a:pPr>
              <a:lnSpc>
                <a:spcPct val="120000"/>
              </a:lnSpc>
            </a:pPr>
            <a:r>
              <a:rPr lang="hu-HU" dirty="0" smtClean="0"/>
              <a:t>Relációs </a:t>
            </a:r>
            <a:r>
              <a:rPr lang="hu-HU" dirty="0"/>
              <a:t>és nem relációs adatokat tudunk begyűjteni felhőből vagy helyi tárházakból.</a:t>
            </a:r>
          </a:p>
          <a:p>
            <a:pPr>
              <a:lnSpc>
                <a:spcPct val="120000"/>
              </a:lnSpc>
            </a:pPr>
            <a:r>
              <a:rPr lang="hu-HU" dirty="0" smtClean="0"/>
              <a:t>Minden </a:t>
            </a:r>
            <a:r>
              <a:rPr lang="hu-HU" dirty="0"/>
              <a:t>bejövő adatforrást egy helyen tudunk kezelni.</a:t>
            </a:r>
          </a:p>
          <a:p>
            <a:pPr>
              <a:lnSpc>
                <a:spcPct val="120000"/>
              </a:lnSpc>
            </a:pPr>
            <a:r>
              <a:rPr lang="hu-HU" dirty="0" err="1" smtClean="0"/>
              <a:t>Power</a:t>
            </a:r>
            <a:r>
              <a:rPr lang="hu-HU" dirty="0" smtClean="0"/>
              <a:t> </a:t>
            </a:r>
            <a:r>
              <a:rPr lang="hu-HU" dirty="0"/>
              <a:t>BI publikáció</a:t>
            </a:r>
          </a:p>
          <a:p>
            <a:pPr>
              <a:lnSpc>
                <a:spcPct val="120000"/>
              </a:lnSpc>
            </a:pPr>
            <a:endParaRPr lang="hu-HU" dirty="0"/>
          </a:p>
        </p:txBody>
      </p:sp>
    </p:spTree>
    <p:extLst>
      <p:ext uri="{BB962C8B-B14F-4D97-AF65-F5344CB8AC3E}">
        <p14:creationId xmlns:p14="http://schemas.microsoft.com/office/powerpoint/2010/main" val="1235419277"/>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0893" y="290405"/>
            <a:ext cx="11919379" cy="747696"/>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198" dirty="0">
                <a:gradFill>
                  <a:gsLst>
                    <a:gs pos="1250">
                      <a:srgbClr val="FFFFFF"/>
                    </a:gs>
                    <a:gs pos="100000">
                      <a:srgbClr val="FFFFFF"/>
                    </a:gs>
                  </a:gsLst>
                  <a:lin ang="5400000" scaled="0"/>
                </a:gradFill>
              </a:rPr>
              <a:t>Azure Data Catalog</a:t>
            </a:r>
          </a:p>
        </p:txBody>
      </p:sp>
      <p:pic>
        <p:nvPicPr>
          <p:cNvPr id="24" name="Picture 23"/>
          <p:cNvPicPr>
            <a:picLocks noChangeAspect="1"/>
          </p:cNvPicPr>
          <p:nvPr/>
        </p:nvPicPr>
        <p:blipFill>
          <a:blip r:embed="rId2"/>
          <a:stretch>
            <a:fillRect/>
          </a:stretch>
        </p:blipFill>
        <p:spPr>
          <a:xfrm>
            <a:off x="7345522" y="1939892"/>
            <a:ext cx="4516901" cy="3918275"/>
          </a:xfrm>
          <a:prstGeom prst="rect">
            <a:avLst/>
          </a:prstGeom>
        </p:spPr>
      </p:pic>
      <p:pic>
        <p:nvPicPr>
          <p:cNvPr id="25" name="Picture 24"/>
          <p:cNvPicPr>
            <a:picLocks noChangeAspect="1"/>
          </p:cNvPicPr>
          <p:nvPr/>
        </p:nvPicPr>
        <p:blipFill>
          <a:blip r:embed="rId3"/>
          <a:stretch>
            <a:fillRect/>
          </a:stretch>
        </p:blipFill>
        <p:spPr>
          <a:xfrm>
            <a:off x="10582433" y="5010175"/>
            <a:ext cx="1462594" cy="1695987"/>
          </a:xfrm>
          <a:prstGeom prst="rect">
            <a:avLst/>
          </a:prstGeom>
        </p:spPr>
      </p:pic>
      <p:sp>
        <p:nvSpPr>
          <p:cNvPr id="11" name="Cím 10"/>
          <p:cNvSpPr>
            <a:spLocks noGrp="1"/>
          </p:cNvSpPr>
          <p:nvPr>
            <p:ph type="title"/>
          </p:nvPr>
        </p:nvSpPr>
        <p:spPr/>
        <p:txBody>
          <a:bodyPr/>
          <a:lstStyle/>
          <a:p>
            <a:r>
              <a:rPr lang="hu-HU" dirty="0" smtClean="0"/>
              <a:t>Azure Data </a:t>
            </a:r>
            <a:r>
              <a:rPr lang="hu-HU" dirty="0" err="1" smtClean="0"/>
              <a:t>Catalog</a:t>
            </a:r>
            <a:endParaRPr lang="hu-HU" dirty="0"/>
          </a:p>
        </p:txBody>
      </p:sp>
      <p:sp>
        <p:nvSpPr>
          <p:cNvPr id="12" name="Tartalom helye 11"/>
          <p:cNvSpPr>
            <a:spLocks noGrp="1"/>
          </p:cNvSpPr>
          <p:nvPr>
            <p:ph type="body" sz="quarter" idx="10"/>
          </p:nvPr>
        </p:nvSpPr>
        <p:spPr>
          <a:xfrm>
            <a:off x="269241" y="1395363"/>
            <a:ext cx="6152708" cy="5193695"/>
          </a:xfrm>
        </p:spPr>
        <p:txBody>
          <a:bodyPr>
            <a:normAutofit fontScale="62500" lnSpcReduction="20000"/>
          </a:bodyPr>
          <a:lstStyle/>
          <a:p>
            <a:r>
              <a:rPr lang="hu-HU" b="1" dirty="0">
                <a:solidFill>
                  <a:schemeClr val="accent1"/>
                </a:solidFill>
              </a:rPr>
              <a:t>Cégszintű, önkiszolgáló adatforrás regiszter</a:t>
            </a:r>
          </a:p>
          <a:p>
            <a:pPr marL="571500" indent="-571500">
              <a:lnSpc>
                <a:spcPct val="120000"/>
              </a:lnSpc>
              <a:buClr>
                <a:schemeClr val="accent1"/>
              </a:buClr>
              <a:buFont typeface="Arial" panose="020B0604020202020204" pitchFamily="34" charset="0"/>
              <a:buChar char="•"/>
            </a:pPr>
            <a:r>
              <a:rPr lang="hu-HU" dirty="0" smtClean="0">
                <a:solidFill>
                  <a:schemeClr val="accent1"/>
                </a:solidFill>
              </a:rPr>
              <a:t>Mataadat tár, amely segít a felhasználóknak beregisztrálni, kibővíteni, megérteni, megtalálni, és feldolgozni adatforrásokat</a:t>
            </a:r>
          </a:p>
          <a:p>
            <a:pPr marL="571500" indent="-571500">
              <a:lnSpc>
                <a:spcPct val="120000"/>
              </a:lnSpc>
              <a:buClr>
                <a:schemeClr val="accent1"/>
              </a:buClr>
              <a:buFont typeface="Arial" panose="020B0604020202020204" pitchFamily="34" charset="0"/>
              <a:buChar char="•"/>
            </a:pPr>
            <a:endParaRPr lang="hu-HU" dirty="0">
              <a:solidFill>
                <a:schemeClr val="accent1"/>
              </a:solidFill>
            </a:endParaRPr>
          </a:p>
          <a:p>
            <a:pPr marL="571500" indent="-571500">
              <a:lnSpc>
                <a:spcPct val="120000"/>
              </a:lnSpc>
              <a:buClr>
                <a:schemeClr val="accent1"/>
              </a:buClr>
              <a:buFont typeface="Arial" panose="020B0604020202020204" pitchFamily="34" charset="0"/>
              <a:buChar char="•"/>
            </a:pPr>
            <a:r>
              <a:rPr lang="hu-HU" dirty="0">
                <a:solidFill>
                  <a:schemeClr val="accent1"/>
                </a:solidFill>
              </a:rPr>
              <a:t>Adatforrásokat és nem </a:t>
            </a:r>
            <a:r>
              <a:rPr lang="hu-HU" dirty="0" smtClean="0">
                <a:solidFill>
                  <a:schemeClr val="accent1"/>
                </a:solidFill>
              </a:rPr>
              <a:t>adatokat </a:t>
            </a:r>
            <a:r>
              <a:rPr lang="hu-HU" dirty="0">
                <a:solidFill>
                  <a:schemeClr val="accent1"/>
                </a:solidFill>
              </a:rPr>
              <a:t>tárol</a:t>
            </a:r>
          </a:p>
          <a:p>
            <a:pPr marL="571500" indent="-571500">
              <a:lnSpc>
                <a:spcPct val="120000"/>
              </a:lnSpc>
              <a:buClr>
                <a:schemeClr val="accent1"/>
              </a:buClr>
              <a:buFont typeface="Arial" panose="020B0604020202020204" pitchFamily="34" charset="0"/>
              <a:buChar char="•"/>
            </a:pPr>
            <a:r>
              <a:rPr lang="hu-HU" dirty="0">
                <a:solidFill>
                  <a:schemeClr val="accent1"/>
                </a:solidFill>
              </a:rPr>
              <a:t>Strukturált, nem strukturált, helyi vagy felhős adatforrás</a:t>
            </a:r>
          </a:p>
          <a:p>
            <a:pPr marL="571500" indent="-571500">
              <a:lnSpc>
                <a:spcPct val="120000"/>
              </a:lnSpc>
              <a:buClr>
                <a:schemeClr val="accent1"/>
              </a:buClr>
              <a:buFont typeface="Arial" panose="020B0604020202020204" pitchFamily="34" charset="0"/>
              <a:buChar char="•"/>
            </a:pPr>
            <a:r>
              <a:rPr lang="hu-HU" dirty="0">
                <a:solidFill>
                  <a:schemeClr val="accent1"/>
                </a:solidFill>
              </a:rPr>
              <a:t>Publikáció, feldolgozás tetszőleges eszközzel</a:t>
            </a:r>
          </a:p>
          <a:p>
            <a:pPr marL="571500" indent="-571500">
              <a:lnSpc>
                <a:spcPct val="120000"/>
              </a:lnSpc>
              <a:buClr>
                <a:schemeClr val="accent1"/>
              </a:buClr>
              <a:buFont typeface="Arial" panose="020B0604020202020204" pitchFamily="34" charset="0"/>
              <a:buChar char="•"/>
            </a:pPr>
            <a:endParaRPr lang="hu-HU" dirty="0">
              <a:solidFill>
                <a:schemeClr val="accent1"/>
              </a:solidFill>
            </a:endParaRPr>
          </a:p>
          <a:p>
            <a:pPr marL="571500" indent="-571500">
              <a:lnSpc>
                <a:spcPct val="120000"/>
              </a:lnSpc>
              <a:buClr>
                <a:schemeClr val="accent1"/>
              </a:buClr>
              <a:buFont typeface="Arial" panose="020B0604020202020204" pitchFamily="34" charset="0"/>
              <a:buChar char="•"/>
            </a:pPr>
            <a:r>
              <a:rPr lang="hu-HU" dirty="0">
                <a:solidFill>
                  <a:schemeClr val="accent1"/>
                </a:solidFill>
              </a:rPr>
              <a:t>Az IT részleg továbbra is tud </a:t>
            </a:r>
            <a:r>
              <a:rPr lang="hu-HU" dirty="0" err="1">
                <a:solidFill>
                  <a:schemeClr val="accent1"/>
                </a:solidFill>
              </a:rPr>
              <a:t>monitorozni</a:t>
            </a:r>
            <a:r>
              <a:rPr lang="hu-HU" dirty="0">
                <a:solidFill>
                  <a:schemeClr val="accent1"/>
                </a:solidFill>
              </a:rPr>
              <a:t>, felügyelni, de a felhasználók nagyobb szabadságot kapnak.</a:t>
            </a:r>
          </a:p>
          <a:p>
            <a:endParaRPr lang="hu-HU" dirty="0"/>
          </a:p>
        </p:txBody>
      </p:sp>
    </p:spTree>
    <p:extLst>
      <p:ext uri="{BB962C8B-B14F-4D97-AF65-F5344CB8AC3E}">
        <p14:creationId xmlns:p14="http://schemas.microsoft.com/office/powerpoint/2010/main" val="411898206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382104" y="896537"/>
            <a:ext cx="10937271" cy="845753"/>
          </a:xfrm>
          <a:prstGeom prst="rect">
            <a:avLst/>
          </a:prstGeom>
        </p:spPr>
        <p:txBody>
          <a:bodyPr wrap="square">
            <a:spAutoFit/>
          </a:bodyPr>
          <a:lstStyle/>
          <a:p>
            <a:pPr defTabSz="914012">
              <a:lnSpc>
                <a:spcPct val="150000"/>
              </a:lnSpc>
            </a:pPr>
            <a:r>
              <a:rPr lang="hu-HU" sz="1600" dirty="0">
                <a:solidFill>
                  <a:srgbClr val="505050"/>
                </a:solidFill>
              </a:rPr>
              <a:t>Különösen nagy méretű </a:t>
            </a:r>
            <a:r>
              <a:rPr lang="hu-HU" sz="1600" dirty="0" err="1">
                <a:solidFill>
                  <a:srgbClr val="505050"/>
                </a:solidFill>
              </a:rPr>
              <a:t>big</a:t>
            </a:r>
            <a:r>
              <a:rPr lang="hu-HU" sz="1600" dirty="0">
                <a:solidFill>
                  <a:srgbClr val="505050"/>
                </a:solidFill>
              </a:rPr>
              <a:t> </a:t>
            </a:r>
            <a:r>
              <a:rPr lang="hu-HU" sz="1600" dirty="0" err="1">
                <a:solidFill>
                  <a:srgbClr val="505050"/>
                </a:solidFill>
              </a:rPr>
              <a:t>data</a:t>
            </a:r>
            <a:r>
              <a:rPr lang="hu-HU" sz="1600" dirty="0">
                <a:solidFill>
                  <a:srgbClr val="505050"/>
                </a:solidFill>
              </a:rPr>
              <a:t> feladatoknak</a:t>
            </a:r>
            <a:endParaRPr lang="en-US" sz="1600" dirty="0">
              <a:solidFill>
                <a:srgbClr val="505050"/>
              </a:solidFill>
            </a:endParaRPr>
          </a:p>
          <a:p>
            <a:pPr defTabSz="914012">
              <a:lnSpc>
                <a:spcPct val="150000"/>
              </a:lnSpc>
            </a:pPr>
            <a:endParaRPr lang="en-US" sz="1600" dirty="0">
              <a:solidFill>
                <a:srgbClr val="505050"/>
              </a:solidFill>
            </a:endParaRPr>
          </a:p>
        </p:txBody>
      </p:sp>
      <p:sp>
        <p:nvSpPr>
          <p:cNvPr id="2" name="Title 1"/>
          <p:cNvSpPr>
            <a:spLocks noGrp="1"/>
          </p:cNvSpPr>
          <p:nvPr>
            <p:ph type="title"/>
          </p:nvPr>
        </p:nvSpPr>
        <p:spPr/>
        <p:txBody>
          <a:bodyPr/>
          <a:lstStyle/>
          <a:p>
            <a:r>
              <a:rPr lang="en-US" dirty="0"/>
              <a:t>Azure Data Lake Store</a:t>
            </a:r>
          </a:p>
        </p:txBody>
      </p:sp>
      <p:grpSp>
        <p:nvGrpSpPr>
          <p:cNvPr id="4" name="Group 3"/>
          <p:cNvGrpSpPr/>
          <p:nvPr/>
        </p:nvGrpSpPr>
        <p:grpSpPr>
          <a:xfrm>
            <a:off x="248970" y="1430141"/>
            <a:ext cx="3882658" cy="2838857"/>
            <a:chOff x="253116" y="1458033"/>
            <a:chExt cx="3961074" cy="2896194"/>
          </a:xfrm>
        </p:grpSpPr>
        <p:sp>
          <p:nvSpPr>
            <p:cNvPr id="54" name="Rectangle 53"/>
            <p:cNvSpPr/>
            <p:nvPr/>
          </p:nvSpPr>
          <p:spPr bwMode="auto">
            <a:xfrm>
              <a:off x="412142" y="1458033"/>
              <a:ext cx="3749040" cy="13480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defTabSz="913595" fontAlgn="base">
                <a:spcBef>
                  <a:spcPct val="0"/>
                </a:spcBef>
                <a:spcAft>
                  <a:spcPct val="0"/>
                </a:spcAft>
              </a:pPr>
              <a:r>
                <a:rPr lang="hu-HU" sz="3136" dirty="0" err="1">
                  <a:ln>
                    <a:solidFill>
                      <a:srgbClr val="FFFFFF">
                        <a:alpha val="0"/>
                      </a:srgbClr>
                    </a:solidFill>
                  </a:ln>
                  <a:solidFill>
                    <a:srgbClr val="FFFFFF"/>
                  </a:solidFill>
                  <a:latin typeface="Segoe UI Light"/>
                  <a:ea typeface="Segoe UI" pitchFamily="34" charset="0"/>
                  <a:cs typeface="Segoe UI" pitchFamily="34" charset="0"/>
                </a:rPr>
                <a:t>Hadoop</a:t>
              </a:r>
              <a:r>
                <a:rPr lang="hu-HU" sz="3136" dirty="0">
                  <a:ln>
                    <a:solidFill>
                      <a:srgbClr val="FFFFFF">
                        <a:alpha val="0"/>
                      </a:srgbClr>
                    </a:solidFill>
                  </a:ln>
                  <a:solidFill>
                    <a:srgbClr val="FFFFFF"/>
                  </a:solidFill>
                  <a:latin typeface="Segoe UI Light"/>
                  <a:ea typeface="Segoe UI" pitchFamily="34" charset="0"/>
                  <a:cs typeface="Segoe UI" pitchFamily="34" charset="0"/>
                </a:rPr>
                <a:t> alapú</a:t>
              </a:r>
              <a:endParaRPr lang="en-US" sz="3136" dirty="0">
                <a:ln>
                  <a:solidFill>
                    <a:srgbClr val="FFFFFF">
                      <a:alpha val="0"/>
                    </a:srgbClr>
                  </a:solidFill>
                </a:ln>
                <a:solidFill>
                  <a:srgbClr val="FFFFFF"/>
                </a:solidFill>
                <a:latin typeface="Segoe UI Light"/>
                <a:ea typeface="Segoe UI" pitchFamily="34" charset="0"/>
                <a:cs typeface="Segoe UI" pitchFamily="34" charset="0"/>
              </a:endParaRPr>
            </a:p>
          </p:txBody>
        </p:sp>
        <p:sp>
          <p:nvSpPr>
            <p:cNvPr id="3" name="TextBox 2"/>
            <p:cNvSpPr txBox="1"/>
            <p:nvPr/>
          </p:nvSpPr>
          <p:spPr>
            <a:xfrm>
              <a:off x="253116" y="2772228"/>
              <a:ext cx="3961074" cy="1581999"/>
            </a:xfrm>
            <a:prstGeom prst="rect">
              <a:avLst/>
            </a:prstGeom>
            <a:noFill/>
          </p:spPr>
          <p:txBody>
            <a:bodyPr wrap="square" lIns="179259" tIns="143407" rIns="179259" bIns="143407" rtlCol="0">
              <a:spAutoFit/>
            </a:bodyPr>
            <a:lstStyle/>
            <a:p>
              <a:pPr marL="116695" indent="-116695" defTabSz="914225">
                <a:lnSpc>
                  <a:spcPct val="90000"/>
                </a:lnSpc>
                <a:spcAft>
                  <a:spcPts val="588"/>
                </a:spcAft>
                <a:buFont typeface="Arial" panose="020B0604020202020204" pitchFamily="34" charset="0"/>
                <a:buChar char="•"/>
              </a:pPr>
              <a:r>
                <a:rPr lang="en-US" sz="1567" dirty="0">
                  <a:solidFill>
                    <a:srgbClr val="505050"/>
                  </a:solidFill>
                </a:rPr>
                <a:t>Hadoop File System compatible with HDFS™</a:t>
              </a:r>
            </a:p>
            <a:p>
              <a:pPr marL="116695" indent="-116695" defTabSz="914225">
                <a:lnSpc>
                  <a:spcPct val="90000"/>
                </a:lnSpc>
                <a:spcAft>
                  <a:spcPts val="588"/>
                </a:spcAft>
                <a:buFont typeface="Arial" panose="020B0604020202020204" pitchFamily="34" charset="0"/>
                <a:buChar char="•"/>
              </a:pPr>
              <a:r>
                <a:rPr lang="en-US" sz="1567" dirty="0">
                  <a:solidFill>
                    <a:srgbClr val="505050"/>
                  </a:solidFill>
                </a:rPr>
                <a:t>HDInsight, Revolution R, Hortonworks, Cloudera</a:t>
              </a:r>
              <a:r>
                <a:rPr lang="hu-HU" sz="1567" dirty="0">
                  <a:solidFill>
                    <a:srgbClr val="505050"/>
                  </a:solidFill>
                </a:rPr>
                <a:t> integráció</a:t>
              </a:r>
              <a:endParaRPr lang="en-US" sz="1567" dirty="0">
                <a:solidFill>
                  <a:srgbClr val="505050"/>
                </a:solidFill>
              </a:endParaRPr>
            </a:p>
            <a:p>
              <a:pPr marL="116695" indent="-116695" defTabSz="914225">
                <a:lnSpc>
                  <a:spcPct val="90000"/>
                </a:lnSpc>
                <a:spcAft>
                  <a:spcPts val="588"/>
                </a:spcAft>
                <a:buFont typeface="Arial" panose="020B0604020202020204" pitchFamily="34" charset="0"/>
                <a:buChar char="•"/>
              </a:pPr>
              <a:r>
                <a:rPr lang="hu-HU" sz="1567" dirty="0">
                  <a:solidFill>
                    <a:srgbClr val="505050"/>
                  </a:solidFill>
                </a:rPr>
                <a:t>YARN alapú menedzsment</a:t>
              </a:r>
              <a:endParaRPr lang="en-US" sz="1567" dirty="0">
                <a:solidFill>
                  <a:srgbClr val="505050"/>
                </a:solidFill>
              </a:endParaRPr>
            </a:p>
          </p:txBody>
        </p:sp>
      </p:grpSp>
      <p:grpSp>
        <p:nvGrpSpPr>
          <p:cNvPr id="5" name="Group 4"/>
          <p:cNvGrpSpPr/>
          <p:nvPr/>
        </p:nvGrpSpPr>
        <p:grpSpPr>
          <a:xfrm>
            <a:off x="4124657" y="1430142"/>
            <a:ext cx="3955876" cy="2112336"/>
            <a:chOff x="2316920" y="1716565"/>
            <a:chExt cx="4035773" cy="2154999"/>
          </a:xfrm>
        </p:grpSpPr>
        <p:sp>
          <p:nvSpPr>
            <p:cNvPr id="55" name="Rectangle 54"/>
            <p:cNvSpPr/>
            <p:nvPr/>
          </p:nvSpPr>
          <p:spPr bwMode="auto">
            <a:xfrm>
              <a:off x="2443300" y="1716565"/>
              <a:ext cx="3750367" cy="1338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defTabSz="913595" fontAlgn="base">
                <a:lnSpc>
                  <a:spcPct val="90000"/>
                </a:lnSpc>
                <a:spcBef>
                  <a:spcPct val="0"/>
                </a:spcBef>
                <a:spcAft>
                  <a:spcPct val="0"/>
                </a:spcAft>
              </a:pPr>
              <a:r>
                <a:rPr lang="hu-HU" sz="3136" dirty="0">
                  <a:ln>
                    <a:solidFill>
                      <a:srgbClr val="FFFFFF">
                        <a:alpha val="0"/>
                      </a:srgbClr>
                    </a:solidFill>
                  </a:ln>
                  <a:solidFill>
                    <a:srgbClr val="FFFFFF"/>
                  </a:solidFill>
                  <a:latin typeface="Segoe UI Light"/>
                  <a:ea typeface="Segoe UI" pitchFamily="34" charset="0"/>
                  <a:cs typeface="Segoe UI" pitchFamily="34" charset="0"/>
                </a:rPr>
                <a:t>Masszív áteresztőképesség</a:t>
              </a:r>
              <a:endParaRPr lang="en-US" sz="3136" dirty="0">
                <a:ln>
                  <a:solidFill>
                    <a:srgbClr val="FFFFFF">
                      <a:alpha val="0"/>
                    </a:srgbClr>
                  </a:solidFill>
                </a:ln>
                <a:solidFill>
                  <a:srgbClr val="FFFFFF"/>
                </a:solidFill>
                <a:latin typeface="Segoe UI Light"/>
                <a:ea typeface="Segoe UI" pitchFamily="34" charset="0"/>
                <a:cs typeface="Segoe UI" pitchFamily="34" charset="0"/>
              </a:endParaRPr>
            </a:p>
          </p:txBody>
        </p:sp>
        <p:sp>
          <p:nvSpPr>
            <p:cNvPr id="58" name="TextBox 57"/>
            <p:cNvSpPr txBox="1"/>
            <p:nvPr/>
          </p:nvSpPr>
          <p:spPr>
            <a:xfrm>
              <a:off x="2316920" y="3054741"/>
              <a:ext cx="4035773" cy="816823"/>
            </a:xfrm>
            <a:prstGeom prst="rect">
              <a:avLst/>
            </a:prstGeom>
            <a:noFill/>
          </p:spPr>
          <p:txBody>
            <a:bodyPr wrap="square" lIns="179259" tIns="143407" rIns="179259" bIns="143407" rtlCol="0">
              <a:spAutoFit/>
            </a:bodyPr>
            <a:lstStyle/>
            <a:p>
              <a:pPr marL="116695" indent="-116695" defTabSz="914225">
                <a:lnSpc>
                  <a:spcPct val="90000"/>
                </a:lnSpc>
                <a:spcAft>
                  <a:spcPts val="588"/>
                </a:spcAft>
                <a:buFont typeface="Arial" panose="020B0604020202020204" pitchFamily="34" charset="0"/>
                <a:buChar char="•"/>
              </a:pPr>
              <a:r>
                <a:rPr lang="hu-HU" sz="1567" dirty="0" err="1">
                  <a:solidFill>
                    <a:srgbClr val="505050"/>
                  </a:solidFill>
                </a:rPr>
                <a:t>Petabájt</a:t>
              </a:r>
              <a:r>
                <a:rPr lang="hu-HU" sz="1567" dirty="0">
                  <a:solidFill>
                    <a:srgbClr val="505050"/>
                  </a:solidFill>
                </a:rPr>
                <a:t> méretű fájlok</a:t>
              </a:r>
              <a:endParaRPr lang="en-US" sz="1567" dirty="0">
                <a:solidFill>
                  <a:srgbClr val="505050"/>
                </a:solidFill>
              </a:endParaRPr>
            </a:p>
            <a:p>
              <a:pPr marL="116695" indent="-116695" defTabSz="914225">
                <a:lnSpc>
                  <a:spcPct val="90000"/>
                </a:lnSpc>
                <a:spcAft>
                  <a:spcPts val="588"/>
                </a:spcAft>
                <a:buFont typeface="Arial" panose="020B0604020202020204" pitchFamily="34" charset="0"/>
                <a:buChar char="•"/>
              </a:pPr>
              <a:r>
                <a:rPr lang="hu-HU" sz="1567" dirty="0">
                  <a:solidFill>
                    <a:srgbClr val="505050"/>
                  </a:solidFill>
                </a:rPr>
                <a:t>Nincs semmilyen méretlimit</a:t>
              </a:r>
              <a:endParaRPr lang="en-US" sz="1567" dirty="0">
                <a:solidFill>
                  <a:srgbClr val="505050"/>
                </a:solidFill>
              </a:endParaRPr>
            </a:p>
          </p:txBody>
        </p:sp>
      </p:grpSp>
      <p:grpSp>
        <p:nvGrpSpPr>
          <p:cNvPr id="6" name="Group 5"/>
          <p:cNvGrpSpPr/>
          <p:nvPr/>
        </p:nvGrpSpPr>
        <p:grpSpPr>
          <a:xfrm>
            <a:off x="8067543" y="1430143"/>
            <a:ext cx="4058497" cy="2097606"/>
            <a:chOff x="5916506" y="1716565"/>
            <a:chExt cx="2686381" cy="2139971"/>
          </a:xfrm>
        </p:grpSpPr>
        <p:sp>
          <p:nvSpPr>
            <p:cNvPr id="56" name="Rectangle 55"/>
            <p:cNvSpPr/>
            <p:nvPr/>
          </p:nvSpPr>
          <p:spPr bwMode="auto">
            <a:xfrm>
              <a:off x="5916506" y="1716565"/>
              <a:ext cx="2432420" cy="133817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5" tIns="143356" rIns="179195" bIns="143356" numCol="1" spcCol="0" rtlCol="0" fromWordArt="0" anchor="t" anchorCtr="0" forceAA="0" compatLnSpc="1">
              <a:prstTxWarp prst="textNoShape">
                <a:avLst/>
              </a:prstTxWarp>
              <a:noAutofit/>
            </a:bodyPr>
            <a:lstStyle/>
            <a:p>
              <a:pPr defTabSz="913595" fontAlgn="base">
                <a:spcBef>
                  <a:spcPct val="0"/>
                </a:spcBef>
                <a:spcAft>
                  <a:spcPct val="0"/>
                </a:spcAft>
              </a:pPr>
              <a:r>
                <a:rPr lang="en-US" sz="3136" dirty="0">
                  <a:ln>
                    <a:solidFill>
                      <a:srgbClr val="FFFFFF">
                        <a:alpha val="0"/>
                      </a:srgbClr>
                    </a:solidFill>
                  </a:ln>
                  <a:solidFill>
                    <a:srgbClr val="FFFFFF"/>
                  </a:solidFill>
                  <a:latin typeface="Segoe UI Light"/>
                  <a:ea typeface="Segoe UI" pitchFamily="34" charset="0"/>
                  <a:cs typeface="Segoe UI" pitchFamily="34" charset="0"/>
                </a:rPr>
                <a:t>Enterprise Ready</a:t>
              </a:r>
            </a:p>
          </p:txBody>
        </p:sp>
        <p:sp>
          <p:nvSpPr>
            <p:cNvPr id="59" name="TextBox 58"/>
            <p:cNvSpPr txBox="1"/>
            <p:nvPr/>
          </p:nvSpPr>
          <p:spPr>
            <a:xfrm>
              <a:off x="5916506" y="3030760"/>
              <a:ext cx="2686381" cy="825776"/>
            </a:xfrm>
            <a:prstGeom prst="rect">
              <a:avLst/>
            </a:prstGeom>
            <a:noFill/>
          </p:spPr>
          <p:txBody>
            <a:bodyPr wrap="square" lIns="179259" tIns="143407" rIns="179259" bIns="143407" rtlCol="0">
              <a:spAutoFit/>
            </a:bodyPr>
            <a:lstStyle/>
            <a:p>
              <a:pPr marL="116695" indent="-116695" defTabSz="914225">
                <a:lnSpc>
                  <a:spcPct val="90000"/>
                </a:lnSpc>
                <a:spcAft>
                  <a:spcPts val="588"/>
                </a:spcAft>
                <a:buFont typeface="Arial" panose="020B0604020202020204" pitchFamily="34" charset="0"/>
                <a:buChar char="•"/>
              </a:pPr>
              <a:r>
                <a:rPr lang="en-US" sz="1567" dirty="0">
                  <a:solidFill>
                    <a:srgbClr val="505050"/>
                  </a:solidFill>
                </a:rPr>
                <a:t>AAD </a:t>
              </a:r>
              <a:r>
                <a:rPr lang="hu-HU" sz="1567" dirty="0">
                  <a:solidFill>
                    <a:srgbClr val="505050"/>
                  </a:solidFill>
                </a:rPr>
                <a:t>alapú </a:t>
              </a:r>
              <a:r>
                <a:rPr lang="hu-HU" sz="1567" dirty="0" err="1">
                  <a:solidFill>
                    <a:srgbClr val="505050"/>
                  </a:solidFill>
                </a:rPr>
                <a:t>hozzáférésszabályozás</a:t>
              </a:r>
              <a:endParaRPr lang="en-US" sz="1567" dirty="0">
                <a:solidFill>
                  <a:srgbClr val="505050"/>
                </a:solidFill>
              </a:endParaRPr>
            </a:p>
            <a:p>
              <a:pPr marL="116695" indent="-116695" defTabSz="914225">
                <a:lnSpc>
                  <a:spcPct val="90000"/>
                </a:lnSpc>
                <a:spcAft>
                  <a:spcPts val="588"/>
                </a:spcAft>
                <a:buFont typeface="Arial" panose="020B0604020202020204" pitchFamily="34" charset="0"/>
                <a:buChar char="•"/>
              </a:pPr>
              <a:r>
                <a:rPr lang="hu-HU" sz="1567" dirty="0">
                  <a:solidFill>
                    <a:srgbClr val="505050"/>
                  </a:solidFill>
                </a:rPr>
                <a:t>Adatmenedzsment</a:t>
              </a:r>
              <a:endParaRPr lang="en-US" sz="1567" dirty="0">
                <a:solidFill>
                  <a:srgbClr val="505050"/>
                </a:solidFill>
              </a:endParaRPr>
            </a:p>
          </p:txBody>
        </p:sp>
      </p:grpSp>
      <p:grpSp>
        <p:nvGrpSpPr>
          <p:cNvPr id="7" name="Group 6"/>
          <p:cNvGrpSpPr/>
          <p:nvPr/>
        </p:nvGrpSpPr>
        <p:grpSpPr>
          <a:xfrm>
            <a:off x="2676769" y="4197718"/>
            <a:ext cx="5950113" cy="2387557"/>
            <a:chOff x="1489976" y="2636276"/>
            <a:chExt cx="7522292" cy="2921845"/>
          </a:xfrm>
        </p:grpSpPr>
        <p:pic>
          <p:nvPicPr>
            <p:cNvPr id="63" name="Picture 6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049085" y="3113216"/>
              <a:ext cx="5963183" cy="2444905"/>
            </a:xfrm>
            <a:prstGeom prst="rect">
              <a:avLst/>
            </a:prstGeom>
          </p:spPr>
        </p:pic>
        <p:cxnSp>
          <p:nvCxnSpPr>
            <p:cNvPr id="72" name="Straight Arrow Connector 71"/>
            <p:cNvCxnSpPr/>
            <p:nvPr/>
          </p:nvCxnSpPr>
          <p:spPr>
            <a:xfrm>
              <a:off x="2394154" y="3447269"/>
              <a:ext cx="2258409" cy="349608"/>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82177" y="2954024"/>
              <a:ext cx="1781006" cy="595861"/>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928137" y="3708094"/>
              <a:ext cx="2724426" cy="281267"/>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2999479" y="4171136"/>
              <a:ext cx="1657587" cy="80316"/>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2929855" y="4402420"/>
              <a:ext cx="1727211" cy="394418"/>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2929855" y="4594904"/>
              <a:ext cx="1722708" cy="802240"/>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1489976" y="2636276"/>
              <a:ext cx="691781" cy="691781"/>
              <a:chOff x="372628" y="2473035"/>
              <a:chExt cx="691781" cy="691781"/>
            </a:xfrm>
          </p:grpSpPr>
          <p:sp>
            <p:nvSpPr>
              <p:cNvPr id="80" name="Rectangle 79"/>
              <p:cNvSpPr/>
              <p:nvPr>
                <p:custDataLst>
                  <p:tags r:id="rId16"/>
                </p:custDataLst>
              </p:nvPr>
            </p:nvSpPr>
            <p:spPr bwMode="auto">
              <a:xfrm>
                <a:off x="372628" y="2473035"/>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784" dirty="0">
                    <a:solidFill>
                      <a:srgbClr val="FFFFFF"/>
                    </a:solidFill>
                    <a:ea typeface="Segoe UI" pitchFamily="34" charset="0"/>
                    <a:cs typeface="Segoe UI" pitchFamily="34" charset="0"/>
                  </a:rPr>
                  <a:t>Eszközök</a:t>
                </a:r>
                <a:endParaRPr lang="en-US" sz="784" dirty="0">
                  <a:solidFill>
                    <a:srgbClr val="FFFFFF"/>
                  </a:solidFill>
                  <a:ea typeface="Segoe UI" pitchFamily="34" charset="0"/>
                  <a:cs typeface="Segoe UI" pitchFamily="34" charset="0"/>
                </a:endParaRPr>
              </a:p>
            </p:txBody>
          </p:sp>
          <p:grpSp>
            <p:nvGrpSpPr>
              <p:cNvPr id="96" name="Group 95"/>
              <p:cNvGrpSpPr/>
              <p:nvPr/>
            </p:nvGrpSpPr>
            <p:grpSpPr>
              <a:xfrm>
                <a:off x="476130" y="2594121"/>
                <a:ext cx="496449" cy="266646"/>
                <a:chOff x="2769908" y="1409697"/>
                <a:chExt cx="1965320" cy="1055586"/>
              </a:xfrm>
            </p:grpSpPr>
            <p:sp>
              <p:nvSpPr>
                <p:cNvPr id="97"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2"/>
                </a:solidFill>
                <a:ln w="25400" cap="flat" cmpd="sng" algn="ctr">
                  <a:noFill/>
                  <a:prstDash val="solid"/>
                </a:ln>
                <a:effectLst/>
              </p:spPr>
              <p:txBody>
                <a:bodyPr rtlCol="0" anchor="ctr"/>
                <a:lstStyle/>
                <a:p>
                  <a:pPr defTabSz="896214">
                    <a:defRPr/>
                  </a:pPr>
                  <a:endParaRPr lang="en-US" sz="784" kern="0" dirty="0">
                    <a:solidFill>
                      <a:srgbClr val="00188F"/>
                    </a:solidFill>
                    <a:latin typeface="Segoe"/>
                  </a:endParaRPr>
                </a:p>
              </p:txBody>
            </p:sp>
            <p:sp>
              <p:nvSpPr>
                <p:cNvPr id="98"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fontAlgn="base">
                    <a:spcBef>
                      <a:spcPct val="0"/>
                    </a:spcBef>
                    <a:spcAft>
                      <a:spcPct val="0"/>
                    </a:spcAft>
                  </a:pPr>
                  <a:endParaRPr lang="en-US" sz="784" spc="-49" dirty="0">
                    <a:gradFill>
                      <a:gsLst>
                        <a:gs pos="0">
                          <a:srgbClr val="FFFFFF"/>
                        </a:gs>
                        <a:gs pos="100000">
                          <a:srgbClr val="FFFFFF"/>
                        </a:gs>
                      </a:gsLst>
                      <a:lin ang="5400000" scaled="0"/>
                    </a:gradFill>
                    <a:ea typeface="Segoe UI" pitchFamily="34" charset="0"/>
                    <a:cs typeface="Segoe UI" pitchFamily="34" charset="0"/>
                  </a:endParaRPr>
                </a:p>
              </p:txBody>
            </p:sp>
            <p:sp>
              <p:nvSpPr>
                <p:cNvPr id="99"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endParaRPr lang="en-US" sz="784" spc="-132" dirty="0">
                    <a:gradFill>
                      <a:gsLst>
                        <a:gs pos="0">
                          <a:srgbClr val="FFFFFF"/>
                        </a:gs>
                        <a:gs pos="100000">
                          <a:srgbClr val="FFFFFF"/>
                        </a:gs>
                      </a:gsLst>
                      <a:lin ang="5400000" scaled="0"/>
                    </a:gradFill>
                    <a:latin typeface="Segoe Light" pitchFamily="34" charset="0"/>
                  </a:endParaRPr>
                </a:p>
              </p:txBody>
            </p:sp>
          </p:grpSp>
        </p:grpSp>
        <p:grpSp>
          <p:nvGrpSpPr>
            <p:cNvPr id="100" name="Group 99"/>
            <p:cNvGrpSpPr/>
            <p:nvPr/>
          </p:nvGrpSpPr>
          <p:grpSpPr>
            <a:xfrm>
              <a:off x="1489976" y="4804401"/>
              <a:ext cx="691781" cy="691781"/>
              <a:chOff x="1103397" y="3187789"/>
              <a:chExt cx="691781" cy="691781"/>
            </a:xfrm>
          </p:grpSpPr>
          <p:sp>
            <p:nvSpPr>
              <p:cNvPr id="101" name="Rectangle 100"/>
              <p:cNvSpPr/>
              <p:nvPr>
                <p:custDataLst>
                  <p:tags r:id="rId15"/>
                </p:custDataLst>
              </p:nvPr>
            </p:nvSpPr>
            <p:spPr bwMode="auto">
              <a:xfrm>
                <a:off x="1103397" y="3187789"/>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44814" numCol="1" spcCol="0" rtlCol="0" fromWordArt="0" anchor="b" anchorCtr="0" forceAA="0" compatLnSpc="1">
                <a:prstTxWarp prst="textNoShape">
                  <a:avLst/>
                </a:prstTxWarp>
                <a:noAutofit/>
              </a:bodyPr>
              <a:lstStyle/>
              <a:p>
                <a:pPr algn="ctr" defTabSz="913927">
                  <a:lnSpc>
                    <a:spcPct val="90000"/>
                  </a:lnSpc>
                </a:pPr>
                <a:r>
                  <a:rPr lang="hu-HU" sz="784" dirty="0">
                    <a:ln>
                      <a:solidFill>
                        <a:srgbClr val="FFFFFF">
                          <a:alpha val="0"/>
                        </a:srgbClr>
                      </a:solidFill>
                    </a:ln>
                    <a:solidFill>
                      <a:srgbClr val="FFFFFF"/>
                    </a:solidFill>
                  </a:rPr>
                  <a:t>Relációs</a:t>
                </a:r>
                <a:endParaRPr lang="en-US" sz="784" dirty="0">
                  <a:solidFill>
                    <a:srgbClr val="FFFFFF"/>
                  </a:solidFill>
                  <a:ea typeface="Segoe UI" pitchFamily="34" charset="0"/>
                  <a:cs typeface="Segoe UI" pitchFamily="34" charset="0"/>
                </a:endParaRPr>
              </a:p>
            </p:txBody>
          </p:sp>
          <p:grpSp>
            <p:nvGrpSpPr>
              <p:cNvPr id="102" name="Group 101"/>
              <p:cNvGrpSpPr/>
              <p:nvPr/>
            </p:nvGrpSpPr>
            <p:grpSpPr>
              <a:xfrm>
                <a:off x="1304674" y="3262655"/>
                <a:ext cx="289229" cy="318346"/>
                <a:chOff x="9677938" y="4380341"/>
                <a:chExt cx="180750" cy="203154"/>
              </a:xfrm>
              <a:solidFill>
                <a:schemeClr val="bg1"/>
              </a:solidFill>
            </p:grpSpPr>
            <p:sp>
              <p:nvSpPr>
                <p:cNvPr id="103" name="Freeform 102"/>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2"/>
                </a:solidFill>
                <a:ln w="12700" cap="flat" cmpd="sng" algn="ctr">
                  <a:noFill/>
                  <a:prstDash val="solid"/>
                  <a:miter lim="800000"/>
                </a:ln>
                <a:effectLst/>
              </p:spPr>
              <p:txBody>
                <a:bodyPr rtlCol="0" anchor="ctr"/>
                <a:lstStyle/>
                <a:p>
                  <a:pPr defTabSz="913788">
                    <a:defRPr/>
                  </a:pPr>
                  <a:endParaRPr lang="en-US" sz="784" kern="0" dirty="0">
                    <a:solidFill>
                      <a:srgbClr val="B4009E"/>
                    </a:solidFill>
                    <a:latin typeface="Calibri" panose="020F0502020204030204"/>
                  </a:endParaRPr>
                </a:p>
              </p:txBody>
            </p:sp>
            <p:sp>
              <p:nvSpPr>
                <p:cNvPr id="104" name="Oval 103"/>
                <p:cNvSpPr/>
                <p:nvPr/>
              </p:nvSpPr>
              <p:spPr>
                <a:xfrm>
                  <a:off x="9692924" y="4389921"/>
                  <a:ext cx="146753" cy="40388"/>
                </a:xfrm>
                <a:prstGeom prst="ellipse">
                  <a:avLst/>
                </a:prstGeom>
                <a:solidFill>
                  <a:schemeClr val="tx2"/>
                </a:solidFill>
                <a:ln w="12700" cap="flat" cmpd="sng" algn="ctr">
                  <a:noFill/>
                  <a:prstDash val="solid"/>
                  <a:miter lim="800000"/>
                </a:ln>
                <a:effectLst/>
              </p:spPr>
              <p:txBody>
                <a:bodyPr rtlCol="0" anchor="ctr"/>
                <a:lstStyle/>
                <a:p>
                  <a:pPr defTabSz="913788">
                    <a:defRPr/>
                  </a:pPr>
                  <a:endParaRPr lang="en-US" sz="784" kern="0" dirty="0">
                    <a:solidFill>
                      <a:srgbClr val="B4009E"/>
                    </a:solidFill>
                    <a:latin typeface="Calibri" panose="020F0502020204030204"/>
                  </a:endParaRPr>
                </a:p>
              </p:txBody>
            </p:sp>
          </p:grpSp>
        </p:grpSp>
        <p:grpSp>
          <p:nvGrpSpPr>
            <p:cNvPr id="105" name="Group 104"/>
            <p:cNvGrpSpPr/>
            <p:nvPr/>
          </p:nvGrpSpPr>
          <p:grpSpPr>
            <a:xfrm>
              <a:off x="2233067" y="4079934"/>
              <a:ext cx="766412" cy="691781"/>
              <a:chOff x="2551230" y="2464452"/>
              <a:chExt cx="766412" cy="691781"/>
            </a:xfrm>
          </p:grpSpPr>
          <p:sp>
            <p:nvSpPr>
              <p:cNvPr id="106" name="Rectangle 105"/>
              <p:cNvSpPr/>
              <p:nvPr>
                <p:custDataLst>
                  <p:tags r:id="rId14"/>
                </p:custDataLst>
              </p:nvPr>
            </p:nvSpPr>
            <p:spPr bwMode="auto">
              <a:xfrm>
                <a:off x="2551230" y="2464452"/>
                <a:ext cx="766412"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784" dirty="0">
                    <a:ln>
                      <a:solidFill>
                        <a:srgbClr val="FFFFFF">
                          <a:alpha val="0"/>
                        </a:srgbClr>
                      </a:solidFill>
                    </a:ln>
                    <a:solidFill>
                      <a:srgbClr val="FFFFFF"/>
                    </a:solidFill>
                  </a:rPr>
                  <a:t>Szenzorok</a:t>
                </a:r>
                <a:endParaRPr lang="en-US" sz="784" dirty="0">
                  <a:solidFill>
                    <a:srgbClr val="FFFFFF"/>
                  </a:solidFill>
                  <a:ea typeface="Segoe UI" pitchFamily="34" charset="0"/>
                  <a:cs typeface="Segoe UI" pitchFamily="34" charset="0"/>
                </a:endParaRPr>
              </a:p>
            </p:txBody>
          </p:sp>
          <p:sp>
            <p:nvSpPr>
              <p:cNvPr id="10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fontAlgn="base">
                  <a:spcBef>
                    <a:spcPct val="0"/>
                  </a:spcBef>
                  <a:spcAft>
                    <a:spcPct val="0"/>
                  </a:spcAft>
                  <a:defRPr/>
                </a:pPr>
                <a:endParaRPr lang="en-US" sz="784"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2233067" y="3359035"/>
              <a:ext cx="777623" cy="691781"/>
              <a:chOff x="1822857" y="3187789"/>
              <a:chExt cx="777623" cy="691781"/>
            </a:xfrm>
          </p:grpSpPr>
          <p:sp>
            <p:nvSpPr>
              <p:cNvPr id="109" name="Rectangle 108"/>
              <p:cNvSpPr/>
              <p:nvPr>
                <p:custDataLst>
                  <p:tags r:id="rId13"/>
                </p:custDataLst>
              </p:nvPr>
            </p:nvSpPr>
            <p:spPr bwMode="auto">
              <a:xfrm>
                <a:off x="1822857" y="3187789"/>
                <a:ext cx="777623"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en-US" sz="784" dirty="0">
                    <a:ln>
                      <a:solidFill>
                        <a:srgbClr val="FFFFFF">
                          <a:alpha val="0"/>
                        </a:srgbClr>
                      </a:solidFill>
                    </a:ln>
                    <a:solidFill>
                      <a:srgbClr val="FFFFFF"/>
                    </a:solidFill>
                  </a:rPr>
                  <a:t>Video</a:t>
                </a:r>
                <a:endParaRPr lang="en-US" sz="784" dirty="0">
                  <a:solidFill>
                    <a:srgbClr val="FFFFFF"/>
                  </a:solidFill>
                  <a:ea typeface="Segoe UI" pitchFamily="34" charset="0"/>
                  <a:cs typeface="Segoe UI" pitchFamily="34" charset="0"/>
                </a:endParaRPr>
              </a:p>
            </p:txBody>
          </p:sp>
          <p:sp>
            <p:nvSpPr>
              <p:cNvPr id="110"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endParaRPr lang="en-US" sz="784" spc="-132" dirty="0">
                  <a:solidFill>
                    <a:srgbClr val="00188F"/>
                  </a:solidFill>
                  <a:latin typeface="Segoe Light" pitchFamily="34" charset="0"/>
                </a:endParaRPr>
              </a:p>
            </p:txBody>
          </p:sp>
        </p:grpSp>
        <p:grpSp>
          <p:nvGrpSpPr>
            <p:cNvPr id="111" name="Group 110"/>
            <p:cNvGrpSpPr/>
            <p:nvPr/>
          </p:nvGrpSpPr>
          <p:grpSpPr>
            <a:xfrm>
              <a:off x="1489976" y="3360623"/>
              <a:ext cx="691781" cy="691781"/>
              <a:chOff x="370109" y="3187789"/>
              <a:chExt cx="691781" cy="691781"/>
            </a:xfrm>
          </p:grpSpPr>
          <p:sp>
            <p:nvSpPr>
              <p:cNvPr id="112" name="Rectangle 111"/>
              <p:cNvSpPr/>
              <p:nvPr>
                <p:custDataLst>
                  <p:tags r:id="rId12"/>
                </p:custDataLst>
              </p:nvPr>
            </p:nvSpPr>
            <p:spPr bwMode="auto">
              <a:xfrm>
                <a:off x="370109" y="3187789"/>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pPr>
                <a:r>
                  <a:rPr lang="en-US" sz="784" dirty="0">
                    <a:ln>
                      <a:solidFill>
                        <a:srgbClr val="FFFFFF">
                          <a:alpha val="0"/>
                        </a:srgbClr>
                      </a:solidFill>
                    </a:ln>
                    <a:solidFill>
                      <a:srgbClr val="FFFFFF"/>
                    </a:solidFill>
                  </a:rPr>
                  <a:t>LOB </a:t>
                </a:r>
                <a:r>
                  <a:rPr lang="hu-HU" sz="784" dirty="0" err="1">
                    <a:ln>
                      <a:solidFill>
                        <a:srgbClr val="FFFFFF">
                          <a:alpha val="0"/>
                        </a:srgbClr>
                      </a:solidFill>
                    </a:ln>
                    <a:solidFill>
                      <a:srgbClr val="FFFFFF"/>
                    </a:solidFill>
                  </a:rPr>
                  <a:t>appok</a:t>
                </a:r>
                <a:endParaRPr lang="en-US" sz="784" dirty="0">
                  <a:ln>
                    <a:solidFill>
                      <a:srgbClr val="FFFFFF">
                        <a:alpha val="0"/>
                      </a:srgbClr>
                    </a:solidFill>
                  </a:ln>
                  <a:solidFill>
                    <a:srgbClr val="FFFFFF"/>
                  </a:solidFill>
                </a:endParaRPr>
              </a:p>
            </p:txBody>
          </p:sp>
          <p:sp>
            <p:nvSpPr>
              <p:cNvPr id="11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fontAlgn="base">
                  <a:spcBef>
                    <a:spcPct val="0"/>
                  </a:spcBef>
                  <a:spcAft>
                    <a:spcPct val="0"/>
                  </a:spcAft>
                </a:pPr>
                <a:endParaRPr lang="en-US" sz="784" spc="-4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1489976" y="4083110"/>
              <a:ext cx="691781" cy="691781"/>
              <a:chOff x="1103397" y="2464452"/>
              <a:chExt cx="691781" cy="691781"/>
            </a:xfrm>
          </p:grpSpPr>
          <p:sp>
            <p:nvSpPr>
              <p:cNvPr id="115" name="Rectangle 114"/>
              <p:cNvSpPr/>
              <p:nvPr>
                <p:custDataLst>
                  <p:tags r:id="rId11"/>
                </p:custDataLst>
              </p:nvPr>
            </p:nvSpPr>
            <p:spPr bwMode="auto">
              <a:xfrm>
                <a:off x="1103397" y="2464452"/>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en-US" sz="784" dirty="0">
                    <a:ln>
                      <a:solidFill>
                        <a:srgbClr val="FFFFFF">
                          <a:alpha val="0"/>
                        </a:srgbClr>
                      </a:solidFill>
                    </a:ln>
                    <a:solidFill>
                      <a:srgbClr val="FFFFFF"/>
                    </a:solidFill>
                  </a:rPr>
                  <a:t>Web</a:t>
                </a:r>
                <a:endParaRPr lang="en-US" sz="784" dirty="0">
                  <a:solidFill>
                    <a:srgbClr val="FFFFFF"/>
                  </a:solidFill>
                  <a:ea typeface="Segoe UI" pitchFamily="34" charset="0"/>
                  <a:cs typeface="Segoe UI" pitchFamily="34" charset="0"/>
                </a:endParaRPr>
              </a:p>
            </p:txBody>
          </p:sp>
          <p:sp>
            <p:nvSpPr>
              <p:cNvPr id="116"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fontAlgn="base">
                  <a:spcBef>
                    <a:spcPct val="0"/>
                  </a:spcBef>
                  <a:spcAft>
                    <a:spcPct val="0"/>
                  </a:spcAft>
                </a:pPr>
                <a:endParaRPr lang="en-US" sz="784" spc="-4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7" name="Group 116"/>
            <p:cNvGrpSpPr/>
            <p:nvPr/>
          </p:nvGrpSpPr>
          <p:grpSpPr>
            <a:xfrm>
              <a:off x="2233067" y="2636276"/>
              <a:ext cx="756611" cy="691781"/>
              <a:chOff x="1822857" y="2464452"/>
              <a:chExt cx="756611" cy="691781"/>
            </a:xfrm>
          </p:grpSpPr>
          <p:sp>
            <p:nvSpPr>
              <p:cNvPr id="118" name="Rectangle 117"/>
              <p:cNvSpPr/>
              <p:nvPr>
                <p:custDataLst>
                  <p:tags r:id="rId10"/>
                </p:custDataLst>
              </p:nvPr>
            </p:nvSpPr>
            <p:spPr bwMode="auto">
              <a:xfrm>
                <a:off x="1822857" y="2464452"/>
                <a:ext cx="75661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784" dirty="0">
                    <a:ln>
                      <a:solidFill>
                        <a:srgbClr val="FFFFFF">
                          <a:alpha val="0"/>
                        </a:srgbClr>
                      </a:solidFill>
                    </a:ln>
                    <a:solidFill>
                      <a:srgbClr val="FFFFFF"/>
                    </a:solidFill>
                  </a:rPr>
                  <a:t>Közösségi</a:t>
                </a:r>
                <a:endParaRPr lang="en-US" sz="784" dirty="0">
                  <a:solidFill>
                    <a:srgbClr val="FFFFFF"/>
                  </a:solidFill>
                  <a:ea typeface="Segoe UI" pitchFamily="34" charset="0"/>
                  <a:cs typeface="Segoe UI" pitchFamily="34" charset="0"/>
                </a:endParaRPr>
              </a:p>
            </p:txBody>
          </p:sp>
          <p:sp>
            <p:nvSpPr>
              <p:cNvPr id="11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defTabSz="914225"/>
                <a:endParaRPr lang="en-US" sz="784" dirty="0">
                  <a:solidFill>
                    <a:srgbClr val="505050"/>
                  </a:solidFill>
                </a:endParaRPr>
              </a:p>
            </p:txBody>
          </p:sp>
        </p:grpSp>
        <p:grpSp>
          <p:nvGrpSpPr>
            <p:cNvPr id="142" name="Group 141"/>
            <p:cNvGrpSpPr/>
            <p:nvPr/>
          </p:nvGrpSpPr>
          <p:grpSpPr>
            <a:xfrm>
              <a:off x="2233067" y="4799637"/>
              <a:ext cx="766412" cy="691781"/>
              <a:chOff x="2551230" y="3187789"/>
              <a:chExt cx="766412" cy="691781"/>
            </a:xfrm>
          </p:grpSpPr>
          <p:sp>
            <p:nvSpPr>
              <p:cNvPr id="143" name="Rectangle 142"/>
              <p:cNvSpPr/>
              <p:nvPr>
                <p:custDataLst>
                  <p:tags r:id="rId9"/>
                </p:custDataLst>
              </p:nvPr>
            </p:nvSpPr>
            <p:spPr bwMode="auto">
              <a:xfrm>
                <a:off x="2551230" y="3187789"/>
                <a:ext cx="766412"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14" rIns="0" bIns="44814" numCol="1" spcCol="0" rtlCol="0" fromWordArt="0" anchor="b" anchorCtr="0" forceAA="0" compatLnSpc="1">
                <a:prstTxWarp prst="textNoShape">
                  <a:avLst/>
                </a:prstTxWarp>
                <a:noAutofit/>
              </a:bodyPr>
              <a:lstStyle/>
              <a:p>
                <a:pPr algn="ctr" defTabSz="913927">
                  <a:lnSpc>
                    <a:spcPct val="90000"/>
                  </a:lnSpc>
                </a:pPr>
                <a:r>
                  <a:rPr lang="en-US" sz="784" dirty="0">
                    <a:ln>
                      <a:solidFill>
                        <a:srgbClr val="FFFFFF">
                          <a:alpha val="0"/>
                        </a:srgbClr>
                      </a:solidFill>
                    </a:ln>
                    <a:solidFill>
                      <a:srgbClr val="FFFFFF"/>
                    </a:solidFill>
                  </a:rPr>
                  <a:t>Clickstream</a:t>
                </a:r>
                <a:endParaRPr lang="en-US" sz="784" dirty="0">
                  <a:solidFill>
                    <a:srgbClr val="FFFFFF"/>
                  </a:solidFill>
                  <a:ea typeface="Segoe UI" pitchFamily="34" charset="0"/>
                  <a:cs typeface="Segoe UI" pitchFamily="34" charset="0"/>
                </a:endParaRPr>
              </a:p>
            </p:txBody>
          </p:sp>
          <p:sp>
            <p:nvSpPr>
              <p:cNvPr id="144" name="Freeform 143"/>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p:cNvGrpSpPr/>
            <p:nvPr/>
          </p:nvGrpSpPr>
          <p:grpSpPr>
            <a:xfrm>
              <a:off x="5955649" y="3266667"/>
              <a:ext cx="556874" cy="556874"/>
              <a:chOff x="372628" y="2473035"/>
              <a:chExt cx="691781" cy="691781"/>
            </a:xfrm>
          </p:grpSpPr>
          <p:sp>
            <p:nvSpPr>
              <p:cNvPr id="146" name="Rectangle 145"/>
              <p:cNvSpPr/>
              <p:nvPr>
                <p:custDataLst>
                  <p:tags r:id="rId8"/>
                </p:custDataLst>
              </p:nvPr>
            </p:nvSpPr>
            <p:spPr bwMode="auto">
              <a:xfrm>
                <a:off x="372628" y="2473035"/>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588" dirty="0">
                    <a:ln>
                      <a:solidFill>
                        <a:srgbClr val="FFFFFF">
                          <a:alpha val="0"/>
                        </a:srgbClr>
                      </a:solidFill>
                    </a:ln>
                    <a:solidFill>
                      <a:srgbClr val="FFFFFF"/>
                    </a:solidFill>
                  </a:rPr>
                  <a:t>Eszközök</a:t>
                </a:r>
                <a:endParaRPr lang="en-US" sz="588" dirty="0">
                  <a:ln>
                    <a:solidFill>
                      <a:srgbClr val="FFFFFF">
                        <a:alpha val="0"/>
                      </a:srgbClr>
                    </a:solidFill>
                  </a:ln>
                  <a:solidFill>
                    <a:srgbClr val="FFFFFF"/>
                  </a:solidFill>
                </a:endParaRPr>
              </a:p>
            </p:txBody>
          </p:sp>
          <p:grpSp>
            <p:nvGrpSpPr>
              <p:cNvPr id="147" name="Group 146"/>
              <p:cNvGrpSpPr/>
              <p:nvPr/>
            </p:nvGrpSpPr>
            <p:grpSpPr>
              <a:xfrm>
                <a:off x="476130" y="2594121"/>
                <a:ext cx="496449" cy="266646"/>
                <a:chOff x="2769908" y="1409697"/>
                <a:chExt cx="1965320" cy="1055586"/>
              </a:xfrm>
            </p:grpSpPr>
            <p:sp>
              <p:nvSpPr>
                <p:cNvPr id="148"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2"/>
                </a:solidFill>
                <a:ln w="25400" cap="flat" cmpd="sng" algn="ctr">
                  <a:noFill/>
                  <a:prstDash val="solid"/>
                </a:ln>
                <a:effectLst/>
              </p:spPr>
              <p:txBody>
                <a:bodyPr rtlCol="0" anchor="ctr"/>
                <a:lstStyle/>
                <a:p>
                  <a:pPr defTabSz="896214">
                    <a:defRPr/>
                  </a:pPr>
                  <a:endParaRPr lang="en-US" sz="588" kern="0" dirty="0">
                    <a:solidFill>
                      <a:srgbClr val="00188F"/>
                    </a:solidFill>
                    <a:latin typeface="Segoe"/>
                  </a:endParaRPr>
                </a:p>
              </p:txBody>
            </p:sp>
            <p:sp>
              <p:nvSpPr>
                <p:cNvPr id="149"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fontAlgn="base">
                    <a:spcBef>
                      <a:spcPct val="0"/>
                    </a:spcBef>
                    <a:spcAft>
                      <a:spcPct val="0"/>
                    </a:spcAft>
                  </a:pPr>
                  <a:endParaRPr lang="en-US" sz="588" spc="-49"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endParaRPr lang="en-US" sz="588" spc="-132" dirty="0">
                    <a:gradFill>
                      <a:gsLst>
                        <a:gs pos="0">
                          <a:srgbClr val="FFFFFF"/>
                        </a:gs>
                        <a:gs pos="100000">
                          <a:srgbClr val="FFFFFF"/>
                        </a:gs>
                      </a:gsLst>
                      <a:lin ang="5400000" scaled="0"/>
                    </a:gradFill>
                    <a:latin typeface="Segoe Light" pitchFamily="34" charset="0"/>
                  </a:endParaRPr>
                </a:p>
              </p:txBody>
            </p:sp>
          </p:grpSp>
        </p:grpSp>
        <p:grpSp>
          <p:nvGrpSpPr>
            <p:cNvPr id="151" name="Group 150"/>
            <p:cNvGrpSpPr/>
            <p:nvPr/>
          </p:nvGrpSpPr>
          <p:grpSpPr>
            <a:xfrm>
              <a:off x="4800331" y="4284770"/>
              <a:ext cx="556874" cy="556874"/>
              <a:chOff x="1103397" y="3187789"/>
              <a:chExt cx="691781" cy="691781"/>
            </a:xfrm>
          </p:grpSpPr>
          <p:sp>
            <p:nvSpPr>
              <p:cNvPr id="152" name="Rectangle 151"/>
              <p:cNvSpPr/>
              <p:nvPr>
                <p:custDataLst>
                  <p:tags r:id="rId7"/>
                </p:custDataLst>
              </p:nvPr>
            </p:nvSpPr>
            <p:spPr bwMode="auto">
              <a:xfrm>
                <a:off x="110339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588" dirty="0">
                    <a:ln>
                      <a:solidFill>
                        <a:srgbClr val="FFFFFF">
                          <a:alpha val="0"/>
                        </a:srgbClr>
                      </a:solidFill>
                    </a:ln>
                    <a:solidFill>
                      <a:srgbClr val="FFFFFF"/>
                    </a:solidFill>
                  </a:rPr>
                  <a:t>Relációs</a:t>
                </a:r>
                <a:endParaRPr lang="en-US" sz="588" dirty="0">
                  <a:solidFill>
                    <a:srgbClr val="FFFFFF"/>
                  </a:solidFill>
                  <a:ea typeface="Segoe UI" pitchFamily="34" charset="0"/>
                  <a:cs typeface="Segoe UI" pitchFamily="34" charset="0"/>
                </a:endParaRPr>
              </a:p>
            </p:txBody>
          </p:sp>
          <p:grpSp>
            <p:nvGrpSpPr>
              <p:cNvPr id="153" name="Group 152"/>
              <p:cNvGrpSpPr/>
              <p:nvPr/>
            </p:nvGrpSpPr>
            <p:grpSpPr>
              <a:xfrm>
                <a:off x="1304674" y="3262655"/>
                <a:ext cx="289229" cy="318346"/>
                <a:chOff x="9677938" y="4380341"/>
                <a:chExt cx="180750" cy="203154"/>
              </a:xfrm>
              <a:solidFill>
                <a:schemeClr val="bg1"/>
              </a:solidFill>
            </p:grpSpPr>
            <p:sp>
              <p:nvSpPr>
                <p:cNvPr id="154" name="Freeform 153"/>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2"/>
                </a:solidFill>
                <a:ln w="12700" cap="flat" cmpd="sng" algn="ctr">
                  <a:noFill/>
                  <a:prstDash val="solid"/>
                  <a:miter lim="800000"/>
                </a:ln>
                <a:effectLst/>
              </p:spPr>
              <p:txBody>
                <a:bodyPr rtlCol="0" anchor="ctr"/>
                <a:lstStyle/>
                <a:p>
                  <a:pPr defTabSz="913788">
                    <a:defRPr/>
                  </a:pPr>
                  <a:endParaRPr lang="en-US" sz="588" kern="0" dirty="0">
                    <a:solidFill>
                      <a:srgbClr val="B4009E"/>
                    </a:solidFill>
                    <a:latin typeface="Calibri" panose="020F0502020204030204"/>
                  </a:endParaRPr>
                </a:p>
              </p:txBody>
            </p:sp>
            <p:sp>
              <p:nvSpPr>
                <p:cNvPr id="155" name="Oval 154"/>
                <p:cNvSpPr/>
                <p:nvPr/>
              </p:nvSpPr>
              <p:spPr>
                <a:xfrm>
                  <a:off x="9692924" y="4389921"/>
                  <a:ext cx="146753" cy="40388"/>
                </a:xfrm>
                <a:prstGeom prst="ellipse">
                  <a:avLst/>
                </a:prstGeom>
                <a:solidFill>
                  <a:schemeClr val="accent4"/>
                </a:solidFill>
                <a:ln w="12700" cap="flat" cmpd="sng" algn="ctr">
                  <a:noFill/>
                  <a:prstDash val="solid"/>
                  <a:miter lim="800000"/>
                </a:ln>
                <a:effectLst/>
              </p:spPr>
              <p:txBody>
                <a:bodyPr rtlCol="0" anchor="ctr"/>
                <a:lstStyle/>
                <a:p>
                  <a:pPr defTabSz="913788">
                    <a:defRPr/>
                  </a:pPr>
                  <a:endParaRPr lang="en-US" sz="588" kern="0" dirty="0">
                    <a:solidFill>
                      <a:srgbClr val="B4009E"/>
                    </a:solidFill>
                    <a:latin typeface="Calibri" panose="020F0502020204030204"/>
                  </a:endParaRPr>
                </a:p>
              </p:txBody>
            </p:sp>
          </p:grpSp>
        </p:grpSp>
        <p:grpSp>
          <p:nvGrpSpPr>
            <p:cNvPr id="156" name="Group 155"/>
            <p:cNvGrpSpPr/>
            <p:nvPr/>
          </p:nvGrpSpPr>
          <p:grpSpPr>
            <a:xfrm>
              <a:off x="6043314" y="3947886"/>
              <a:ext cx="612751" cy="556874"/>
              <a:chOff x="2551228" y="2464452"/>
              <a:chExt cx="761195" cy="691781"/>
            </a:xfrm>
          </p:grpSpPr>
          <p:sp>
            <p:nvSpPr>
              <p:cNvPr id="157" name="Rectangle 156"/>
              <p:cNvSpPr/>
              <p:nvPr>
                <p:custDataLst>
                  <p:tags r:id="rId6"/>
                </p:custDataLst>
              </p:nvPr>
            </p:nvSpPr>
            <p:spPr bwMode="auto">
              <a:xfrm>
                <a:off x="2551228" y="2464452"/>
                <a:ext cx="761195"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588" dirty="0">
                    <a:ln>
                      <a:solidFill>
                        <a:srgbClr val="FFFFFF">
                          <a:alpha val="0"/>
                        </a:srgbClr>
                      </a:solidFill>
                    </a:ln>
                    <a:solidFill>
                      <a:srgbClr val="FFFFFF"/>
                    </a:solidFill>
                  </a:rPr>
                  <a:t>Szenzorok</a:t>
                </a:r>
                <a:endParaRPr lang="en-US" sz="588" dirty="0">
                  <a:solidFill>
                    <a:srgbClr val="FFFFFF"/>
                  </a:solidFill>
                  <a:ea typeface="Segoe UI" pitchFamily="34" charset="0"/>
                  <a:cs typeface="Segoe UI" pitchFamily="34" charset="0"/>
                </a:endParaRPr>
              </a:p>
            </p:txBody>
          </p:sp>
          <p:sp>
            <p:nvSpPr>
              <p:cNvPr id="158"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05426" tIns="52714" rIns="52714" bIns="105426" numCol="1" spcCol="0" rtlCol="0" fromWordArt="0" anchor="b" anchorCtr="0" forceAA="0" compatLnSpc="1">
                <a:prstTxWarp prst="textNoShape">
                  <a:avLst/>
                </a:prstTxWarp>
                <a:noAutofit/>
              </a:bodyPr>
              <a:lstStyle/>
              <a:p>
                <a:pPr defTabSz="1053721" fontAlgn="base">
                  <a:spcBef>
                    <a:spcPct val="0"/>
                  </a:spcBef>
                  <a:spcAft>
                    <a:spcPct val="0"/>
                  </a:spcAft>
                  <a:defRPr/>
                </a:pPr>
                <a:endParaRPr lang="en-US" sz="588" kern="0" spc="-58"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9" name="Group 158"/>
            <p:cNvGrpSpPr/>
            <p:nvPr/>
          </p:nvGrpSpPr>
          <p:grpSpPr>
            <a:xfrm>
              <a:off x="7455716" y="4050815"/>
              <a:ext cx="556874" cy="556874"/>
              <a:chOff x="2097199" y="3131222"/>
              <a:chExt cx="691781" cy="691781"/>
            </a:xfrm>
          </p:grpSpPr>
          <p:sp>
            <p:nvSpPr>
              <p:cNvPr id="160" name="Rectangle 159"/>
              <p:cNvSpPr/>
              <p:nvPr>
                <p:custDataLst>
                  <p:tags r:id="rId5"/>
                </p:custDataLst>
              </p:nvPr>
            </p:nvSpPr>
            <p:spPr bwMode="auto">
              <a:xfrm>
                <a:off x="2097199" y="313122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en-US" sz="588" dirty="0">
                    <a:ln>
                      <a:solidFill>
                        <a:srgbClr val="FFFFFF">
                          <a:alpha val="0"/>
                        </a:srgbClr>
                      </a:solidFill>
                    </a:ln>
                    <a:solidFill>
                      <a:srgbClr val="FFFFFF"/>
                    </a:solidFill>
                  </a:rPr>
                  <a:t>Video</a:t>
                </a:r>
                <a:endParaRPr lang="en-US" sz="588" dirty="0">
                  <a:solidFill>
                    <a:srgbClr val="FFFFFF"/>
                  </a:solidFill>
                  <a:ea typeface="Segoe UI" pitchFamily="34" charset="0"/>
                  <a:cs typeface="Segoe UI" pitchFamily="34" charset="0"/>
                </a:endParaRPr>
              </a:p>
            </p:txBody>
          </p:sp>
          <p:sp>
            <p:nvSpPr>
              <p:cNvPr id="161" name="Freeform 7"/>
              <p:cNvSpPr>
                <a:spLocks noEditPoints="1"/>
              </p:cNvSpPr>
              <p:nvPr/>
            </p:nvSpPr>
            <p:spPr bwMode="auto">
              <a:xfrm>
                <a:off x="2234797" y="3238353"/>
                <a:ext cx="297831"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806586"/>
                <a:endParaRPr lang="en-US" sz="588" spc="-132" dirty="0">
                  <a:solidFill>
                    <a:srgbClr val="00188F"/>
                  </a:solidFill>
                  <a:latin typeface="Segoe Light" pitchFamily="34" charset="0"/>
                </a:endParaRPr>
              </a:p>
            </p:txBody>
          </p:sp>
        </p:grpSp>
        <p:grpSp>
          <p:nvGrpSpPr>
            <p:cNvPr id="162" name="Group 161"/>
            <p:cNvGrpSpPr/>
            <p:nvPr/>
          </p:nvGrpSpPr>
          <p:grpSpPr>
            <a:xfrm>
              <a:off x="5231867" y="3582866"/>
              <a:ext cx="556874" cy="556874"/>
              <a:chOff x="370109" y="3187789"/>
              <a:chExt cx="691781" cy="691781"/>
            </a:xfrm>
          </p:grpSpPr>
          <p:sp>
            <p:nvSpPr>
              <p:cNvPr id="163" name="Rectangle 162"/>
              <p:cNvSpPr/>
              <p:nvPr>
                <p:custDataLst>
                  <p:tags r:id="rId4"/>
                </p:custDataLst>
              </p:nvPr>
            </p:nvSpPr>
            <p:spPr bwMode="auto">
              <a:xfrm>
                <a:off x="370109"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788">
                  <a:lnSpc>
                    <a:spcPct val="90000"/>
                  </a:lnSpc>
                </a:pPr>
                <a:r>
                  <a:rPr lang="hu-HU" sz="588" dirty="0">
                    <a:ln>
                      <a:solidFill>
                        <a:srgbClr val="FFFFFF">
                          <a:alpha val="0"/>
                        </a:srgbClr>
                      </a:solidFill>
                    </a:ln>
                    <a:solidFill>
                      <a:srgbClr val="FFFFFF"/>
                    </a:solidFill>
                  </a:rPr>
                  <a:t>LOB </a:t>
                </a:r>
                <a:r>
                  <a:rPr lang="hu-HU" sz="588" dirty="0" err="1">
                    <a:ln>
                      <a:solidFill>
                        <a:srgbClr val="FFFFFF">
                          <a:alpha val="0"/>
                        </a:srgbClr>
                      </a:solidFill>
                    </a:ln>
                    <a:solidFill>
                      <a:srgbClr val="FFFFFF"/>
                    </a:solidFill>
                  </a:rPr>
                  <a:t>appok</a:t>
                </a:r>
                <a:endParaRPr lang="en-US" sz="588" dirty="0">
                  <a:ln>
                    <a:solidFill>
                      <a:srgbClr val="FFFFFF">
                        <a:alpha val="0"/>
                      </a:srgbClr>
                    </a:solidFill>
                  </a:ln>
                  <a:solidFill>
                    <a:srgbClr val="FFFFFF"/>
                  </a:solidFill>
                </a:endParaRPr>
              </a:p>
            </p:txBody>
          </p:sp>
          <p:sp>
            <p:nvSpPr>
              <p:cNvPr id="164"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fontAlgn="base">
                  <a:spcBef>
                    <a:spcPct val="0"/>
                  </a:spcBef>
                  <a:spcAft>
                    <a:spcPct val="0"/>
                  </a:spcAft>
                </a:pPr>
                <a:endParaRPr lang="en-US" sz="588" spc="-4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5" name="Group 164"/>
            <p:cNvGrpSpPr/>
            <p:nvPr/>
          </p:nvGrpSpPr>
          <p:grpSpPr>
            <a:xfrm>
              <a:off x="5523210" y="4574822"/>
              <a:ext cx="556874" cy="556874"/>
              <a:chOff x="1103397" y="2464452"/>
              <a:chExt cx="691781" cy="691781"/>
            </a:xfrm>
          </p:grpSpPr>
          <p:sp>
            <p:nvSpPr>
              <p:cNvPr id="166" name="Rectangle 165"/>
              <p:cNvSpPr/>
              <p:nvPr>
                <p:custDataLst>
                  <p:tags r:id="rId3"/>
                </p:custDataLst>
              </p:nvPr>
            </p:nvSpPr>
            <p:spPr bwMode="auto">
              <a:xfrm>
                <a:off x="110339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en-US" sz="588" dirty="0">
                    <a:ln>
                      <a:solidFill>
                        <a:srgbClr val="FFFFFF">
                          <a:alpha val="0"/>
                        </a:srgbClr>
                      </a:solidFill>
                    </a:ln>
                    <a:solidFill>
                      <a:srgbClr val="FFFFFF"/>
                    </a:solidFill>
                  </a:rPr>
                  <a:t>Web</a:t>
                </a:r>
                <a:endParaRPr lang="en-US" sz="588" dirty="0">
                  <a:solidFill>
                    <a:srgbClr val="FFFFFF"/>
                  </a:solidFill>
                  <a:ea typeface="Segoe UI" pitchFamily="34" charset="0"/>
                  <a:cs typeface="Segoe UI" pitchFamily="34" charset="0"/>
                </a:endParaRPr>
              </a:p>
            </p:txBody>
          </p:sp>
          <p:sp>
            <p:nvSpPr>
              <p:cNvPr id="167"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defTabSz="895919" fontAlgn="base">
                  <a:spcBef>
                    <a:spcPct val="0"/>
                  </a:spcBef>
                  <a:spcAft>
                    <a:spcPct val="0"/>
                  </a:spcAft>
                </a:pPr>
                <a:endParaRPr lang="en-US" sz="588" spc="-49"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8" name="Group 167"/>
            <p:cNvGrpSpPr/>
            <p:nvPr/>
          </p:nvGrpSpPr>
          <p:grpSpPr>
            <a:xfrm>
              <a:off x="6835238" y="3458797"/>
              <a:ext cx="632283" cy="556874"/>
              <a:chOff x="1822857" y="2464452"/>
              <a:chExt cx="785458" cy="691781"/>
            </a:xfrm>
          </p:grpSpPr>
          <p:sp>
            <p:nvSpPr>
              <p:cNvPr id="169" name="Rectangle 168"/>
              <p:cNvSpPr/>
              <p:nvPr>
                <p:custDataLst>
                  <p:tags r:id="rId2"/>
                </p:custDataLst>
              </p:nvPr>
            </p:nvSpPr>
            <p:spPr bwMode="auto">
              <a:xfrm>
                <a:off x="1822857" y="2464452"/>
                <a:ext cx="785458"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hu-HU" sz="588" dirty="0">
                    <a:ln>
                      <a:solidFill>
                        <a:srgbClr val="FFFFFF">
                          <a:alpha val="0"/>
                        </a:srgbClr>
                      </a:solidFill>
                    </a:ln>
                    <a:solidFill>
                      <a:srgbClr val="FFFFFF"/>
                    </a:solidFill>
                  </a:rPr>
                  <a:t>Közösségi</a:t>
                </a:r>
                <a:endParaRPr lang="en-US" sz="588" dirty="0">
                  <a:solidFill>
                    <a:srgbClr val="FFFFFF"/>
                  </a:solidFill>
                  <a:ea typeface="Segoe UI" pitchFamily="34" charset="0"/>
                  <a:cs typeface="Segoe UI" pitchFamily="34" charset="0"/>
                </a:endParaRPr>
              </a:p>
            </p:txBody>
          </p:sp>
          <p:sp>
            <p:nvSpPr>
              <p:cNvPr id="170"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2"/>
              </a:solidFill>
              <a:ln>
                <a:noFill/>
              </a:ln>
            </p:spPr>
            <p:txBody>
              <a:bodyPr vert="horz" wrap="square" lIns="89630" tIns="44814" rIns="89630" bIns="44814" numCol="1" anchor="t" anchorCtr="0" compatLnSpc="1">
                <a:prstTxWarp prst="textNoShape">
                  <a:avLst/>
                </a:prstTxWarp>
              </a:bodyPr>
              <a:lstStyle/>
              <a:p>
                <a:pPr defTabSz="914225"/>
                <a:endParaRPr lang="en-US" sz="588" dirty="0">
                  <a:solidFill>
                    <a:srgbClr val="505050"/>
                  </a:solidFill>
                </a:endParaRPr>
              </a:p>
            </p:txBody>
          </p:sp>
        </p:grpSp>
        <p:grpSp>
          <p:nvGrpSpPr>
            <p:cNvPr id="171" name="Group 170"/>
            <p:cNvGrpSpPr/>
            <p:nvPr/>
          </p:nvGrpSpPr>
          <p:grpSpPr>
            <a:xfrm>
              <a:off x="6596477" y="4538370"/>
              <a:ext cx="739463" cy="556874"/>
              <a:chOff x="2551230" y="3187789"/>
              <a:chExt cx="918604" cy="691781"/>
            </a:xfrm>
          </p:grpSpPr>
          <p:sp>
            <p:nvSpPr>
              <p:cNvPr id="172" name="Rectangle 171"/>
              <p:cNvSpPr/>
              <p:nvPr>
                <p:custDataLst>
                  <p:tags r:id="rId1"/>
                </p:custDataLst>
              </p:nvPr>
            </p:nvSpPr>
            <p:spPr bwMode="auto">
              <a:xfrm>
                <a:off x="2551230" y="3187789"/>
                <a:ext cx="918604"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22" tIns="44814" rIns="67222" bIns="44814" numCol="1" spcCol="0" rtlCol="0" fromWordArt="0" anchor="b" anchorCtr="0" forceAA="0" compatLnSpc="1">
                <a:prstTxWarp prst="textNoShape">
                  <a:avLst/>
                </a:prstTxWarp>
                <a:noAutofit/>
              </a:bodyPr>
              <a:lstStyle/>
              <a:p>
                <a:pPr defTabSz="913927">
                  <a:lnSpc>
                    <a:spcPct val="90000"/>
                  </a:lnSpc>
                </a:pPr>
                <a:r>
                  <a:rPr lang="en-US" sz="588" dirty="0">
                    <a:ln>
                      <a:solidFill>
                        <a:srgbClr val="FFFFFF">
                          <a:alpha val="0"/>
                        </a:srgbClr>
                      </a:solidFill>
                    </a:ln>
                    <a:solidFill>
                      <a:srgbClr val="FFFFFF"/>
                    </a:solidFill>
                  </a:rPr>
                  <a:t>Clickstream</a:t>
                </a:r>
                <a:endParaRPr lang="en-US" sz="588" dirty="0">
                  <a:solidFill>
                    <a:srgbClr val="FFFFFF"/>
                  </a:solidFill>
                  <a:ea typeface="Segoe UI" pitchFamily="34" charset="0"/>
                  <a:cs typeface="Segoe UI" pitchFamily="34" charset="0"/>
                </a:endParaRPr>
              </a:p>
            </p:txBody>
          </p:sp>
          <p:sp>
            <p:nvSpPr>
              <p:cNvPr id="173" name="Freeform 172"/>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pPr>
                <a:endParaRPr lang="en-US" sz="588"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93638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29772" name="think-cell Slide" r:id="rId5" imgW="377" imgH="377" progId="TCLayout.ActiveDocument.1">
                  <p:embed/>
                </p:oleObj>
              </mc:Choice>
              <mc:Fallback>
                <p:oleObj name="think-cell Slide" r:id="rId5" imgW="377" imgH="377" progId="TCLayout.ActiveDocument.1">
                  <p:embed/>
                  <p:pic>
                    <p:nvPicPr>
                      <p:cNvPr id="0" name=""/>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Rectangle 1"/>
          <p:cNvSpPr/>
          <p:nvPr/>
        </p:nvSpPr>
        <p:spPr bwMode="auto">
          <a:xfrm>
            <a:off x="866" y="487"/>
            <a:ext cx="5197428"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5998" kern="0" dirty="0">
              <a:solidFill>
                <a:srgbClr val="FFFFFF"/>
              </a:solidFill>
              <a:latin typeface="Segoe UI Light"/>
              <a:ea typeface="Segoe UI" pitchFamily="34" charset="0"/>
              <a:cs typeface="Segoe UI" pitchFamily="34" charset="0"/>
            </a:endParaRPr>
          </a:p>
        </p:txBody>
      </p:sp>
      <p:sp>
        <p:nvSpPr>
          <p:cNvPr id="3" name="TextBox 2"/>
          <p:cNvSpPr txBox="1"/>
          <p:nvPr/>
        </p:nvSpPr>
        <p:spPr>
          <a:xfrm>
            <a:off x="144124" y="764905"/>
            <a:ext cx="4910909" cy="4204187"/>
          </a:xfrm>
          <a:prstGeom prst="rect">
            <a:avLst/>
          </a:prstGeom>
          <a:noFill/>
        </p:spPr>
        <p:txBody>
          <a:bodyPr wrap="square" lIns="182854" tIns="146284" rIns="182854" bIns="146284" rtlCol="0">
            <a:spAutoFit/>
          </a:bodyPr>
          <a:lstStyle/>
          <a:p>
            <a:pPr defTabSz="914225">
              <a:lnSpc>
                <a:spcPct val="90000"/>
              </a:lnSpc>
              <a:spcAft>
                <a:spcPts val="600"/>
              </a:spcAft>
            </a:pPr>
            <a:r>
              <a:rPr lang="en-US" sz="4800" kern="0" dirty="0">
                <a:solidFill>
                  <a:srgbClr val="FFFFFF"/>
                </a:solidFill>
                <a:latin typeface="Segoe UI Light"/>
                <a:ea typeface="Segoe UI" pitchFamily="34" charset="0"/>
                <a:cs typeface="Segoe UI" pitchFamily="34" charset="0"/>
              </a:rPr>
              <a:t>Azure </a:t>
            </a:r>
            <a:br>
              <a:rPr lang="en-US" sz="4800" kern="0" dirty="0">
                <a:solidFill>
                  <a:srgbClr val="FFFFFF"/>
                </a:solidFill>
                <a:latin typeface="Segoe UI Light"/>
                <a:ea typeface="Segoe UI" pitchFamily="34" charset="0"/>
                <a:cs typeface="Segoe UI" pitchFamily="34" charset="0"/>
              </a:rPr>
            </a:br>
            <a:r>
              <a:rPr lang="en-US" sz="4800" kern="0" dirty="0">
                <a:solidFill>
                  <a:srgbClr val="FFFFFF"/>
                </a:solidFill>
                <a:latin typeface="Segoe UI Light"/>
                <a:ea typeface="Segoe UI" pitchFamily="34" charset="0"/>
                <a:cs typeface="Segoe UI" pitchFamily="34" charset="0"/>
              </a:rPr>
              <a:t>Data Lake Analytics Service</a:t>
            </a:r>
          </a:p>
          <a:p>
            <a:pPr defTabSz="914225">
              <a:lnSpc>
                <a:spcPct val="90000"/>
              </a:lnSpc>
              <a:spcBef>
                <a:spcPts val="1200"/>
              </a:spcBef>
              <a:spcAft>
                <a:spcPts val="600"/>
              </a:spcAft>
            </a:pPr>
            <a:r>
              <a:rPr lang="hu-HU" sz="3600" kern="0" dirty="0">
                <a:solidFill>
                  <a:schemeClr val="accent3">
                    <a:lumMod val="20000"/>
                    <a:lumOff val="80000"/>
                  </a:schemeClr>
                </a:solidFill>
                <a:latin typeface="Segoe UI Light"/>
                <a:ea typeface="Segoe UI" pitchFamily="34" charset="0"/>
                <a:cs typeface="Segoe UI" pitchFamily="34" charset="0"/>
              </a:rPr>
              <a:t>Elosztott analízisszolgáltatás</a:t>
            </a:r>
            <a:endParaRPr lang="en-US" sz="3600" kern="0" dirty="0">
              <a:solidFill>
                <a:schemeClr val="accent3">
                  <a:lumMod val="20000"/>
                  <a:lumOff val="80000"/>
                </a:schemeClr>
              </a:solidFill>
              <a:latin typeface="Segoe UI Light"/>
              <a:ea typeface="Segoe UI" pitchFamily="34" charset="0"/>
              <a:cs typeface="Segoe UI" pitchFamily="34" charset="0"/>
            </a:endParaRPr>
          </a:p>
          <a:p>
            <a:pPr defTabSz="914225">
              <a:lnSpc>
                <a:spcPct val="90000"/>
              </a:lnSpc>
              <a:spcAft>
                <a:spcPts val="600"/>
              </a:spcAft>
            </a:pPr>
            <a:endParaRPr lang="en-US" sz="4400" kern="0" dirty="0">
              <a:solidFill>
                <a:srgbClr val="50B347"/>
              </a:solidFill>
              <a:latin typeface="Segoe UI Light"/>
              <a:ea typeface="Segoe UI" pitchFamily="34" charset="0"/>
              <a:cs typeface="Segoe UI" pitchFamily="34" charset="0"/>
            </a:endParaRPr>
          </a:p>
        </p:txBody>
      </p:sp>
      <p:grpSp>
        <p:nvGrpSpPr>
          <p:cNvPr id="9" name="Group 8"/>
          <p:cNvGrpSpPr/>
          <p:nvPr/>
        </p:nvGrpSpPr>
        <p:grpSpPr>
          <a:xfrm>
            <a:off x="2807462" y="4612241"/>
            <a:ext cx="1938750" cy="1873764"/>
            <a:chOff x="7780975" y="2716621"/>
            <a:chExt cx="2249434" cy="2174034"/>
          </a:xfrm>
        </p:grpSpPr>
        <p:sp>
          <p:nvSpPr>
            <p:cNvPr id="10" name="Rounded Rectangle 9"/>
            <p:cNvSpPr/>
            <p:nvPr/>
          </p:nvSpPr>
          <p:spPr bwMode="auto">
            <a:xfrm rot="1534581">
              <a:off x="7912418" y="2810683"/>
              <a:ext cx="110605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2" name="Rounded Rectangle 11"/>
            <p:cNvSpPr/>
            <p:nvPr/>
          </p:nvSpPr>
          <p:spPr bwMode="auto">
            <a:xfrm rot="1534581">
              <a:off x="7954205" y="2845813"/>
              <a:ext cx="2051040" cy="1915651"/>
            </a:xfrm>
            <a:prstGeom prst="roundRect">
              <a:avLst>
                <a:gd name="adj" fmla="val 8841"/>
              </a:avLst>
            </a:prstGeom>
            <a:solidFill>
              <a:srgbClr val="7A7A7A"/>
            </a:solidFill>
            <a:ln w="152400">
              <a:solidFill>
                <a:srgbClr val="7A7A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3" name="Rounded Rectangle 12"/>
            <p:cNvSpPr/>
            <p:nvPr/>
          </p:nvSpPr>
          <p:spPr bwMode="auto">
            <a:xfrm>
              <a:off x="7780975" y="2716621"/>
              <a:ext cx="2249434" cy="2174034"/>
            </a:xfrm>
            <a:prstGeom prst="roundRect">
              <a:avLst>
                <a:gd name="adj" fmla="val 8841"/>
              </a:avLst>
            </a:prstGeom>
            <a:solidFill>
              <a:schemeClr val="bg1"/>
            </a:solidFill>
            <a:ln w="152400">
              <a:solidFill>
                <a:srgbClr val="A0A1A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rgbClr val="FFFFFF"/>
                </a:solidFill>
                <a:latin typeface="Segoe UI Light"/>
                <a:ea typeface="Segoe UI" pitchFamily="34" charset="0"/>
                <a:cs typeface="Segoe UI" pitchFamily="34" charset="0"/>
              </a:endParaRPr>
            </a:p>
          </p:txBody>
        </p:sp>
        <p:sp>
          <p:nvSpPr>
            <p:cNvPr id="15" name="Freeform 14"/>
            <p:cNvSpPr/>
            <p:nvPr/>
          </p:nvSpPr>
          <p:spPr bwMode="auto">
            <a:xfrm>
              <a:off x="8500707" y="3098244"/>
              <a:ext cx="877077" cy="1455575"/>
            </a:xfrm>
            <a:custGeom>
              <a:avLst/>
              <a:gdLst>
                <a:gd name="connsiteX0" fmla="*/ 559836 w 877077"/>
                <a:gd name="connsiteY0" fmla="*/ 37322 h 1418253"/>
                <a:gd name="connsiteX1" fmla="*/ 0 w 877077"/>
                <a:gd name="connsiteY1" fmla="*/ 895739 h 1418253"/>
                <a:gd name="connsiteX2" fmla="*/ 363894 w 877077"/>
                <a:gd name="connsiteY2" fmla="*/ 914400 h 1418253"/>
                <a:gd name="connsiteX3" fmla="*/ 242596 w 877077"/>
                <a:gd name="connsiteY3" fmla="*/ 1418253 h 1418253"/>
                <a:gd name="connsiteX4" fmla="*/ 877077 w 877077"/>
                <a:gd name="connsiteY4" fmla="*/ 541176 h 1418253"/>
                <a:gd name="connsiteX5" fmla="*/ 466530 w 877077"/>
                <a:gd name="connsiteY5" fmla="*/ 541176 h 1418253"/>
                <a:gd name="connsiteX6" fmla="*/ 615820 w 877077"/>
                <a:gd name="connsiteY6" fmla="*/ 0 h 1418253"/>
                <a:gd name="connsiteX0" fmla="*/ 559836 w 877077"/>
                <a:gd name="connsiteY0" fmla="*/ 74644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 name="connsiteX0" fmla="*/ 597158 w 877077"/>
                <a:gd name="connsiteY0" fmla="*/ 9330 h 1455575"/>
                <a:gd name="connsiteX1" fmla="*/ 0 w 877077"/>
                <a:gd name="connsiteY1" fmla="*/ 933061 h 1455575"/>
                <a:gd name="connsiteX2" fmla="*/ 363894 w 877077"/>
                <a:gd name="connsiteY2" fmla="*/ 951722 h 1455575"/>
                <a:gd name="connsiteX3" fmla="*/ 242596 w 877077"/>
                <a:gd name="connsiteY3" fmla="*/ 1455575 h 1455575"/>
                <a:gd name="connsiteX4" fmla="*/ 877077 w 877077"/>
                <a:gd name="connsiteY4" fmla="*/ 578498 h 1455575"/>
                <a:gd name="connsiteX5" fmla="*/ 466530 w 877077"/>
                <a:gd name="connsiteY5" fmla="*/ 578498 h 1455575"/>
                <a:gd name="connsiteX6" fmla="*/ 615820 w 877077"/>
                <a:gd name="connsiteY6" fmla="*/ 0 h 14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7077" h="1455575">
                  <a:moveTo>
                    <a:pt x="597158" y="9330"/>
                  </a:moveTo>
                  <a:lnTo>
                    <a:pt x="0" y="933061"/>
                  </a:lnTo>
                  <a:lnTo>
                    <a:pt x="363894" y="951722"/>
                  </a:lnTo>
                  <a:lnTo>
                    <a:pt x="242596" y="1455575"/>
                  </a:lnTo>
                  <a:lnTo>
                    <a:pt x="877077" y="578498"/>
                  </a:lnTo>
                  <a:lnTo>
                    <a:pt x="466530" y="578498"/>
                  </a:lnTo>
                  <a:lnTo>
                    <a:pt x="615820" y="0"/>
                  </a:lnTo>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kern="0">
                <a:solidFill>
                  <a:sysClr val="windowText" lastClr="000000"/>
                </a:solidFill>
              </a:endParaRPr>
            </a:p>
          </p:txBody>
        </p:sp>
      </p:grpSp>
      <p:sp>
        <p:nvSpPr>
          <p:cNvPr id="6" name="TextBox 5"/>
          <p:cNvSpPr txBox="1"/>
          <p:nvPr/>
        </p:nvSpPr>
        <p:spPr>
          <a:xfrm>
            <a:off x="5731513" y="952628"/>
            <a:ext cx="6191250" cy="4327338"/>
          </a:xfrm>
          <a:prstGeom prst="rect">
            <a:avLst/>
          </a:prstGeom>
          <a:noFill/>
        </p:spPr>
        <p:txBody>
          <a:bodyPr wrap="square" lIns="182880" tIns="146304" rIns="182880" bIns="146304" rtlCol="0">
            <a:spAutoFit/>
          </a:bodyPr>
          <a:lstStyle/>
          <a:p>
            <a:pPr marL="342900" indent="-342900" defTabSz="914225">
              <a:lnSpc>
                <a:spcPct val="90000"/>
              </a:lnSpc>
              <a:spcBef>
                <a:spcPts val="1200"/>
              </a:spcBef>
              <a:spcAft>
                <a:spcPts val="1200"/>
              </a:spcAft>
              <a:buClr>
                <a:schemeClr val="tx1"/>
              </a:buClr>
              <a:buSzPct val="100000"/>
              <a:buFont typeface="Arial" panose="020B0604020202020204" pitchFamily="34" charset="0"/>
              <a:buChar char="•"/>
            </a:pPr>
            <a:r>
              <a:rPr lang="hu-HU" sz="3000" kern="0" dirty="0" err="1">
                <a:latin typeface="+mj-lt"/>
              </a:rPr>
              <a:t>Apache</a:t>
            </a:r>
            <a:r>
              <a:rPr lang="hu-HU" sz="3000" kern="0" dirty="0">
                <a:latin typeface="+mj-lt"/>
              </a:rPr>
              <a:t> </a:t>
            </a:r>
            <a:r>
              <a:rPr lang="hu-HU" sz="3000" kern="0" dirty="0" err="1">
                <a:latin typeface="+mj-lt"/>
              </a:rPr>
              <a:t>Yarn</a:t>
            </a:r>
            <a:r>
              <a:rPr lang="hu-HU" sz="3000" kern="0" dirty="0">
                <a:latin typeface="+mj-lt"/>
              </a:rPr>
              <a:t> alapú</a:t>
            </a:r>
            <a:endParaRPr lang="en-US" sz="3000" kern="0" dirty="0">
              <a:latin typeface="+mj-lt"/>
              <a:ea typeface="Segoe UI Black" panose="020B0A02040204020203" pitchFamily="34" charset="0"/>
              <a:cs typeface="Segoe UI Black" panose="020B0A02040204020203" pitchFamily="34" charset="0"/>
            </a:endParaRPr>
          </a:p>
          <a:p>
            <a:pPr marL="342900" indent="-342900" defTabSz="914225">
              <a:lnSpc>
                <a:spcPct val="90000"/>
              </a:lnSpc>
              <a:spcBef>
                <a:spcPts val="1200"/>
              </a:spcBef>
              <a:spcAft>
                <a:spcPts val="1200"/>
              </a:spcAft>
              <a:buClr>
                <a:schemeClr val="tx1"/>
              </a:buClr>
              <a:buSzPct val="100000"/>
              <a:buFont typeface="Arial" panose="020B0604020202020204" pitchFamily="34" charset="0"/>
              <a:buChar char="•"/>
            </a:pPr>
            <a:r>
              <a:rPr lang="hu-HU" sz="3000" kern="0" dirty="0">
                <a:latin typeface="+mj-lt"/>
                <a:ea typeface="Segoe UI Black" panose="020B0A02040204020203" pitchFamily="34" charset="0"/>
                <a:cs typeface="Segoe UI Black" panose="020B0A02040204020203" pitchFamily="34" charset="0"/>
              </a:rPr>
              <a:t>Dinamikus skálázás</a:t>
            </a:r>
            <a:endParaRPr lang="en-US" sz="3000" kern="0" dirty="0">
              <a:latin typeface="+mj-lt"/>
            </a:endParaRPr>
          </a:p>
          <a:p>
            <a:pPr marL="342900" indent="-342900" defTabSz="914225">
              <a:lnSpc>
                <a:spcPct val="90000"/>
              </a:lnSpc>
              <a:spcBef>
                <a:spcPts val="1200"/>
              </a:spcBef>
              <a:spcAft>
                <a:spcPts val="1200"/>
              </a:spcAft>
              <a:buClr>
                <a:schemeClr val="tx1"/>
              </a:buClr>
              <a:buSzPct val="100000"/>
              <a:buFont typeface="Arial" panose="020B0604020202020204" pitchFamily="34" charset="0"/>
              <a:buChar char="•"/>
            </a:pPr>
            <a:r>
              <a:rPr lang="hu-HU" sz="3000" kern="0" dirty="0" err="1">
                <a:latin typeface="+mj-lt"/>
                <a:ea typeface="Segoe UI Black" panose="020B0A02040204020203" pitchFamily="34" charset="0"/>
                <a:cs typeface="Segoe UI Black" panose="020B0A02040204020203" pitchFamily="34" charset="0"/>
              </a:rPr>
              <a:t>Lekérdezésenként</a:t>
            </a:r>
            <a:r>
              <a:rPr lang="hu-HU" sz="3000" kern="0" dirty="0">
                <a:latin typeface="+mj-lt"/>
                <a:ea typeface="Segoe UI Black" panose="020B0A02040204020203" pitchFamily="34" charset="0"/>
                <a:cs typeface="Segoe UI Black" panose="020B0A02040204020203" pitchFamily="34" charset="0"/>
              </a:rPr>
              <a:t> fizetünk</a:t>
            </a:r>
            <a:endParaRPr lang="en-US" sz="3000" kern="0" dirty="0">
              <a:latin typeface="+mj-lt"/>
              <a:ea typeface="Segoe UI Black" panose="020B0A02040204020203" pitchFamily="34" charset="0"/>
              <a:cs typeface="Segoe UI Black" panose="020B0A02040204020203" pitchFamily="34" charset="0"/>
            </a:endParaRPr>
          </a:p>
          <a:p>
            <a:pPr marL="342900" indent="-342900" defTabSz="914225">
              <a:lnSpc>
                <a:spcPct val="90000"/>
              </a:lnSpc>
              <a:spcBef>
                <a:spcPts val="1200"/>
              </a:spcBef>
              <a:spcAft>
                <a:spcPts val="1200"/>
              </a:spcAft>
              <a:buClr>
                <a:schemeClr val="tx1"/>
              </a:buClr>
              <a:buSzPct val="100000"/>
              <a:buFont typeface="Arial" panose="020B0604020202020204" pitchFamily="34" charset="0"/>
              <a:buChar char="•"/>
            </a:pPr>
            <a:r>
              <a:rPr lang="hu-HU" sz="3000" kern="0" dirty="0" err="1">
                <a:latin typeface="+mj-lt"/>
              </a:rPr>
              <a:t>Azure</a:t>
            </a:r>
            <a:r>
              <a:rPr lang="hu-HU" sz="3000" kern="0" dirty="0">
                <a:latin typeface="+mj-lt"/>
              </a:rPr>
              <a:t> AD integráció</a:t>
            </a:r>
            <a:endParaRPr lang="en-US" sz="3000" kern="0" dirty="0">
              <a:latin typeface="+mj-lt"/>
            </a:endParaRPr>
          </a:p>
          <a:p>
            <a:pPr marL="342900" indent="-342900" defTabSz="914225">
              <a:lnSpc>
                <a:spcPct val="90000"/>
              </a:lnSpc>
              <a:spcBef>
                <a:spcPts val="1200"/>
              </a:spcBef>
              <a:spcAft>
                <a:spcPts val="1200"/>
              </a:spcAft>
              <a:buClr>
                <a:schemeClr val="tx1"/>
              </a:buClr>
              <a:buSzPct val="100000"/>
              <a:buFont typeface="Arial" panose="020B0604020202020204" pitchFamily="34" charset="0"/>
              <a:buChar char="•"/>
            </a:pPr>
            <a:r>
              <a:rPr lang="hu-HU" sz="3000" kern="0" dirty="0">
                <a:latin typeface="+mj-lt"/>
              </a:rPr>
              <a:t>U-SQL</a:t>
            </a:r>
            <a:endParaRPr lang="en-US" sz="3000" kern="0" dirty="0">
              <a:latin typeface="+mj-lt"/>
            </a:endParaRPr>
          </a:p>
          <a:p>
            <a:pPr marL="342900" indent="-342900" defTabSz="914225">
              <a:lnSpc>
                <a:spcPct val="90000"/>
              </a:lnSpc>
              <a:spcBef>
                <a:spcPts val="1200"/>
              </a:spcBef>
              <a:spcAft>
                <a:spcPts val="1200"/>
              </a:spcAft>
              <a:buClr>
                <a:schemeClr val="tx1"/>
              </a:buClr>
              <a:buSzPct val="100000"/>
              <a:buFont typeface="Arial" panose="020B0604020202020204" pitchFamily="34" charset="0"/>
              <a:buChar char="•"/>
            </a:pPr>
            <a:r>
              <a:rPr lang="hu-HU" sz="3000" kern="0" dirty="0" err="1">
                <a:latin typeface="+mj-lt"/>
              </a:rPr>
              <a:t>Azure-ban</a:t>
            </a:r>
            <a:r>
              <a:rPr lang="hu-HU" sz="3000" kern="0" dirty="0">
                <a:latin typeface="+mj-lt"/>
              </a:rPr>
              <a:t> futó architektúra</a:t>
            </a:r>
            <a:endParaRPr lang="en-US" sz="3000" kern="0" dirty="0">
              <a:latin typeface="+mj-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8058948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21 INE 1"/>
          <p:cNvSpPr/>
          <p:nvPr/>
        </p:nvSpPr>
        <p:spPr bwMode="auto">
          <a:xfrm>
            <a:off x="3285865" y="2743396"/>
            <a:ext cx="1269639" cy="82949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defTabSz="914192"/>
            <a:endParaRPr lang="en-US" sz="1696" kern="0" dirty="0">
              <a:solidFill>
                <a:srgbClr val="FFFFFF"/>
              </a:solidFill>
            </a:endParaRPr>
          </a:p>
        </p:txBody>
      </p:sp>
      <p:sp>
        <p:nvSpPr>
          <p:cNvPr id="4" name="Title 3"/>
          <p:cNvSpPr>
            <a:spLocks noGrp="1"/>
          </p:cNvSpPr>
          <p:nvPr>
            <p:ph type="title"/>
          </p:nvPr>
        </p:nvSpPr>
        <p:spPr/>
        <p:txBody>
          <a:bodyPr/>
          <a:lstStyle/>
          <a:p>
            <a:r>
              <a:rPr lang="en-US" dirty="0"/>
              <a:t>Azure SQL Data Warehouse Service</a:t>
            </a:r>
          </a:p>
        </p:txBody>
      </p:sp>
      <p:sp>
        <p:nvSpPr>
          <p:cNvPr id="3" name="Text Placeholder 2"/>
          <p:cNvSpPr>
            <a:spLocks noGrp="1"/>
          </p:cNvSpPr>
          <p:nvPr>
            <p:ph type="body" sz="quarter" idx="10"/>
          </p:nvPr>
        </p:nvSpPr>
        <p:spPr>
          <a:xfrm>
            <a:off x="270893" y="1092037"/>
            <a:ext cx="11652534" cy="1138773"/>
          </a:xfrm>
          <a:prstGeom prst="rect">
            <a:avLst/>
          </a:prstGeom>
        </p:spPr>
        <p:txBody>
          <a:bodyPr>
            <a:normAutofit fontScale="92500" lnSpcReduction="10000"/>
          </a:bodyPr>
          <a:lstStyle/>
          <a:p>
            <a:r>
              <a:rPr lang="hu-HU" sz="2000"/>
              <a:t>Relációs </a:t>
            </a:r>
            <a:r>
              <a:rPr lang="en-US" sz="2000" b="1">
                <a:latin typeface="+mn-lt"/>
              </a:rPr>
              <a:t>data warehouse-as-a-service</a:t>
            </a:r>
            <a:r>
              <a:rPr lang="hu-HU" sz="2000">
                <a:latin typeface="+mn-lt"/>
              </a:rPr>
              <a:t> </a:t>
            </a:r>
            <a:r>
              <a:rPr lang="hu-HU" sz="2000"/>
              <a:t>szolgáltatás, teljesen felügyelt</a:t>
            </a:r>
            <a:endParaRPr lang="hu-HU" sz="2000" b="1"/>
          </a:p>
          <a:p>
            <a:r>
              <a:rPr lang="hu-HU" sz="2000"/>
              <a:t>Petabájtos adatméretek könnyű kezelés</a:t>
            </a:r>
            <a:endParaRPr lang="en-US" sz="2000"/>
          </a:p>
          <a:p>
            <a:r>
              <a:rPr lang="hu-HU" sz="2000"/>
              <a:t>Elasztikus adattárház</a:t>
            </a:r>
            <a:endParaRPr lang="en-US" sz="2000" b="1" dirty="0">
              <a:latin typeface="+mn-lt"/>
            </a:endParaRPr>
          </a:p>
        </p:txBody>
      </p:sp>
      <p:grpSp>
        <p:nvGrpSpPr>
          <p:cNvPr id="6" name="Group 2"/>
          <p:cNvGrpSpPr/>
          <p:nvPr/>
        </p:nvGrpSpPr>
        <p:grpSpPr>
          <a:xfrm>
            <a:off x="-313" y="6510197"/>
            <a:ext cx="12190584" cy="353900"/>
            <a:chOff x="2577137" y="4571778"/>
            <a:chExt cx="9101124" cy="1390560"/>
          </a:xfrm>
        </p:grpSpPr>
        <p:sp>
          <p:nvSpPr>
            <p:cNvPr id="7" name="TextBox 6"/>
            <p:cNvSpPr txBox="1"/>
            <p:nvPr/>
          </p:nvSpPr>
          <p:spPr>
            <a:xfrm>
              <a:off x="2577137" y="4571778"/>
              <a:ext cx="3034890" cy="1390458"/>
            </a:xfrm>
            <a:prstGeom prst="rect">
              <a:avLst/>
            </a:prstGeom>
            <a:solidFill>
              <a:srgbClr val="0072C6"/>
            </a:solidFill>
          </p:spPr>
          <p:txBody>
            <a:bodyPr wrap="square" lIns="457070" tIns="137121" rIns="365656" rtlCol="0">
              <a:noAutofit/>
            </a:bodyPr>
            <a:lstStyle/>
            <a:p>
              <a:pPr defTabSz="914192">
                <a:lnSpc>
                  <a:spcPts val="3000"/>
                </a:lnSpc>
              </a:pPr>
              <a:r>
                <a:rPr lang="en-US" sz="2800" dirty="0">
                  <a:solidFill>
                    <a:srgbClr val="FFFFFF"/>
                  </a:solidFill>
                  <a:latin typeface="Segoe UI Light"/>
                </a:rPr>
                <a:t> </a:t>
              </a:r>
            </a:p>
          </p:txBody>
        </p:sp>
        <p:sp>
          <p:nvSpPr>
            <p:cNvPr id="8" name="TextBox 6"/>
            <p:cNvSpPr txBox="1"/>
            <p:nvPr/>
          </p:nvSpPr>
          <p:spPr>
            <a:xfrm>
              <a:off x="5612027" y="4572324"/>
              <a:ext cx="6066234" cy="1390014"/>
            </a:xfrm>
            <a:prstGeom prst="rect">
              <a:avLst/>
            </a:prstGeom>
            <a:solidFill>
              <a:srgbClr val="002050"/>
            </a:solidFill>
          </p:spPr>
          <p:txBody>
            <a:bodyPr wrap="square" lIns="457070" tIns="137121" rIns="639899" rtlCol="0">
              <a:noAutofit/>
            </a:bodyPr>
            <a:lstStyle/>
            <a:p>
              <a:pPr defTabSz="913598">
                <a:lnSpc>
                  <a:spcPts val="2941"/>
                </a:lnSpc>
                <a:defRPr/>
              </a:pPr>
              <a:endParaRPr lang="en-US" sz="2800" kern="0" dirty="0">
                <a:solidFill>
                  <a:srgbClr val="FFFFFF"/>
                </a:solidFill>
                <a:latin typeface="Segoe UI Light"/>
              </a:endParaRPr>
            </a:p>
          </p:txBody>
        </p:sp>
      </p:grpSp>
      <p:grpSp>
        <p:nvGrpSpPr>
          <p:cNvPr id="249" name="1 GEAR"/>
          <p:cNvGrpSpPr/>
          <p:nvPr/>
        </p:nvGrpSpPr>
        <p:grpSpPr>
          <a:xfrm>
            <a:off x="3652255" y="2449758"/>
            <a:ext cx="676162" cy="704719"/>
            <a:chOff x="3427632" y="3858620"/>
            <a:chExt cx="676353" cy="704919"/>
          </a:xfrm>
        </p:grpSpPr>
        <p:sp>
          <p:nvSpPr>
            <p:cNvPr id="238" name="Oval 237"/>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21" name="Group 220"/>
            <p:cNvGrpSpPr/>
            <p:nvPr/>
          </p:nvGrpSpPr>
          <p:grpSpPr>
            <a:xfrm>
              <a:off x="3427632" y="3858620"/>
              <a:ext cx="676353" cy="704919"/>
              <a:chOff x="14154282" y="2732561"/>
              <a:chExt cx="1671361" cy="1714515"/>
            </a:xfrm>
          </p:grpSpPr>
          <p:sp>
            <p:nvSpPr>
              <p:cNvPr id="222" name="Freeform 221"/>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23" name="Oval 222"/>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10" name="Rectangle 9"/>
          <p:cNvSpPr/>
          <p:nvPr/>
        </p:nvSpPr>
        <p:spPr bwMode="auto">
          <a:xfrm>
            <a:off x="177044" y="2456333"/>
            <a:ext cx="3307956" cy="55011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hu-HU" sz="2000" dirty="0">
                <a:gradFill>
                  <a:gsLst>
                    <a:gs pos="0">
                      <a:srgbClr val="FFFFFF"/>
                    </a:gs>
                    <a:gs pos="100000">
                      <a:srgbClr val="FFFFFF"/>
                    </a:gs>
                  </a:gsLst>
                  <a:lin ang="5400000" scaled="0"/>
                </a:gradFill>
                <a:latin typeface="Segoe UI Light"/>
                <a:ea typeface="Segoe UI" pitchFamily="34" charset="0"/>
                <a:cs typeface="Segoe UI" pitchFamily="34" charset="0"/>
              </a:rPr>
              <a:t>Elasztikus skálázás</a:t>
            </a:r>
            <a:endParaRPr lang="en-US" sz="2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p:cNvSpPr txBox="1"/>
          <p:nvPr/>
        </p:nvSpPr>
        <p:spPr>
          <a:xfrm>
            <a:off x="885141" y="4915162"/>
            <a:ext cx="3403574" cy="1184857"/>
          </a:xfrm>
          <a:prstGeom prst="rect">
            <a:avLst/>
          </a:prstGeom>
          <a:noFill/>
          <a:ln>
            <a:noFill/>
          </a:ln>
        </p:spPr>
        <p:txBody>
          <a:bodyPr wrap="square" lIns="182828" tIns="146263" rIns="182828" bIns="146263" rtlCol="0">
            <a:spAutoFit/>
          </a:bodyPr>
          <a:lstStyle/>
          <a:p>
            <a:pPr defTabSz="914192">
              <a:lnSpc>
                <a:spcPct val="90000"/>
              </a:lnSpc>
              <a:spcAft>
                <a:spcPts val="1200"/>
              </a:spcAft>
            </a:pPr>
            <a:r>
              <a:rPr lang="hu-HU" sz="1400" dirty="0" err="1">
                <a:gradFill>
                  <a:gsLst>
                    <a:gs pos="2917">
                      <a:srgbClr val="000000"/>
                    </a:gs>
                    <a:gs pos="30000">
                      <a:srgbClr val="000000"/>
                    </a:gs>
                  </a:gsLst>
                  <a:lin ang="5400000" scaled="0"/>
                </a:gradFill>
              </a:rPr>
              <a:t>Petabájtnyi</a:t>
            </a:r>
            <a:r>
              <a:rPr lang="hu-HU" sz="1400" dirty="0">
                <a:gradFill>
                  <a:gsLst>
                    <a:gs pos="2917">
                      <a:srgbClr val="000000"/>
                    </a:gs>
                    <a:gs pos="30000">
                      <a:srgbClr val="000000"/>
                    </a:gs>
                  </a:gsLst>
                  <a:lin ang="5400000" scaled="0"/>
                </a:gradFill>
              </a:rPr>
              <a:t> adatok</a:t>
            </a:r>
            <a:endParaRPr lang="en-US" sz="1400" dirty="0">
              <a:gradFill>
                <a:gsLst>
                  <a:gs pos="2917">
                    <a:srgbClr val="000000"/>
                  </a:gs>
                  <a:gs pos="30000">
                    <a:srgbClr val="000000"/>
                  </a:gs>
                </a:gsLst>
                <a:lin ang="5400000" scaled="0"/>
              </a:gradFill>
            </a:endParaRPr>
          </a:p>
          <a:p>
            <a:pPr defTabSz="914192">
              <a:lnSpc>
                <a:spcPct val="90000"/>
              </a:lnSpc>
              <a:spcAft>
                <a:spcPts val="1200"/>
              </a:spcAft>
            </a:pPr>
            <a:r>
              <a:rPr lang="hu-HU" sz="1400" dirty="0">
                <a:gradFill>
                  <a:gsLst>
                    <a:gs pos="2917">
                      <a:srgbClr val="000000"/>
                    </a:gs>
                    <a:gs pos="30000">
                      <a:srgbClr val="000000"/>
                    </a:gs>
                  </a:gsLst>
                  <a:lin ang="5400000" scaled="0"/>
                </a:gradFill>
              </a:rPr>
              <a:t>Masszívan párhuzamos feldolgozás</a:t>
            </a:r>
            <a:endParaRPr lang="en-US" sz="1400" dirty="0">
              <a:gradFill>
                <a:gsLst>
                  <a:gs pos="2917">
                    <a:srgbClr val="000000"/>
                  </a:gs>
                  <a:gs pos="30000">
                    <a:srgbClr val="000000"/>
                  </a:gs>
                </a:gsLst>
                <a:lin ang="5400000" scaled="0"/>
              </a:gradFill>
            </a:endParaRPr>
          </a:p>
          <a:p>
            <a:pPr defTabSz="914192">
              <a:lnSpc>
                <a:spcPct val="90000"/>
              </a:lnSpc>
              <a:spcAft>
                <a:spcPts val="1200"/>
              </a:spcAft>
            </a:pPr>
            <a:r>
              <a:rPr lang="hu-HU" sz="1400" dirty="0">
                <a:gradFill>
                  <a:gsLst>
                    <a:gs pos="2917">
                      <a:srgbClr val="000000"/>
                    </a:gs>
                    <a:gs pos="30000">
                      <a:srgbClr val="000000"/>
                    </a:gs>
                  </a:gsLst>
                  <a:lin ang="5400000" scaled="0"/>
                </a:gradFill>
              </a:rPr>
              <a:t>Relációs és nem relációs lekérdezések</a:t>
            </a:r>
            <a:endParaRPr lang="en-US" sz="1400" dirty="0">
              <a:gradFill>
                <a:gsLst>
                  <a:gs pos="2917">
                    <a:srgbClr val="000000"/>
                  </a:gs>
                  <a:gs pos="30000">
                    <a:srgbClr val="000000"/>
                  </a:gs>
                </a:gsLst>
                <a:lin ang="5400000" scaled="0"/>
              </a:gradFill>
            </a:endParaRPr>
          </a:p>
        </p:txBody>
      </p:sp>
      <p:grpSp>
        <p:nvGrpSpPr>
          <p:cNvPr id="224" name="Group 223"/>
          <p:cNvGrpSpPr>
            <a:grpSpLocks noChangeAspect="1"/>
          </p:cNvGrpSpPr>
          <p:nvPr/>
        </p:nvGrpSpPr>
        <p:grpSpPr>
          <a:xfrm>
            <a:off x="267659" y="3139621"/>
            <a:ext cx="1160578" cy="1928449"/>
            <a:chOff x="2066845" y="1140049"/>
            <a:chExt cx="550302" cy="914400"/>
          </a:xfrm>
          <a:solidFill>
            <a:schemeClr val="accent4"/>
          </a:solidFill>
        </p:grpSpPr>
        <p:sp>
          <p:nvSpPr>
            <p:cNvPr id="225"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26"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27"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grpSp>
      <p:grpSp>
        <p:nvGrpSpPr>
          <p:cNvPr id="228" name="Group 227"/>
          <p:cNvGrpSpPr>
            <a:grpSpLocks noChangeAspect="1"/>
          </p:cNvGrpSpPr>
          <p:nvPr/>
        </p:nvGrpSpPr>
        <p:grpSpPr>
          <a:xfrm>
            <a:off x="1581377" y="3182494"/>
            <a:ext cx="610485" cy="1014397"/>
            <a:chOff x="2066845" y="1140049"/>
            <a:chExt cx="550302" cy="914400"/>
          </a:xfrm>
          <a:solidFill>
            <a:schemeClr val="accent4"/>
          </a:solidFill>
        </p:grpSpPr>
        <p:sp>
          <p:nvSpPr>
            <p:cNvPr id="229"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30"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31"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grpSp>
      <p:sp>
        <p:nvSpPr>
          <p:cNvPr id="258" name="2 LINE 2"/>
          <p:cNvSpPr/>
          <p:nvPr/>
        </p:nvSpPr>
        <p:spPr bwMode="auto">
          <a:xfrm flipH="1">
            <a:off x="7232244" y="2743396"/>
            <a:ext cx="1269639" cy="82949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defTabSz="914192"/>
            <a:endParaRPr lang="en-US" sz="1696" kern="0" dirty="0">
              <a:solidFill>
                <a:srgbClr val="FFFFFF"/>
              </a:solidFill>
            </a:endParaRPr>
          </a:p>
        </p:txBody>
      </p:sp>
      <p:grpSp>
        <p:nvGrpSpPr>
          <p:cNvPr id="250" name="2 GEAR"/>
          <p:cNvGrpSpPr/>
          <p:nvPr/>
        </p:nvGrpSpPr>
        <p:grpSpPr>
          <a:xfrm>
            <a:off x="7484805" y="2469469"/>
            <a:ext cx="676162" cy="704719"/>
            <a:chOff x="3427632" y="3858620"/>
            <a:chExt cx="676353" cy="704919"/>
          </a:xfrm>
        </p:grpSpPr>
        <p:sp>
          <p:nvSpPr>
            <p:cNvPr id="251" name="Oval 250"/>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algn="ctr" defTabSz="895747" fontAlgn="base">
                <a:spcBef>
                  <a:spcPct val="0"/>
                </a:spcBef>
                <a:spcAft>
                  <a:spcPct val="0"/>
                </a:spcAft>
                <a:defRPr/>
              </a:pPr>
              <a:endParaRPr lang="en-US" sz="2157"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nvGrpSpPr>
            <p:cNvPr id="252" name="Group 251"/>
            <p:cNvGrpSpPr/>
            <p:nvPr/>
          </p:nvGrpSpPr>
          <p:grpSpPr>
            <a:xfrm>
              <a:off x="3427632" y="3858620"/>
              <a:ext cx="676353" cy="704919"/>
              <a:chOff x="14154282" y="2732561"/>
              <a:chExt cx="1671361" cy="1714515"/>
            </a:xfrm>
          </p:grpSpPr>
          <p:sp>
            <p:nvSpPr>
              <p:cNvPr id="253" name="Freeform 25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54" name="Oval 25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3" tIns="43920" rIns="87843" bIns="439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1537" kern="0" dirty="0">
                  <a:solidFill>
                    <a:srgbClr val="000000"/>
                  </a:solidFill>
                </a:endParaRPr>
              </a:p>
            </p:txBody>
          </p:sp>
        </p:grpSp>
      </p:grpSp>
      <p:sp>
        <p:nvSpPr>
          <p:cNvPr id="262" name="Freeform 261"/>
          <p:cNvSpPr/>
          <p:nvPr/>
        </p:nvSpPr>
        <p:spPr bwMode="auto">
          <a:xfrm rot="7010332">
            <a:off x="431906" y="4487360"/>
            <a:ext cx="383562" cy="338504"/>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Freeform 262"/>
          <p:cNvSpPr/>
          <p:nvPr/>
        </p:nvSpPr>
        <p:spPr bwMode="auto">
          <a:xfrm rot="7010332">
            <a:off x="1663731" y="3908834"/>
            <a:ext cx="194135" cy="171329"/>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2" name="Group 201"/>
          <p:cNvGrpSpPr>
            <a:grpSpLocks noChangeAspect="1"/>
          </p:cNvGrpSpPr>
          <p:nvPr/>
        </p:nvGrpSpPr>
        <p:grpSpPr>
          <a:xfrm>
            <a:off x="2370609" y="3361199"/>
            <a:ext cx="395395" cy="369193"/>
            <a:chOff x="-5364163" y="-2738437"/>
            <a:chExt cx="4327525" cy="4054475"/>
          </a:xfrm>
          <a:solidFill>
            <a:schemeClr val="accent4"/>
          </a:solidFill>
        </p:grpSpPr>
        <p:sp>
          <p:nvSpPr>
            <p:cNvPr id="203"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04"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05"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06"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07"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08"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09"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1"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2"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3"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4"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5"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6"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217"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grpSp>
      <p:pic>
        <p:nvPicPr>
          <p:cNvPr id="266" name="Picture 2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4715" y="4134515"/>
            <a:ext cx="633907" cy="633907"/>
          </a:xfrm>
          <a:prstGeom prst="rect">
            <a:avLst/>
          </a:prstGeom>
        </p:spPr>
      </p:pic>
      <p:grpSp>
        <p:nvGrpSpPr>
          <p:cNvPr id="19" name="Group 18"/>
          <p:cNvGrpSpPr/>
          <p:nvPr/>
        </p:nvGrpSpPr>
        <p:grpSpPr>
          <a:xfrm>
            <a:off x="4219099" y="3446569"/>
            <a:ext cx="3975942" cy="2803638"/>
            <a:chOff x="4218567" y="3446573"/>
            <a:chExt cx="3977070" cy="2804434"/>
          </a:xfrm>
        </p:grpSpPr>
        <p:grpSp>
          <p:nvGrpSpPr>
            <p:cNvPr id="5" name="Group 4"/>
            <p:cNvGrpSpPr/>
            <p:nvPr/>
          </p:nvGrpSpPr>
          <p:grpSpPr>
            <a:xfrm>
              <a:off x="5461371" y="4792127"/>
              <a:ext cx="2373722" cy="1458880"/>
              <a:chOff x="2091702" y="1130273"/>
              <a:chExt cx="1816694" cy="1116533"/>
            </a:xfrm>
          </p:grpSpPr>
          <p:sp>
            <p:nvSpPr>
              <p:cNvPr id="65" name="Freeform 64"/>
              <p:cNvSpPr/>
              <p:nvPr/>
            </p:nvSpPr>
            <p:spPr>
              <a:xfrm>
                <a:off x="2925244" y="1130273"/>
                <a:ext cx="768277" cy="50978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BBC"/>
                  </a:gs>
                  <a:gs pos="57000">
                    <a:srgbClr val="107BCC"/>
                  </a:gs>
                </a:gsLst>
                <a:lin ang="19200000" scaled="0"/>
                <a:tileRect/>
              </a:gradFill>
              <a:ln w="12700" cap="flat" cmpd="sng" algn="ctr">
                <a:noFill/>
                <a:prstDash val="solid"/>
                <a:miter lim="800000"/>
              </a:ln>
              <a:effectLst/>
            </p:spPr>
            <p:txBody>
              <a:bodyPr rtlCol="0" anchor="ctr"/>
              <a:lstStyle/>
              <a:p>
                <a:pPr algn="ctr" defTabSz="506747">
                  <a:lnSpc>
                    <a:spcPct val="80000"/>
                  </a:lnSpc>
                  <a:defRPr/>
                </a:pPr>
                <a:r>
                  <a:rPr lang="en-US" sz="998" kern="0" dirty="0">
                    <a:solidFill>
                      <a:srgbClr val="FFFFFF"/>
                    </a:solidFill>
                    <a:latin typeface="Segoe Light"/>
                  </a:rPr>
                  <a:t>Saas</a:t>
                </a:r>
              </a:p>
            </p:txBody>
          </p:sp>
          <p:sp>
            <p:nvSpPr>
              <p:cNvPr id="129" name="Freeform 128"/>
              <p:cNvSpPr/>
              <p:nvPr/>
            </p:nvSpPr>
            <p:spPr>
              <a:xfrm>
                <a:off x="2091702" y="1266766"/>
                <a:ext cx="992702" cy="65869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747">
                  <a:lnSpc>
                    <a:spcPct val="80000"/>
                  </a:lnSpc>
                  <a:defRPr/>
                </a:pPr>
                <a:endParaRPr lang="en-US" sz="998" kern="0" dirty="0">
                  <a:solidFill>
                    <a:srgbClr val="FFFFFF"/>
                  </a:solidFill>
                  <a:latin typeface="Segoe Light"/>
                </a:endParaRPr>
              </a:p>
            </p:txBody>
          </p:sp>
          <p:sp>
            <p:nvSpPr>
              <p:cNvPr id="130" name="Freeform 129"/>
              <p:cNvSpPr/>
              <p:nvPr/>
            </p:nvSpPr>
            <p:spPr>
              <a:xfrm>
                <a:off x="2124261" y="1296796"/>
                <a:ext cx="942161" cy="62516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747">
                  <a:lnSpc>
                    <a:spcPct val="80000"/>
                  </a:lnSpc>
                  <a:defRPr/>
                </a:pPr>
                <a:r>
                  <a:rPr lang="en-US" sz="998" kern="0" dirty="0">
                    <a:solidFill>
                      <a:srgbClr val="FFFFFF"/>
                    </a:solidFill>
                    <a:latin typeface="Segoe Light"/>
                  </a:rPr>
                  <a:t>Azure</a:t>
                </a:r>
              </a:p>
            </p:txBody>
          </p:sp>
          <p:sp>
            <p:nvSpPr>
              <p:cNvPr id="131" name="Freeform 130"/>
              <p:cNvSpPr/>
              <p:nvPr/>
            </p:nvSpPr>
            <p:spPr>
              <a:xfrm>
                <a:off x="2178210" y="1724130"/>
                <a:ext cx="780247" cy="51772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747">
                  <a:lnSpc>
                    <a:spcPct val="80000"/>
                  </a:lnSpc>
                  <a:defRPr/>
                </a:pPr>
                <a:endParaRPr lang="en-US" sz="998" kern="0" dirty="0">
                  <a:solidFill>
                    <a:srgbClr val="FFFFFF"/>
                  </a:solidFill>
                  <a:latin typeface="Segoe Light"/>
                </a:endParaRPr>
              </a:p>
            </p:txBody>
          </p:sp>
          <p:sp>
            <p:nvSpPr>
              <p:cNvPr id="132" name="Freeform 131"/>
              <p:cNvSpPr/>
              <p:nvPr/>
            </p:nvSpPr>
            <p:spPr>
              <a:xfrm>
                <a:off x="2190537" y="1748344"/>
                <a:ext cx="751218" cy="498462"/>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p:spPr>
            <p:txBody>
              <a:bodyPr rtlCol="0" anchor="ctr"/>
              <a:lstStyle/>
              <a:p>
                <a:pPr algn="ctr" defTabSz="506747">
                  <a:lnSpc>
                    <a:spcPct val="80000"/>
                  </a:lnSpc>
                  <a:defRPr/>
                </a:pPr>
                <a:r>
                  <a:rPr lang="hu-HU" sz="998" kern="0" dirty="0">
                    <a:solidFill>
                      <a:srgbClr val="FFFFFF"/>
                    </a:solidFill>
                    <a:latin typeface="Segoe Light"/>
                  </a:rPr>
                  <a:t>Publikus felhő</a:t>
                </a:r>
                <a:endParaRPr lang="en-US" sz="998" kern="0" dirty="0">
                  <a:solidFill>
                    <a:srgbClr val="FFFFFF"/>
                  </a:solidFill>
                  <a:latin typeface="Segoe Light"/>
                </a:endParaRPr>
              </a:p>
            </p:txBody>
          </p:sp>
          <p:sp>
            <p:nvSpPr>
              <p:cNvPr id="133" name="Freeform 132"/>
              <p:cNvSpPr/>
              <p:nvPr/>
            </p:nvSpPr>
            <p:spPr>
              <a:xfrm>
                <a:off x="2849261" y="1491932"/>
                <a:ext cx="1059135" cy="702777"/>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rgbClr val="FFFFFF"/>
              </a:solidFill>
              <a:ln w="12700" cap="flat" cmpd="sng" algn="ctr">
                <a:noFill/>
                <a:prstDash val="solid"/>
                <a:miter lim="800000"/>
              </a:ln>
              <a:effectLst/>
            </p:spPr>
            <p:txBody>
              <a:bodyPr rtlCol="0" anchor="ctr"/>
              <a:lstStyle/>
              <a:p>
                <a:pPr algn="ctr" defTabSz="506747">
                  <a:lnSpc>
                    <a:spcPct val="80000"/>
                  </a:lnSpc>
                  <a:defRPr/>
                </a:pPr>
                <a:r>
                  <a:rPr lang="en-US" sz="998" kern="0" dirty="0">
                    <a:solidFill>
                      <a:srgbClr val="FFFFFF"/>
                    </a:solidFill>
                    <a:latin typeface="Segoe Light"/>
                  </a:rPr>
                  <a:t>Office 365</a:t>
                </a:r>
              </a:p>
            </p:txBody>
          </p:sp>
          <p:sp>
            <p:nvSpPr>
              <p:cNvPr id="134" name="Freeform 133"/>
              <p:cNvSpPr/>
              <p:nvPr/>
            </p:nvSpPr>
            <p:spPr>
              <a:xfrm>
                <a:off x="2885514" y="1509815"/>
                <a:ext cx="1005232" cy="667010"/>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506747">
                  <a:lnSpc>
                    <a:spcPct val="80000"/>
                  </a:lnSpc>
                  <a:defRPr/>
                </a:pPr>
                <a:r>
                  <a:rPr lang="en-US" sz="998" kern="0" dirty="0">
                    <a:solidFill>
                      <a:srgbClr val="FFFFFF"/>
                    </a:solidFill>
                    <a:latin typeface="Segoe Light"/>
                  </a:rPr>
                  <a:t>Office 365</a:t>
                </a:r>
              </a:p>
            </p:txBody>
          </p:sp>
        </p:grpSp>
        <p:sp>
          <p:nvSpPr>
            <p:cNvPr id="14" name="TextBox 13"/>
            <p:cNvSpPr txBox="1"/>
            <p:nvPr/>
          </p:nvSpPr>
          <p:spPr>
            <a:xfrm>
              <a:off x="4218567" y="3979665"/>
              <a:ext cx="3977070" cy="1196611"/>
            </a:xfrm>
            <a:prstGeom prst="rect">
              <a:avLst/>
            </a:prstGeom>
            <a:noFill/>
            <a:ln>
              <a:noFill/>
            </a:ln>
          </p:spPr>
          <p:txBody>
            <a:bodyPr wrap="square" lIns="182828" tIns="146263" rIns="182828" bIns="146263"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192"/>
              <a:r>
                <a:rPr lang="hu-HU" dirty="0"/>
                <a:t>Könnyen telepíthető</a:t>
              </a:r>
              <a:endParaRPr lang="en-US" dirty="0"/>
            </a:p>
            <a:p>
              <a:pPr defTabSz="914192"/>
              <a:r>
                <a:rPr lang="en-US" dirty="0"/>
                <a:t>Azure ML, Power BI &amp; ADF</a:t>
              </a:r>
              <a:r>
                <a:rPr lang="hu-HU" dirty="0"/>
                <a:t> integráció</a:t>
              </a:r>
              <a:endParaRPr lang="en-US" dirty="0"/>
            </a:p>
            <a:p>
              <a:pPr defTabSz="914192"/>
              <a:r>
                <a:rPr lang="en-US" dirty="0"/>
                <a:t>Enterprise-ready</a:t>
              </a:r>
            </a:p>
          </p:txBody>
        </p:sp>
        <p:sp>
          <p:nvSpPr>
            <p:cNvPr id="11" name="Rectangle 10"/>
            <p:cNvSpPr/>
            <p:nvPr/>
          </p:nvSpPr>
          <p:spPr bwMode="auto">
            <a:xfrm>
              <a:off x="4319937" y="3446573"/>
              <a:ext cx="3295128" cy="5411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hu-HU" sz="2000" dirty="0">
                  <a:gradFill>
                    <a:gsLst>
                      <a:gs pos="0">
                        <a:srgbClr val="FFFFFF"/>
                      </a:gs>
                      <a:gs pos="100000">
                        <a:srgbClr val="FFFFFF"/>
                      </a:gs>
                    </a:gsLst>
                    <a:lin ang="5400000" scaled="0"/>
                  </a:gradFill>
                  <a:latin typeface="Segoe UI Light"/>
                  <a:ea typeface="Segoe UI" pitchFamily="34" charset="0"/>
                  <a:cs typeface="Segoe UI" pitchFamily="34" charset="0"/>
                </a:rPr>
                <a:t>Felhőalapú</a:t>
              </a:r>
              <a:endParaRPr lang="en-US" sz="2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65" name="Picture 2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200826"/>
              <a:ext cx="434609" cy="434609"/>
            </a:xfrm>
            <a:prstGeom prst="rect">
              <a:avLst/>
            </a:prstGeom>
          </p:spPr>
        </p:pic>
        <p:pic>
          <p:nvPicPr>
            <p:cNvPr id="268" name="Picture 267"/>
            <p:cNvPicPr>
              <a:picLocks noChangeAspect="1"/>
            </p:cNvPicPr>
            <p:nvPr/>
          </p:nvPicPr>
          <p:blipFill>
            <a:blip r:embed="rId5">
              <a:clrChange>
                <a:clrFrom>
                  <a:srgbClr val="000000"/>
                </a:clrFrom>
                <a:clrTo>
                  <a:srgbClr val="000000">
                    <a:alpha val="0"/>
                  </a:srgbClr>
                </a:clrTo>
              </a:clrChange>
            </a:blip>
            <a:stretch>
              <a:fillRect/>
            </a:stretch>
          </p:blipFill>
          <p:spPr>
            <a:xfrm>
              <a:off x="4926878" y="5680291"/>
              <a:ext cx="541790" cy="541790"/>
            </a:xfrm>
            <a:prstGeom prst="rect">
              <a:avLst/>
            </a:prstGeom>
          </p:spPr>
        </p:pic>
      </p:grpSp>
      <p:grpSp>
        <p:nvGrpSpPr>
          <p:cNvPr id="75" name="Group 74"/>
          <p:cNvGrpSpPr>
            <a:grpSpLocks noChangeAspect="1"/>
          </p:cNvGrpSpPr>
          <p:nvPr/>
        </p:nvGrpSpPr>
        <p:grpSpPr>
          <a:xfrm>
            <a:off x="6008519" y="-357348"/>
            <a:ext cx="428408" cy="264276"/>
            <a:chOff x="1691870" y="-5380374"/>
            <a:chExt cx="5029200" cy="3102395"/>
          </a:xfrm>
        </p:grpSpPr>
        <p:grpSp>
          <p:nvGrpSpPr>
            <p:cNvPr id="76" name="Group 75"/>
            <p:cNvGrpSpPr/>
            <p:nvPr/>
          </p:nvGrpSpPr>
          <p:grpSpPr>
            <a:xfrm>
              <a:off x="1691870" y="-5380374"/>
              <a:ext cx="5029200" cy="3102395"/>
              <a:chOff x="1691870" y="-5380374"/>
              <a:chExt cx="5029200" cy="3102395"/>
            </a:xfrm>
          </p:grpSpPr>
          <p:grpSp>
            <p:nvGrpSpPr>
              <p:cNvPr id="78" name="Group 77"/>
              <p:cNvGrpSpPr/>
              <p:nvPr/>
            </p:nvGrpSpPr>
            <p:grpSpPr>
              <a:xfrm>
                <a:off x="1691870" y="-5380374"/>
                <a:ext cx="5029200" cy="3102395"/>
                <a:chOff x="1691870" y="-5380374"/>
                <a:chExt cx="5029200" cy="3102395"/>
              </a:xfrm>
            </p:grpSpPr>
            <p:sp>
              <p:nvSpPr>
                <p:cNvPr id="82" name="Rounded Rectangle 81"/>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83" name="Round Same Side Corner Rectangle 82"/>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cxnSp>
            <p:nvCxnSpPr>
              <p:cNvPr id="79" name="Straight Connector 78"/>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80" name="Frame 79"/>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747">
                  <a:defRPr/>
                </a:pPr>
                <a:endParaRPr lang="en-US" sz="998" kern="0" dirty="0">
                  <a:solidFill>
                    <a:srgbClr val="000000"/>
                  </a:solidFill>
                  <a:latin typeface="Segoe"/>
                </a:endParaRPr>
              </a:p>
            </p:txBody>
          </p:sp>
          <p:sp>
            <p:nvSpPr>
              <p:cNvPr id="81" name="Multiply 80"/>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sp>
          <p:nvSpPr>
            <p:cNvPr id="77" name="Donut 59"/>
            <p:cNvSpPr>
              <a:spLocks noChangeAspect="1"/>
            </p:cNvSpPr>
            <p:nvPr/>
          </p:nvSpPr>
          <p:spPr bwMode="auto">
            <a:xfrm flipH="1">
              <a:off x="3004488" y="-4604754"/>
              <a:ext cx="2419899" cy="2012541"/>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00563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998" kern="0" spc="-50" dirty="0">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84" name="Group 83"/>
          <p:cNvGrpSpPr>
            <a:grpSpLocks noChangeAspect="1"/>
          </p:cNvGrpSpPr>
          <p:nvPr/>
        </p:nvGrpSpPr>
        <p:grpSpPr>
          <a:xfrm>
            <a:off x="6641670" y="-1002985"/>
            <a:ext cx="423565" cy="423565"/>
            <a:chOff x="4322558" y="-150269"/>
            <a:chExt cx="300538" cy="300538"/>
          </a:xfrm>
          <a:solidFill>
            <a:srgbClr val="FEBE1A"/>
          </a:solidFill>
        </p:grpSpPr>
        <p:sp>
          <p:nvSpPr>
            <p:cNvPr id="85" name="Oval 84"/>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nvGrpSpPr>
            <p:cNvPr id="86" name="Group 85"/>
            <p:cNvGrpSpPr>
              <a:grpSpLocks noChangeAspect="1"/>
            </p:cNvGrpSpPr>
            <p:nvPr/>
          </p:nvGrpSpPr>
          <p:grpSpPr>
            <a:xfrm>
              <a:off x="4384955" y="-98434"/>
              <a:ext cx="175744" cy="196869"/>
              <a:chOff x="-459430" y="-5122871"/>
              <a:chExt cx="1512104" cy="1693868"/>
            </a:xfrm>
            <a:grpFill/>
          </p:grpSpPr>
          <p:sp>
            <p:nvSpPr>
              <p:cNvPr id="87" name="Freeform 86"/>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88" name="Freeform 87"/>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89" name="Freeform 88"/>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grpSp>
      <p:grpSp>
        <p:nvGrpSpPr>
          <p:cNvPr id="96" name="Group 95"/>
          <p:cNvGrpSpPr>
            <a:grpSpLocks noChangeAspect="1"/>
          </p:cNvGrpSpPr>
          <p:nvPr/>
        </p:nvGrpSpPr>
        <p:grpSpPr>
          <a:xfrm>
            <a:off x="6403943" y="-1047772"/>
            <a:ext cx="246221" cy="246221"/>
            <a:chOff x="4322558" y="-150269"/>
            <a:chExt cx="300538" cy="300538"/>
          </a:xfrm>
        </p:grpSpPr>
        <p:sp>
          <p:nvSpPr>
            <p:cNvPr id="97" name="Oval 96"/>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nvGrpSpPr>
            <p:cNvPr id="98" name="Group 97"/>
            <p:cNvGrpSpPr>
              <a:grpSpLocks noChangeAspect="1"/>
            </p:cNvGrpSpPr>
            <p:nvPr/>
          </p:nvGrpSpPr>
          <p:grpSpPr>
            <a:xfrm>
              <a:off x="4384955" y="-98434"/>
              <a:ext cx="175744" cy="196869"/>
              <a:chOff x="-459430" y="-5122871"/>
              <a:chExt cx="1512104" cy="1693868"/>
            </a:xfrm>
          </p:grpSpPr>
          <p:sp>
            <p:nvSpPr>
              <p:cNvPr id="99" name="Freeform 98"/>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00" name="Freeform 99"/>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01" name="Freeform 100"/>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grpSp>
      <p:grpSp>
        <p:nvGrpSpPr>
          <p:cNvPr id="18" name="Group 17"/>
          <p:cNvGrpSpPr/>
          <p:nvPr/>
        </p:nvGrpSpPr>
        <p:grpSpPr>
          <a:xfrm>
            <a:off x="2325596" y="4169212"/>
            <a:ext cx="380938" cy="560136"/>
            <a:chOff x="2324526" y="4169422"/>
            <a:chExt cx="381046" cy="560295"/>
          </a:xfrm>
        </p:grpSpPr>
        <p:sp>
          <p:nvSpPr>
            <p:cNvPr id="9" name="Flowchart: Magnetic Disk 8"/>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16" name="Oval 15"/>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7" name="Donut 16"/>
          <p:cNvSpPr/>
          <p:nvPr/>
        </p:nvSpPr>
        <p:spPr bwMode="auto">
          <a:xfrm>
            <a:off x="2751803" y="3966324"/>
            <a:ext cx="375165" cy="160516"/>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p:cNvGrpSpPr/>
          <p:nvPr/>
        </p:nvGrpSpPr>
        <p:grpSpPr>
          <a:xfrm>
            <a:off x="8455879" y="2456332"/>
            <a:ext cx="3679284" cy="3641633"/>
            <a:chOff x="8456548" y="2456056"/>
            <a:chExt cx="3680328" cy="3642667"/>
          </a:xfrm>
        </p:grpSpPr>
        <p:sp>
          <p:nvSpPr>
            <p:cNvPr id="140" name="Freeform 139"/>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506747">
                <a:lnSpc>
                  <a:spcPct val="80000"/>
                </a:lnSpc>
              </a:pPr>
              <a:endParaRPr lang="en-US" sz="998" kern="0" dirty="0">
                <a:solidFill>
                  <a:srgbClr val="FFFFFF"/>
                </a:solidFill>
                <a:latin typeface="Segoe Light"/>
              </a:endParaRPr>
            </a:p>
          </p:txBody>
        </p:sp>
        <p:sp>
          <p:nvSpPr>
            <p:cNvPr id="12" name="Rectangle 11"/>
            <p:cNvSpPr/>
            <p:nvPr/>
          </p:nvSpPr>
          <p:spPr bwMode="auto">
            <a:xfrm>
              <a:off x="8509742" y="2456056"/>
              <a:ext cx="3359222" cy="759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pPr>
              <a:r>
                <a:rPr lang="hu-HU" sz="2000" dirty="0" err="1">
                  <a:gradFill>
                    <a:gsLst>
                      <a:gs pos="0">
                        <a:srgbClr val="FFFFFF"/>
                      </a:gs>
                      <a:gs pos="100000">
                        <a:srgbClr val="FFFFFF"/>
                      </a:gs>
                    </a:gsLst>
                    <a:lin ang="5400000" scaled="0"/>
                  </a:gradFill>
                  <a:latin typeface="Segoe UI Light"/>
                  <a:ea typeface="Segoe UI" pitchFamily="34" charset="0"/>
                  <a:cs typeface="Segoe UI" pitchFamily="34" charset="0"/>
                </a:rPr>
                <a:t>Piacvezező</a:t>
              </a:r>
              <a:r>
                <a:rPr lang="hu-HU" sz="2000" dirty="0">
                  <a:gradFill>
                    <a:gsLst>
                      <a:gs pos="0">
                        <a:srgbClr val="FFFFFF"/>
                      </a:gs>
                      <a:gs pos="100000">
                        <a:srgbClr val="FFFFFF"/>
                      </a:gs>
                    </a:gsLst>
                    <a:lin ang="5400000" scaled="0"/>
                  </a:gradFill>
                  <a:latin typeface="Segoe UI Light"/>
                  <a:ea typeface="Segoe UI" pitchFamily="34" charset="0"/>
                  <a:cs typeface="Segoe UI" pitchFamily="34" charset="0"/>
                </a:rPr>
                <a:t> ár és teljesítmény</a:t>
              </a:r>
              <a:endParaRPr lang="en-US" sz="20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TextBox 14"/>
            <p:cNvSpPr txBox="1"/>
            <p:nvPr/>
          </p:nvSpPr>
          <p:spPr>
            <a:xfrm>
              <a:off x="8456548" y="4913530"/>
              <a:ext cx="3680328" cy="1185193"/>
            </a:xfrm>
            <a:prstGeom prst="rect">
              <a:avLst/>
            </a:prstGeom>
            <a:noFill/>
            <a:ln>
              <a:noFill/>
            </a:ln>
          </p:spPr>
          <p:txBody>
            <a:bodyPr wrap="square" lIns="182828" tIns="146263" rIns="182828" bIns="146263"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192"/>
              <a:r>
                <a:rPr lang="hu-HU" dirty="0"/>
                <a:t>Egyszerű számlázás</a:t>
              </a:r>
              <a:endParaRPr lang="en-US" dirty="0"/>
            </a:p>
            <a:p>
              <a:pPr defTabSz="914192"/>
              <a:r>
                <a:rPr lang="hu-HU" dirty="0"/>
                <a:t>Azért fizetünk, amit használunk</a:t>
              </a:r>
              <a:endParaRPr lang="en-US" dirty="0"/>
            </a:p>
            <a:p>
              <a:pPr defTabSz="914192"/>
              <a:r>
                <a:rPr lang="hu-HU" dirty="0"/>
                <a:t>Adattárház egyszerű </a:t>
              </a:r>
              <a:r>
                <a:rPr lang="hu-HU" dirty="0" err="1"/>
                <a:t>migrálása</a:t>
              </a:r>
              <a:r>
                <a:rPr lang="hu-HU" dirty="0"/>
                <a:t> a felhőbe</a:t>
              </a:r>
              <a:endParaRPr lang="en-US" dirty="0"/>
            </a:p>
          </p:txBody>
        </p:sp>
        <p:grpSp>
          <p:nvGrpSpPr>
            <p:cNvPr id="66" name="Group 65"/>
            <p:cNvGrpSpPr>
              <a:grpSpLocks noChangeAspect="1"/>
            </p:cNvGrpSpPr>
            <p:nvPr/>
          </p:nvGrpSpPr>
          <p:grpSpPr>
            <a:xfrm>
              <a:off x="10945221" y="3461642"/>
              <a:ext cx="428529" cy="264350"/>
              <a:chOff x="1691870" y="-5380374"/>
              <a:chExt cx="5029200" cy="3102395"/>
            </a:xfrm>
          </p:grpSpPr>
          <p:grpSp>
            <p:nvGrpSpPr>
              <p:cNvPr id="67" name="Group 66"/>
              <p:cNvGrpSpPr/>
              <p:nvPr/>
            </p:nvGrpSpPr>
            <p:grpSpPr>
              <a:xfrm>
                <a:off x="1691870" y="-5380374"/>
                <a:ext cx="5029200" cy="3102395"/>
                <a:chOff x="1691870" y="-5380374"/>
                <a:chExt cx="5029200" cy="3102395"/>
              </a:xfrm>
            </p:grpSpPr>
            <p:grpSp>
              <p:nvGrpSpPr>
                <p:cNvPr id="69" name="Group 68"/>
                <p:cNvGrpSpPr/>
                <p:nvPr/>
              </p:nvGrpSpPr>
              <p:grpSpPr>
                <a:xfrm>
                  <a:off x="1691870" y="-5380374"/>
                  <a:ext cx="5029200" cy="3102395"/>
                  <a:chOff x="1691870" y="-5380374"/>
                  <a:chExt cx="5029200" cy="3102395"/>
                </a:xfrm>
              </p:grpSpPr>
              <p:sp>
                <p:nvSpPr>
                  <p:cNvPr id="73" name="Rounded Rectangle 72"/>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74" name="Round Same Side Corner Rectangle 73"/>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cxnSp>
              <p:nvCxnSpPr>
                <p:cNvPr id="70" name="Straight Connector 69"/>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71" name="Frame 70"/>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747">
                    <a:defRPr/>
                  </a:pPr>
                  <a:endParaRPr lang="en-US" sz="998" kern="0" dirty="0">
                    <a:solidFill>
                      <a:srgbClr val="000000"/>
                    </a:solidFill>
                    <a:latin typeface="Segoe"/>
                  </a:endParaRPr>
                </a:p>
              </p:txBody>
            </p:sp>
            <p:sp>
              <p:nvSpPr>
                <p:cNvPr id="72" name="Multiply 71"/>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sp>
            <p:nvSpPr>
              <p:cNvPr id="68"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998" kern="0" spc="-50" dirty="0">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90" name="Group 89"/>
            <p:cNvGrpSpPr>
              <a:grpSpLocks noChangeAspect="1"/>
            </p:cNvGrpSpPr>
            <p:nvPr/>
          </p:nvGrpSpPr>
          <p:grpSpPr>
            <a:xfrm>
              <a:off x="11389026" y="3259197"/>
              <a:ext cx="312699" cy="312700"/>
              <a:chOff x="4322558" y="-150269"/>
              <a:chExt cx="300538" cy="300538"/>
            </a:xfrm>
          </p:grpSpPr>
          <p:sp>
            <p:nvSpPr>
              <p:cNvPr id="91" name="Oval 90"/>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nvGrpSpPr>
              <p:cNvPr id="92" name="Group 91"/>
              <p:cNvGrpSpPr>
                <a:grpSpLocks noChangeAspect="1"/>
              </p:cNvGrpSpPr>
              <p:nvPr/>
            </p:nvGrpSpPr>
            <p:grpSpPr>
              <a:xfrm>
                <a:off x="4384955" y="-98434"/>
                <a:ext cx="175744" cy="196869"/>
                <a:chOff x="-459430" y="-5122871"/>
                <a:chExt cx="1512104" cy="1693868"/>
              </a:xfrm>
            </p:grpSpPr>
            <p:sp>
              <p:nvSpPr>
                <p:cNvPr id="93" name="Freeform 92"/>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94" name="Freeform 93"/>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95" name="Freeform 94"/>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grpSp>
        <p:grpSp>
          <p:nvGrpSpPr>
            <p:cNvPr id="108" name="Group 107"/>
            <p:cNvGrpSpPr>
              <a:grpSpLocks noChangeAspect="1"/>
            </p:cNvGrpSpPr>
            <p:nvPr/>
          </p:nvGrpSpPr>
          <p:grpSpPr>
            <a:xfrm>
              <a:off x="10557384" y="3339987"/>
              <a:ext cx="345869" cy="345870"/>
              <a:chOff x="4322558" y="-150269"/>
              <a:chExt cx="300538" cy="300538"/>
            </a:xfrm>
          </p:grpSpPr>
          <p:sp>
            <p:nvSpPr>
              <p:cNvPr id="109" name="Oval 10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nvGrpSpPr>
              <p:cNvPr id="110" name="Group 109"/>
              <p:cNvGrpSpPr>
                <a:grpSpLocks noChangeAspect="1"/>
              </p:cNvGrpSpPr>
              <p:nvPr/>
            </p:nvGrpSpPr>
            <p:grpSpPr>
              <a:xfrm>
                <a:off x="4384955" y="-98434"/>
                <a:ext cx="175744" cy="196869"/>
                <a:chOff x="-459430" y="-5122871"/>
                <a:chExt cx="1512104" cy="1693868"/>
              </a:xfrm>
            </p:grpSpPr>
            <p:sp>
              <p:nvSpPr>
                <p:cNvPr id="111" name="Freeform 11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12" name="Freeform 11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13" name="Freeform 11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grpSp>
        <p:sp>
          <p:nvSpPr>
            <p:cNvPr id="141" name="Freeform 140"/>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506747">
                <a:lnSpc>
                  <a:spcPct val="80000"/>
                </a:lnSpc>
                <a:defRPr/>
              </a:pPr>
              <a:r>
                <a:rPr lang="en-US" sz="998" kern="0" dirty="0">
                  <a:solidFill>
                    <a:srgbClr val="FFFFFF"/>
                  </a:solidFill>
                  <a:latin typeface="Segoe Light"/>
                </a:rPr>
                <a:t>Azure</a:t>
              </a:r>
            </a:p>
          </p:txBody>
        </p:sp>
        <p:sp>
          <p:nvSpPr>
            <p:cNvPr id="142" name="Freeform 141"/>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506747">
                <a:lnSpc>
                  <a:spcPct val="80000"/>
                </a:lnSpc>
                <a:defRPr/>
              </a:pPr>
              <a:r>
                <a:rPr lang="en-US" sz="1600" kern="0" dirty="0">
                  <a:solidFill>
                    <a:srgbClr val="FFFFFF"/>
                  </a:solidFill>
                  <a:latin typeface="Segoe Light"/>
                </a:rPr>
                <a:t>Azure</a:t>
              </a:r>
              <a:endParaRPr lang="en-US" sz="998" kern="0" dirty="0">
                <a:solidFill>
                  <a:srgbClr val="FFFFFF"/>
                </a:solidFill>
                <a:latin typeface="Segoe Light"/>
              </a:endParaRPr>
            </a:p>
          </p:txBody>
        </p:sp>
        <p:grpSp>
          <p:nvGrpSpPr>
            <p:cNvPr id="120" name="Group 119"/>
            <p:cNvGrpSpPr>
              <a:grpSpLocks noChangeAspect="1"/>
            </p:cNvGrpSpPr>
            <p:nvPr/>
          </p:nvGrpSpPr>
          <p:grpSpPr>
            <a:xfrm>
              <a:off x="10095958" y="3927652"/>
              <a:ext cx="428529" cy="264350"/>
              <a:chOff x="1691870" y="-5380374"/>
              <a:chExt cx="5029200" cy="3102395"/>
            </a:xfrm>
          </p:grpSpPr>
          <p:grpSp>
            <p:nvGrpSpPr>
              <p:cNvPr id="121" name="Group 120"/>
              <p:cNvGrpSpPr/>
              <p:nvPr/>
            </p:nvGrpSpPr>
            <p:grpSpPr>
              <a:xfrm>
                <a:off x="1691870" y="-5380374"/>
                <a:ext cx="5029200" cy="3102395"/>
                <a:chOff x="1691870" y="-5380374"/>
                <a:chExt cx="5029200" cy="3102395"/>
              </a:xfrm>
            </p:grpSpPr>
            <p:grpSp>
              <p:nvGrpSpPr>
                <p:cNvPr id="123" name="Group 122"/>
                <p:cNvGrpSpPr/>
                <p:nvPr/>
              </p:nvGrpSpPr>
              <p:grpSpPr>
                <a:xfrm>
                  <a:off x="1691870" y="-5380374"/>
                  <a:ext cx="5029200" cy="3102395"/>
                  <a:chOff x="1691870" y="-5380374"/>
                  <a:chExt cx="5029200" cy="3102395"/>
                </a:xfrm>
              </p:grpSpPr>
              <p:sp>
                <p:nvSpPr>
                  <p:cNvPr id="127" name="Rounded Rectangle 12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28" name="Round Same Side Corner Rectangle 12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cxnSp>
              <p:nvCxnSpPr>
                <p:cNvPr id="124" name="Straight Connector 12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25" name="Frame 12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506747">
                    <a:defRPr/>
                  </a:pPr>
                  <a:endParaRPr lang="en-US" sz="998" kern="0" dirty="0">
                    <a:solidFill>
                      <a:srgbClr val="000000"/>
                    </a:solidFill>
                    <a:latin typeface="Segoe"/>
                  </a:endParaRPr>
                </a:p>
              </p:txBody>
            </p:sp>
            <p:sp>
              <p:nvSpPr>
                <p:cNvPr id="126" name="Multiply 12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sp>
            <p:nvSpPr>
              <p:cNvPr id="12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defRPr/>
                </a:pPr>
                <a:endParaRPr lang="en-US" sz="998" kern="0" spc="-50" dirty="0">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2" name="Group 101"/>
            <p:cNvGrpSpPr>
              <a:grpSpLocks noChangeAspect="1"/>
            </p:cNvGrpSpPr>
            <p:nvPr/>
          </p:nvGrpSpPr>
          <p:grpSpPr>
            <a:xfrm>
              <a:off x="10147407" y="3584619"/>
              <a:ext cx="251740" cy="251740"/>
              <a:chOff x="4322558" y="-150269"/>
              <a:chExt cx="300538" cy="300538"/>
            </a:xfrm>
            <a:solidFill>
              <a:srgbClr val="FEBE1A"/>
            </a:solidFill>
          </p:grpSpPr>
          <p:sp>
            <p:nvSpPr>
              <p:cNvPr id="103" name="Oval 102"/>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nvGrpSpPr>
              <p:cNvPr id="104" name="Group 103"/>
              <p:cNvGrpSpPr>
                <a:grpSpLocks noChangeAspect="1"/>
              </p:cNvGrpSpPr>
              <p:nvPr/>
            </p:nvGrpSpPr>
            <p:grpSpPr>
              <a:xfrm>
                <a:off x="4384955" y="-98434"/>
                <a:ext cx="175744" cy="196869"/>
                <a:chOff x="-459430" y="-5122871"/>
                <a:chExt cx="1512104" cy="1693868"/>
              </a:xfrm>
              <a:grpFill/>
            </p:grpSpPr>
            <p:sp>
              <p:nvSpPr>
                <p:cNvPr id="105" name="Freeform 104"/>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06" name="Freeform 105"/>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sp>
              <p:nvSpPr>
                <p:cNvPr id="107" name="Freeform 106"/>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506747">
                    <a:defRPr/>
                  </a:pPr>
                  <a:endParaRPr lang="en-US" sz="998" kern="0" dirty="0">
                    <a:solidFill>
                      <a:srgbClr val="FFFFFF"/>
                    </a:solidFill>
                    <a:latin typeface="Segoe"/>
                  </a:endParaRPr>
                </a:p>
              </p:txBody>
            </p:sp>
          </p:grpSp>
        </p:grpSp>
      </p:grpSp>
    </p:spTree>
    <p:extLst>
      <p:ext uri="{BB962C8B-B14F-4D97-AF65-F5344CB8AC3E}">
        <p14:creationId xmlns:p14="http://schemas.microsoft.com/office/powerpoint/2010/main" val="3470879659"/>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bwMode="auto">
          <a:xfrm>
            <a:off x="4253909" y="2211414"/>
            <a:ext cx="1810521" cy="35462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2" name="Rectangle 31"/>
          <p:cNvSpPr/>
          <p:nvPr/>
        </p:nvSpPr>
        <p:spPr bwMode="auto">
          <a:xfrm>
            <a:off x="4280091" y="4644583"/>
            <a:ext cx="1778617"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Stream Analytics</a:t>
            </a:r>
          </a:p>
        </p:txBody>
      </p:sp>
      <p:grpSp>
        <p:nvGrpSpPr>
          <p:cNvPr id="79" name="Group 78"/>
          <p:cNvGrpSpPr/>
          <p:nvPr/>
        </p:nvGrpSpPr>
        <p:grpSpPr>
          <a:xfrm>
            <a:off x="4834114" y="4416754"/>
            <a:ext cx="583495" cy="901464"/>
            <a:chOff x="9563100" y="2653979"/>
            <a:chExt cx="2332612" cy="3603747"/>
          </a:xfrm>
        </p:grpSpPr>
        <p:sp>
          <p:nvSpPr>
            <p:cNvPr id="109" name="Freeform 141"/>
            <p:cNvSpPr>
              <a:spLocks/>
            </p:cNvSpPr>
            <p:nvPr/>
          </p:nvSpPr>
          <p:spPr bwMode="auto">
            <a:xfrm flipH="1">
              <a:off x="11158556" y="3629515"/>
              <a:ext cx="721873" cy="439786"/>
            </a:xfrm>
            <a:custGeom>
              <a:avLst/>
              <a:gdLst>
                <a:gd name="T0" fmla="*/ 326 w 377"/>
                <a:gd name="T1" fmla="*/ 130 h 231"/>
                <a:gd name="T2" fmla="*/ 325 w 377"/>
                <a:gd name="T3" fmla="*/ 130 h 231"/>
                <a:gd name="T4" fmla="*/ 326 w 377"/>
                <a:gd name="T5" fmla="*/ 116 h 231"/>
                <a:gd name="T6" fmla="*/ 210 w 377"/>
                <a:gd name="T7" fmla="*/ 0 h 231"/>
                <a:gd name="T8" fmla="*/ 103 w 377"/>
                <a:gd name="T9" fmla="*/ 74 h 231"/>
                <a:gd name="T10" fmla="*/ 80 w 377"/>
                <a:gd name="T11" fmla="*/ 70 h 231"/>
                <a:gd name="T12" fmla="*/ 0 w 377"/>
                <a:gd name="T13" fmla="*/ 151 h 231"/>
                <a:gd name="T14" fmla="*/ 80 w 377"/>
                <a:gd name="T15" fmla="*/ 231 h 231"/>
                <a:gd name="T16" fmla="*/ 326 w 377"/>
                <a:gd name="T17" fmla="*/ 231 h 231"/>
                <a:gd name="T18" fmla="*/ 377 w 377"/>
                <a:gd name="T19" fmla="*/ 181 h 231"/>
                <a:gd name="T20" fmla="*/ 326 w 377"/>
                <a:gd name="T21" fmla="*/ 1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31">
                  <a:moveTo>
                    <a:pt x="326" y="130"/>
                  </a:moveTo>
                  <a:cubicBezTo>
                    <a:pt x="325" y="130"/>
                    <a:pt x="325" y="130"/>
                    <a:pt x="325" y="130"/>
                  </a:cubicBezTo>
                  <a:cubicBezTo>
                    <a:pt x="326" y="125"/>
                    <a:pt x="326" y="121"/>
                    <a:pt x="326" y="116"/>
                  </a:cubicBezTo>
                  <a:cubicBezTo>
                    <a:pt x="326" y="52"/>
                    <a:pt x="274" y="0"/>
                    <a:pt x="210" y="0"/>
                  </a:cubicBezTo>
                  <a:cubicBezTo>
                    <a:pt x="161" y="0"/>
                    <a:pt x="120" y="31"/>
                    <a:pt x="103" y="74"/>
                  </a:cubicBezTo>
                  <a:cubicBezTo>
                    <a:pt x="96" y="71"/>
                    <a:pt x="88" y="70"/>
                    <a:pt x="80" y="70"/>
                  </a:cubicBezTo>
                  <a:cubicBezTo>
                    <a:pt x="36" y="70"/>
                    <a:pt x="0" y="106"/>
                    <a:pt x="0" y="151"/>
                  </a:cubicBezTo>
                  <a:cubicBezTo>
                    <a:pt x="0" y="195"/>
                    <a:pt x="36" y="231"/>
                    <a:pt x="80" y="231"/>
                  </a:cubicBezTo>
                  <a:cubicBezTo>
                    <a:pt x="326" y="231"/>
                    <a:pt x="326" y="231"/>
                    <a:pt x="326" y="231"/>
                  </a:cubicBezTo>
                  <a:cubicBezTo>
                    <a:pt x="354" y="231"/>
                    <a:pt x="377" y="209"/>
                    <a:pt x="377" y="181"/>
                  </a:cubicBezTo>
                  <a:cubicBezTo>
                    <a:pt x="377" y="153"/>
                    <a:pt x="354" y="130"/>
                    <a:pt x="326" y="130"/>
                  </a:cubicBezTo>
                  <a:close/>
                </a:path>
              </a:pathLst>
            </a:custGeom>
            <a:solidFill>
              <a:srgbClr val="0070C0">
                <a:alpha val="37000"/>
              </a:srgbClr>
            </a:solidFill>
            <a:ln>
              <a:noFill/>
            </a:ln>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endParaRPr>
            </a:p>
          </p:txBody>
        </p:sp>
        <p:grpSp>
          <p:nvGrpSpPr>
            <p:cNvPr id="80" name="Group 79"/>
            <p:cNvGrpSpPr/>
            <p:nvPr/>
          </p:nvGrpSpPr>
          <p:grpSpPr>
            <a:xfrm>
              <a:off x="10140581" y="4701539"/>
              <a:ext cx="1674141" cy="1547047"/>
              <a:chOff x="5176838" y="3771900"/>
              <a:chExt cx="2500311" cy="2310498"/>
            </a:xfrm>
          </p:grpSpPr>
          <p:sp>
            <p:nvSpPr>
              <p:cNvPr id="402" name="Freeform 401"/>
              <p:cNvSpPr/>
              <p:nvPr/>
            </p:nvSpPr>
            <p:spPr bwMode="auto">
              <a:xfrm flipH="1">
                <a:off x="5687590" y="5462588"/>
                <a:ext cx="1478806" cy="571500"/>
              </a:xfrm>
              <a:custGeom>
                <a:avLst/>
                <a:gdLst>
                  <a:gd name="connsiteX0" fmla="*/ 771525 w 1478806"/>
                  <a:gd name="connsiteY0" fmla="*/ 0 h 571500"/>
                  <a:gd name="connsiteX1" fmla="*/ 739403 w 1478806"/>
                  <a:gd name="connsiteY1" fmla="*/ 6350 h 571500"/>
                  <a:gd name="connsiteX2" fmla="*/ 707281 w 1478806"/>
                  <a:gd name="connsiteY2" fmla="*/ 0 h 571500"/>
                  <a:gd name="connsiteX3" fmla="*/ 707281 w 1478806"/>
                  <a:gd name="connsiteY3" fmla="*/ 12700 h 571500"/>
                  <a:gd name="connsiteX4" fmla="*/ 361950 w 1478806"/>
                  <a:gd name="connsiteY4" fmla="*/ 80962 h 571500"/>
                  <a:gd name="connsiteX5" fmla="*/ 423862 w 1478806"/>
                  <a:gd name="connsiteY5" fmla="*/ 333375 h 571500"/>
                  <a:gd name="connsiteX6" fmla="*/ 0 w 1478806"/>
                  <a:gd name="connsiteY6" fmla="*/ 483393 h 571500"/>
                  <a:gd name="connsiteX7" fmla="*/ 0 w 1478806"/>
                  <a:gd name="connsiteY7" fmla="*/ 571500 h 571500"/>
                  <a:gd name="connsiteX8" fmla="*/ 707281 w 1478806"/>
                  <a:gd name="connsiteY8" fmla="*/ 571500 h 571500"/>
                  <a:gd name="connsiteX9" fmla="*/ 771525 w 1478806"/>
                  <a:gd name="connsiteY9" fmla="*/ 571500 h 571500"/>
                  <a:gd name="connsiteX10" fmla="*/ 1478806 w 1478806"/>
                  <a:gd name="connsiteY10" fmla="*/ 571500 h 571500"/>
                  <a:gd name="connsiteX11" fmla="*/ 1478806 w 1478806"/>
                  <a:gd name="connsiteY11" fmla="*/ 483393 h 571500"/>
                  <a:gd name="connsiteX12" fmla="*/ 1054944 w 1478806"/>
                  <a:gd name="connsiteY12" fmla="*/ 333375 h 571500"/>
                  <a:gd name="connsiteX13" fmla="*/ 1116856 w 1478806"/>
                  <a:gd name="connsiteY13" fmla="*/ 80962 h 571500"/>
                  <a:gd name="connsiteX14" fmla="*/ 771525 w 1478806"/>
                  <a:gd name="connsiteY14" fmla="*/ 12700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8806" h="571500">
                    <a:moveTo>
                      <a:pt x="771525" y="0"/>
                    </a:moveTo>
                    <a:lnTo>
                      <a:pt x="739403" y="6350"/>
                    </a:lnTo>
                    <a:lnTo>
                      <a:pt x="707281" y="0"/>
                    </a:lnTo>
                    <a:lnTo>
                      <a:pt x="707281" y="12700"/>
                    </a:lnTo>
                    <a:lnTo>
                      <a:pt x="361950" y="80962"/>
                    </a:lnTo>
                    <a:cubicBezTo>
                      <a:pt x="391319" y="101600"/>
                      <a:pt x="448468" y="209153"/>
                      <a:pt x="423862" y="333375"/>
                    </a:cubicBezTo>
                    <a:cubicBezTo>
                      <a:pt x="399256" y="457597"/>
                      <a:pt x="157163" y="492918"/>
                      <a:pt x="0" y="483393"/>
                    </a:cubicBezTo>
                    <a:lnTo>
                      <a:pt x="0" y="571500"/>
                    </a:lnTo>
                    <a:lnTo>
                      <a:pt x="707281" y="571500"/>
                    </a:lnTo>
                    <a:lnTo>
                      <a:pt x="771525" y="571500"/>
                    </a:lnTo>
                    <a:lnTo>
                      <a:pt x="1478806" y="571500"/>
                    </a:lnTo>
                    <a:lnTo>
                      <a:pt x="1478806" y="483393"/>
                    </a:lnTo>
                    <a:cubicBezTo>
                      <a:pt x="1321643" y="492918"/>
                      <a:pt x="1079550" y="457597"/>
                      <a:pt x="1054944" y="333375"/>
                    </a:cubicBezTo>
                    <a:cubicBezTo>
                      <a:pt x="1030338" y="209153"/>
                      <a:pt x="1087487" y="101600"/>
                      <a:pt x="1116856" y="80962"/>
                    </a:cubicBezTo>
                    <a:lnTo>
                      <a:pt x="771525" y="12700"/>
                    </a:lnTo>
                    <a:close/>
                  </a:path>
                </a:pathLst>
              </a:custGeom>
              <a:solidFill>
                <a:srgbClr val="7A7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03" name="Rectangle 402"/>
              <p:cNvSpPr/>
              <p:nvPr/>
            </p:nvSpPr>
            <p:spPr bwMode="auto">
              <a:xfrm>
                <a:off x="5612156" y="5943342"/>
                <a:ext cx="1629675" cy="139056"/>
              </a:xfrm>
              <a:prstGeom prst="rect">
                <a:avLst/>
              </a:prstGeom>
              <a:solidFill>
                <a:srgbClr val="A0A1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04" name="Rounded Rectangle 403"/>
              <p:cNvSpPr/>
              <p:nvPr/>
            </p:nvSpPr>
            <p:spPr bwMode="auto">
              <a:xfrm>
                <a:off x="5176838" y="3771900"/>
                <a:ext cx="2500311" cy="1833154"/>
              </a:xfrm>
              <a:prstGeom prst="roundRect">
                <a:avLst>
                  <a:gd name="adj" fmla="val 5755"/>
                </a:avLst>
              </a:prstGeom>
              <a:solidFill>
                <a:srgbClr val="A0A1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05" name="Freeform 404"/>
              <p:cNvSpPr/>
              <p:nvPr/>
            </p:nvSpPr>
            <p:spPr bwMode="auto">
              <a:xfrm>
                <a:off x="5176838" y="3771900"/>
                <a:ext cx="2346370" cy="1833154"/>
              </a:xfrm>
              <a:custGeom>
                <a:avLst/>
                <a:gdLst>
                  <a:gd name="connsiteX0" fmla="*/ 105498 w 2346370"/>
                  <a:gd name="connsiteY0" fmla="*/ 0 h 1833154"/>
                  <a:gd name="connsiteX1" fmla="*/ 2346370 w 2346370"/>
                  <a:gd name="connsiteY1" fmla="*/ 0 h 1833154"/>
                  <a:gd name="connsiteX2" fmla="*/ 196953 w 2346370"/>
                  <a:gd name="connsiteY2" fmla="*/ 1833154 h 1833154"/>
                  <a:gd name="connsiteX3" fmla="*/ 105498 w 2346370"/>
                  <a:gd name="connsiteY3" fmla="*/ 1833154 h 1833154"/>
                  <a:gd name="connsiteX4" fmla="*/ 0 w 2346370"/>
                  <a:gd name="connsiteY4" fmla="*/ 1727656 h 1833154"/>
                  <a:gd name="connsiteX5" fmla="*/ 0 w 2346370"/>
                  <a:gd name="connsiteY5" fmla="*/ 105498 h 1833154"/>
                  <a:gd name="connsiteX6" fmla="*/ 105498 w 2346370"/>
                  <a:gd name="connsiteY6" fmla="*/ 0 h 183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6370" h="1833154">
                    <a:moveTo>
                      <a:pt x="105498" y="0"/>
                    </a:moveTo>
                    <a:lnTo>
                      <a:pt x="2346370" y="0"/>
                    </a:lnTo>
                    <a:lnTo>
                      <a:pt x="196953" y="1833154"/>
                    </a:lnTo>
                    <a:lnTo>
                      <a:pt x="105498" y="1833154"/>
                    </a:lnTo>
                    <a:cubicBezTo>
                      <a:pt x="47233" y="1833154"/>
                      <a:pt x="0" y="1785921"/>
                      <a:pt x="0" y="1727656"/>
                    </a:cubicBezTo>
                    <a:lnTo>
                      <a:pt x="0" y="105498"/>
                    </a:lnTo>
                    <a:cubicBezTo>
                      <a:pt x="0" y="47233"/>
                      <a:pt x="47233" y="0"/>
                      <a:pt x="105498" y="0"/>
                    </a:cubicBezTo>
                    <a:close/>
                  </a:path>
                </a:pathLst>
              </a:custGeom>
              <a:solidFill>
                <a:srgbClr val="B3B4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sp>
            <p:nvSpPr>
              <p:cNvPr id="406" name="Rectangle 405"/>
              <p:cNvSpPr/>
              <p:nvPr/>
            </p:nvSpPr>
            <p:spPr bwMode="auto">
              <a:xfrm>
                <a:off x="5357018" y="3959059"/>
                <a:ext cx="2139950" cy="1458837"/>
              </a:xfrm>
              <a:prstGeom prst="rect">
                <a:avLst/>
              </a:pr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rgbClr val="FFFFFF"/>
                  </a:solidFill>
                  <a:latin typeface="Segoe UI Light"/>
                  <a:ea typeface="Segoe UI" pitchFamily="34" charset="0"/>
                  <a:cs typeface="Segoe UI" pitchFamily="34" charset="0"/>
                </a:endParaRPr>
              </a:p>
            </p:txBody>
          </p:sp>
        </p:grpSp>
        <p:grpSp>
          <p:nvGrpSpPr>
            <p:cNvPr id="81" name="Group 80"/>
            <p:cNvGrpSpPr/>
            <p:nvPr/>
          </p:nvGrpSpPr>
          <p:grpSpPr>
            <a:xfrm>
              <a:off x="10483901" y="5992997"/>
              <a:ext cx="264192" cy="264729"/>
              <a:chOff x="12956114" y="3829083"/>
              <a:chExt cx="821888" cy="823559"/>
            </a:xfrm>
          </p:grpSpPr>
          <p:sp>
            <p:nvSpPr>
              <p:cNvPr id="386" name="Rectangle 385"/>
              <p:cNvSpPr>
                <a:spLocks noChangeArrowheads="1"/>
              </p:cNvSpPr>
              <p:nvPr/>
            </p:nvSpPr>
            <p:spPr bwMode="auto">
              <a:xfrm>
                <a:off x="12956114" y="3829083"/>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7" name="Freeform 386"/>
              <p:cNvSpPr>
                <a:spLocks/>
              </p:cNvSpPr>
              <p:nvPr/>
            </p:nvSpPr>
            <p:spPr bwMode="auto">
              <a:xfrm>
                <a:off x="13099778" y="3976088"/>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8" name="Freeform 387"/>
              <p:cNvSpPr>
                <a:spLocks noEditPoints="1"/>
              </p:cNvSpPr>
              <p:nvPr/>
            </p:nvSpPr>
            <p:spPr bwMode="auto">
              <a:xfrm>
                <a:off x="13208360" y="3976088"/>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9" name="Freeform 388"/>
              <p:cNvSpPr>
                <a:spLocks/>
              </p:cNvSpPr>
              <p:nvPr/>
            </p:nvSpPr>
            <p:spPr bwMode="auto">
              <a:xfrm>
                <a:off x="13330307" y="3976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0" name="Freeform 389"/>
              <p:cNvSpPr>
                <a:spLocks noEditPoints="1"/>
              </p:cNvSpPr>
              <p:nvPr/>
            </p:nvSpPr>
            <p:spPr bwMode="auto">
              <a:xfrm>
                <a:off x="13088084" y="4169866"/>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1" name="Freeform 390"/>
              <p:cNvSpPr>
                <a:spLocks/>
              </p:cNvSpPr>
              <p:nvPr/>
            </p:nvSpPr>
            <p:spPr bwMode="auto">
              <a:xfrm>
                <a:off x="13218383" y="4169866"/>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2" name="Freeform 391"/>
              <p:cNvSpPr>
                <a:spLocks noEditPoints="1"/>
              </p:cNvSpPr>
              <p:nvPr/>
            </p:nvSpPr>
            <p:spPr bwMode="auto">
              <a:xfrm>
                <a:off x="13318614" y="4169866"/>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3" name="Freeform 392"/>
              <p:cNvSpPr>
                <a:spLocks noEditPoints="1"/>
              </p:cNvSpPr>
              <p:nvPr/>
            </p:nvSpPr>
            <p:spPr bwMode="auto">
              <a:xfrm>
                <a:off x="13088084" y="4363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4" name="Freeform 393"/>
              <p:cNvSpPr>
                <a:spLocks noEditPoints="1"/>
              </p:cNvSpPr>
              <p:nvPr/>
            </p:nvSpPr>
            <p:spPr bwMode="auto">
              <a:xfrm>
                <a:off x="13208360" y="4363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5" name="Freeform 394"/>
              <p:cNvSpPr>
                <a:spLocks/>
              </p:cNvSpPr>
              <p:nvPr/>
            </p:nvSpPr>
            <p:spPr bwMode="auto">
              <a:xfrm>
                <a:off x="13330307" y="4363645"/>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6" name="Freeform 395"/>
              <p:cNvSpPr>
                <a:spLocks/>
              </p:cNvSpPr>
              <p:nvPr/>
            </p:nvSpPr>
            <p:spPr bwMode="auto">
              <a:xfrm>
                <a:off x="13564178" y="3976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7" name="Freeform 396"/>
              <p:cNvSpPr>
                <a:spLocks noEditPoints="1"/>
              </p:cNvSpPr>
              <p:nvPr/>
            </p:nvSpPr>
            <p:spPr bwMode="auto">
              <a:xfrm>
                <a:off x="13552484" y="4169866"/>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8" name="Freeform 397"/>
              <p:cNvSpPr>
                <a:spLocks noEditPoints="1"/>
              </p:cNvSpPr>
              <p:nvPr/>
            </p:nvSpPr>
            <p:spPr bwMode="auto">
              <a:xfrm>
                <a:off x="13552484" y="4363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99" name="Freeform 398"/>
              <p:cNvSpPr>
                <a:spLocks noEditPoints="1"/>
              </p:cNvSpPr>
              <p:nvPr/>
            </p:nvSpPr>
            <p:spPr bwMode="auto">
              <a:xfrm>
                <a:off x="13433879" y="3976088"/>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00" name="Freeform 399"/>
              <p:cNvSpPr>
                <a:spLocks/>
              </p:cNvSpPr>
              <p:nvPr/>
            </p:nvSpPr>
            <p:spPr bwMode="auto">
              <a:xfrm>
                <a:off x="13443902" y="4169866"/>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01" name="Freeform 400"/>
              <p:cNvSpPr>
                <a:spLocks noEditPoints="1"/>
              </p:cNvSpPr>
              <p:nvPr/>
            </p:nvSpPr>
            <p:spPr bwMode="auto">
              <a:xfrm>
                <a:off x="13433879" y="4363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82" name="Group 81"/>
            <p:cNvGrpSpPr/>
            <p:nvPr/>
          </p:nvGrpSpPr>
          <p:grpSpPr>
            <a:xfrm>
              <a:off x="9820526" y="5852099"/>
              <a:ext cx="370960" cy="370960"/>
              <a:chOff x="13342001" y="4701087"/>
              <a:chExt cx="532891" cy="532891"/>
            </a:xfrm>
          </p:grpSpPr>
          <p:sp>
            <p:nvSpPr>
              <p:cNvPr id="370" name="Rectangle 369"/>
              <p:cNvSpPr>
                <a:spLocks noChangeArrowheads="1"/>
              </p:cNvSpPr>
              <p:nvPr/>
            </p:nvSpPr>
            <p:spPr bwMode="auto">
              <a:xfrm>
                <a:off x="13342001" y="4701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1" name="Freeform 370"/>
              <p:cNvSpPr>
                <a:spLocks/>
              </p:cNvSpPr>
              <p:nvPr/>
            </p:nvSpPr>
            <p:spPr bwMode="auto">
              <a:xfrm>
                <a:off x="13435549" y="4797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2" name="Freeform 371"/>
              <p:cNvSpPr>
                <a:spLocks noEditPoints="1"/>
              </p:cNvSpPr>
              <p:nvPr/>
            </p:nvSpPr>
            <p:spPr bwMode="auto">
              <a:xfrm>
                <a:off x="13504040" y="4797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3" name="Freeform 372"/>
              <p:cNvSpPr>
                <a:spLocks/>
              </p:cNvSpPr>
              <p:nvPr/>
            </p:nvSpPr>
            <p:spPr bwMode="auto">
              <a:xfrm>
                <a:off x="13584224" y="4797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4" name="Freeform 373"/>
              <p:cNvSpPr>
                <a:spLocks noEditPoints="1"/>
              </p:cNvSpPr>
              <p:nvPr/>
            </p:nvSpPr>
            <p:spPr bwMode="auto">
              <a:xfrm>
                <a:off x="13427197" y="4923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5" name="Freeform 374"/>
              <p:cNvSpPr>
                <a:spLocks/>
              </p:cNvSpPr>
              <p:nvPr/>
            </p:nvSpPr>
            <p:spPr bwMode="auto">
              <a:xfrm>
                <a:off x="13512392" y="4919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6" name="Freeform 375"/>
              <p:cNvSpPr>
                <a:spLocks noEditPoints="1"/>
              </p:cNvSpPr>
              <p:nvPr/>
            </p:nvSpPr>
            <p:spPr bwMode="auto">
              <a:xfrm>
                <a:off x="13575871" y="4923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7" name="Freeform 376"/>
              <p:cNvSpPr>
                <a:spLocks noEditPoints="1"/>
              </p:cNvSpPr>
              <p:nvPr/>
            </p:nvSpPr>
            <p:spPr bwMode="auto">
              <a:xfrm>
                <a:off x="13427197" y="5045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8" name="Freeform 377"/>
              <p:cNvSpPr>
                <a:spLocks noEditPoints="1"/>
              </p:cNvSpPr>
              <p:nvPr/>
            </p:nvSpPr>
            <p:spPr bwMode="auto">
              <a:xfrm>
                <a:off x="13504040" y="5045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79" name="Freeform 378"/>
              <p:cNvSpPr>
                <a:spLocks/>
              </p:cNvSpPr>
              <p:nvPr/>
            </p:nvSpPr>
            <p:spPr bwMode="auto">
              <a:xfrm>
                <a:off x="13584224" y="5045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0" name="Freeform 379"/>
              <p:cNvSpPr>
                <a:spLocks/>
              </p:cNvSpPr>
              <p:nvPr/>
            </p:nvSpPr>
            <p:spPr bwMode="auto">
              <a:xfrm>
                <a:off x="13736240" y="4797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1" name="Freeform 380"/>
              <p:cNvSpPr>
                <a:spLocks noEditPoints="1"/>
              </p:cNvSpPr>
              <p:nvPr/>
            </p:nvSpPr>
            <p:spPr bwMode="auto">
              <a:xfrm>
                <a:off x="13727887" y="4923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2" name="Freeform 381"/>
              <p:cNvSpPr>
                <a:spLocks noEditPoints="1"/>
              </p:cNvSpPr>
              <p:nvPr/>
            </p:nvSpPr>
            <p:spPr bwMode="auto">
              <a:xfrm>
                <a:off x="13727887" y="5045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3" name="Freeform 382"/>
              <p:cNvSpPr>
                <a:spLocks noEditPoints="1"/>
              </p:cNvSpPr>
              <p:nvPr/>
            </p:nvSpPr>
            <p:spPr bwMode="auto">
              <a:xfrm>
                <a:off x="13649374" y="4797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4" name="Freeform 383"/>
              <p:cNvSpPr>
                <a:spLocks/>
              </p:cNvSpPr>
              <p:nvPr/>
            </p:nvSpPr>
            <p:spPr bwMode="auto">
              <a:xfrm>
                <a:off x="13659397" y="4919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85" name="Freeform 384"/>
              <p:cNvSpPr>
                <a:spLocks noEditPoints="1"/>
              </p:cNvSpPr>
              <p:nvPr/>
            </p:nvSpPr>
            <p:spPr bwMode="auto">
              <a:xfrm>
                <a:off x="13649374" y="5045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88" name="Group 87"/>
            <p:cNvGrpSpPr/>
            <p:nvPr/>
          </p:nvGrpSpPr>
          <p:grpSpPr>
            <a:xfrm>
              <a:off x="9563100" y="6009533"/>
              <a:ext cx="239685" cy="238934"/>
              <a:chOff x="13342001" y="6341522"/>
              <a:chExt cx="532891" cy="531221"/>
            </a:xfrm>
          </p:grpSpPr>
          <p:sp>
            <p:nvSpPr>
              <p:cNvPr id="354" name="Rectangle 353"/>
              <p:cNvSpPr>
                <a:spLocks noChangeArrowheads="1"/>
              </p:cNvSpPr>
              <p:nvPr/>
            </p:nvSpPr>
            <p:spPr bwMode="auto">
              <a:xfrm>
                <a:off x="13342001" y="6341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5" name="Freeform 354"/>
              <p:cNvSpPr>
                <a:spLocks/>
              </p:cNvSpPr>
              <p:nvPr/>
            </p:nvSpPr>
            <p:spPr bwMode="auto">
              <a:xfrm>
                <a:off x="13435549" y="6436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6" name="Freeform 355"/>
              <p:cNvSpPr>
                <a:spLocks noEditPoints="1"/>
              </p:cNvSpPr>
              <p:nvPr/>
            </p:nvSpPr>
            <p:spPr bwMode="auto">
              <a:xfrm>
                <a:off x="13504040" y="6436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7" name="Freeform 356"/>
              <p:cNvSpPr>
                <a:spLocks/>
              </p:cNvSpPr>
              <p:nvPr/>
            </p:nvSpPr>
            <p:spPr bwMode="auto">
              <a:xfrm>
                <a:off x="13584224" y="6436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8" name="Freeform 357"/>
              <p:cNvSpPr>
                <a:spLocks noEditPoints="1"/>
              </p:cNvSpPr>
              <p:nvPr/>
            </p:nvSpPr>
            <p:spPr bwMode="auto">
              <a:xfrm>
                <a:off x="13427197" y="6562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9" name="Freeform 358"/>
              <p:cNvSpPr>
                <a:spLocks/>
              </p:cNvSpPr>
              <p:nvPr/>
            </p:nvSpPr>
            <p:spPr bwMode="auto">
              <a:xfrm>
                <a:off x="13512392" y="6562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0" name="Freeform 359"/>
              <p:cNvSpPr>
                <a:spLocks noEditPoints="1"/>
              </p:cNvSpPr>
              <p:nvPr/>
            </p:nvSpPr>
            <p:spPr bwMode="auto">
              <a:xfrm>
                <a:off x="13575871" y="6562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1" name="Freeform 360"/>
              <p:cNvSpPr>
                <a:spLocks noEditPoints="1"/>
              </p:cNvSpPr>
              <p:nvPr/>
            </p:nvSpPr>
            <p:spPr bwMode="auto">
              <a:xfrm>
                <a:off x="13427197" y="6687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2" name="Freeform 361"/>
              <p:cNvSpPr>
                <a:spLocks noEditPoints="1"/>
              </p:cNvSpPr>
              <p:nvPr/>
            </p:nvSpPr>
            <p:spPr bwMode="auto">
              <a:xfrm>
                <a:off x="13504040" y="6687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3" name="Freeform 362"/>
              <p:cNvSpPr>
                <a:spLocks/>
              </p:cNvSpPr>
              <p:nvPr/>
            </p:nvSpPr>
            <p:spPr bwMode="auto">
              <a:xfrm>
                <a:off x="13584224" y="6687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4" name="Freeform 363"/>
              <p:cNvSpPr>
                <a:spLocks/>
              </p:cNvSpPr>
              <p:nvPr/>
            </p:nvSpPr>
            <p:spPr bwMode="auto">
              <a:xfrm>
                <a:off x="13736240" y="6436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5" name="Freeform 364"/>
              <p:cNvSpPr>
                <a:spLocks noEditPoints="1"/>
              </p:cNvSpPr>
              <p:nvPr/>
            </p:nvSpPr>
            <p:spPr bwMode="auto">
              <a:xfrm>
                <a:off x="13727887" y="6562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6" name="Freeform 365"/>
              <p:cNvSpPr>
                <a:spLocks noEditPoints="1"/>
              </p:cNvSpPr>
              <p:nvPr/>
            </p:nvSpPr>
            <p:spPr bwMode="auto">
              <a:xfrm>
                <a:off x="13727887" y="6687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7" name="Freeform 366"/>
              <p:cNvSpPr>
                <a:spLocks noEditPoints="1"/>
              </p:cNvSpPr>
              <p:nvPr/>
            </p:nvSpPr>
            <p:spPr bwMode="auto">
              <a:xfrm>
                <a:off x="13649374" y="6436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8" name="Freeform 367"/>
              <p:cNvSpPr>
                <a:spLocks/>
              </p:cNvSpPr>
              <p:nvPr/>
            </p:nvSpPr>
            <p:spPr bwMode="auto">
              <a:xfrm>
                <a:off x="13659397" y="6562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69" name="Freeform 368"/>
              <p:cNvSpPr>
                <a:spLocks noEditPoints="1"/>
              </p:cNvSpPr>
              <p:nvPr/>
            </p:nvSpPr>
            <p:spPr bwMode="auto">
              <a:xfrm>
                <a:off x="13649374" y="6687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96" name="Group 95"/>
            <p:cNvGrpSpPr/>
            <p:nvPr/>
          </p:nvGrpSpPr>
          <p:grpSpPr>
            <a:xfrm>
              <a:off x="10220835" y="6004719"/>
              <a:ext cx="252665" cy="253007"/>
              <a:chOff x="13570860" y="3646998"/>
              <a:chExt cx="364170" cy="365841"/>
            </a:xfrm>
          </p:grpSpPr>
          <p:sp>
            <p:nvSpPr>
              <p:cNvPr id="338" name="Rectangle 337"/>
              <p:cNvSpPr>
                <a:spLocks noChangeArrowheads="1"/>
              </p:cNvSpPr>
              <p:nvPr/>
            </p:nvSpPr>
            <p:spPr bwMode="auto">
              <a:xfrm>
                <a:off x="13570860" y="3646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9" name="Freeform 338"/>
              <p:cNvSpPr>
                <a:spLocks/>
              </p:cNvSpPr>
              <p:nvPr/>
            </p:nvSpPr>
            <p:spPr bwMode="auto">
              <a:xfrm>
                <a:off x="13632669" y="3712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0" name="Freeform 339"/>
              <p:cNvSpPr>
                <a:spLocks noEditPoints="1"/>
              </p:cNvSpPr>
              <p:nvPr/>
            </p:nvSpPr>
            <p:spPr bwMode="auto">
              <a:xfrm>
                <a:off x="13681113" y="3712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1" name="Freeform 340"/>
              <p:cNvSpPr>
                <a:spLocks/>
              </p:cNvSpPr>
              <p:nvPr/>
            </p:nvSpPr>
            <p:spPr bwMode="auto">
              <a:xfrm>
                <a:off x="13736240" y="3712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2" name="Freeform 341"/>
              <p:cNvSpPr>
                <a:spLocks noEditPoints="1"/>
              </p:cNvSpPr>
              <p:nvPr/>
            </p:nvSpPr>
            <p:spPr bwMode="auto">
              <a:xfrm>
                <a:off x="13627657" y="3799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3" name="Freeform 342"/>
              <p:cNvSpPr>
                <a:spLocks/>
              </p:cNvSpPr>
              <p:nvPr/>
            </p:nvSpPr>
            <p:spPr bwMode="auto">
              <a:xfrm>
                <a:off x="13687795" y="3799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4" name="Freeform 343"/>
              <p:cNvSpPr>
                <a:spLocks noEditPoints="1"/>
              </p:cNvSpPr>
              <p:nvPr/>
            </p:nvSpPr>
            <p:spPr bwMode="auto">
              <a:xfrm>
                <a:off x="13729558" y="3799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5" name="Freeform 344"/>
              <p:cNvSpPr>
                <a:spLocks noEditPoints="1"/>
              </p:cNvSpPr>
              <p:nvPr/>
            </p:nvSpPr>
            <p:spPr bwMode="auto">
              <a:xfrm>
                <a:off x="13627657" y="3884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6" name="Freeform 345"/>
              <p:cNvSpPr>
                <a:spLocks noEditPoints="1"/>
              </p:cNvSpPr>
              <p:nvPr/>
            </p:nvSpPr>
            <p:spPr bwMode="auto">
              <a:xfrm>
                <a:off x="13681113" y="3884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7" name="Freeform 346"/>
              <p:cNvSpPr>
                <a:spLocks/>
              </p:cNvSpPr>
              <p:nvPr/>
            </p:nvSpPr>
            <p:spPr bwMode="auto">
              <a:xfrm>
                <a:off x="13736240" y="3884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8" name="Freeform 347"/>
              <p:cNvSpPr>
                <a:spLocks/>
              </p:cNvSpPr>
              <p:nvPr/>
            </p:nvSpPr>
            <p:spPr bwMode="auto">
              <a:xfrm>
                <a:off x="13841482" y="3712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49" name="Freeform 348"/>
              <p:cNvSpPr>
                <a:spLocks noEditPoints="1"/>
              </p:cNvSpPr>
              <p:nvPr/>
            </p:nvSpPr>
            <p:spPr bwMode="auto">
              <a:xfrm>
                <a:off x="13836470" y="3799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0" name="Freeform 349"/>
              <p:cNvSpPr>
                <a:spLocks noEditPoints="1"/>
              </p:cNvSpPr>
              <p:nvPr/>
            </p:nvSpPr>
            <p:spPr bwMode="auto">
              <a:xfrm>
                <a:off x="13836470" y="3884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1" name="Freeform 350"/>
              <p:cNvSpPr>
                <a:spLocks noEditPoints="1"/>
              </p:cNvSpPr>
              <p:nvPr/>
            </p:nvSpPr>
            <p:spPr bwMode="auto">
              <a:xfrm>
                <a:off x="13781344" y="3712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2" name="Freeform 351"/>
              <p:cNvSpPr>
                <a:spLocks/>
              </p:cNvSpPr>
              <p:nvPr/>
            </p:nvSpPr>
            <p:spPr bwMode="auto">
              <a:xfrm>
                <a:off x="13788026" y="3799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53" name="Freeform 352"/>
              <p:cNvSpPr>
                <a:spLocks noEditPoints="1"/>
              </p:cNvSpPr>
              <p:nvPr/>
            </p:nvSpPr>
            <p:spPr bwMode="auto">
              <a:xfrm>
                <a:off x="13781344" y="3884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97" name="Group 96"/>
            <p:cNvGrpSpPr/>
            <p:nvPr/>
          </p:nvGrpSpPr>
          <p:grpSpPr>
            <a:xfrm>
              <a:off x="10267485" y="4841431"/>
              <a:ext cx="1430542" cy="901877"/>
              <a:chOff x="10267485" y="4841431"/>
              <a:chExt cx="1430542" cy="901877"/>
            </a:xfrm>
          </p:grpSpPr>
          <p:grpSp>
            <p:nvGrpSpPr>
              <p:cNvPr id="214" name="Group 213"/>
              <p:cNvGrpSpPr/>
              <p:nvPr/>
            </p:nvGrpSpPr>
            <p:grpSpPr>
              <a:xfrm>
                <a:off x="10267485" y="4841431"/>
                <a:ext cx="1426348" cy="901877"/>
                <a:chOff x="12802323" y="4327081"/>
                <a:chExt cx="925914" cy="585454"/>
              </a:xfrm>
            </p:grpSpPr>
            <p:sp>
              <p:nvSpPr>
                <p:cNvPr id="254" name="Freeform 253"/>
                <p:cNvSpPr>
                  <a:spLocks noEditPoints="1"/>
                </p:cNvSpPr>
                <p:nvPr/>
              </p:nvSpPr>
              <p:spPr bwMode="auto">
                <a:xfrm>
                  <a:off x="13286893"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5" name="Freeform 254"/>
                <p:cNvSpPr>
                  <a:spLocks noEditPoints="1"/>
                </p:cNvSpPr>
                <p:nvPr/>
              </p:nvSpPr>
              <p:spPr bwMode="auto">
                <a:xfrm>
                  <a:off x="13303562"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6" name="Freeform 255"/>
                <p:cNvSpPr>
                  <a:spLocks/>
                </p:cNvSpPr>
                <p:nvPr/>
              </p:nvSpPr>
              <p:spPr bwMode="auto">
                <a:xfrm>
                  <a:off x="13240716"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7" name="Freeform 256"/>
                <p:cNvSpPr>
                  <a:spLocks noEditPoints="1"/>
                </p:cNvSpPr>
                <p:nvPr/>
              </p:nvSpPr>
              <p:spPr bwMode="auto">
                <a:xfrm>
                  <a:off x="13249353"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8" name="Freeform 257"/>
                <p:cNvSpPr>
                  <a:spLocks/>
                </p:cNvSpPr>
                <p:nvPr/>
              </p:nvSpPr>
              <p:spPr bwMode="auto">
                <a:xfrm>
                  <a:off x="13276017"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9" name="Freeform 258"/>
                <p:cNvSpPr>
                  <a:spLocks noEditPoints="1"/>
                </p:cNvSpPr>
                <p:nvPr/>
              </p:nvSpPr>
              <p:spPr bwMode="auto">
                <a:xfrm>
                  <a:off x="13319182"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0" name="Freeform 259"/>
                <p:cNvSpPr>
                  <a:spLocks noEditPoints="1"/>
                </p:cNvSpPr>
                <p:nvPr/>
              </p:nvSpPr>
              <p:spPr bwMode="auto">
                <a:xfrm>
                  <a:off x="13287667"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1" name="Freeform 260"/>
                <p:cNvSpPr>
                  <a:spLocks noEditPoints="1"/>
                </p:cNvSpPr>
                <p:nvPr/>
              </p:nvSpPr>
              <p:spPr bwMode="auto">
                <a:xfrm>
                  <a:off x="13309657"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2" name="Freeform 261"/>
                <p:cNvSpPr>
                  <a:spLocks noEditPoints="1"/>
                </p:cNvSpPr>
                <p:nvPr/>
              </p:nvSpPr>
              <p:spPr bwMode="auto">
                <a:xfrm>
                  <a:off x="12964919"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3" name="Freeform 262"/>
                <p:cNvSpPr>
                  <a:spLocks noEditPoints="1"/>
                </p:cNvSpPr>
                <p:nvPr/>
              </p:nvSpPr>
              <p:spPr bwMode="auto">
                <a:xfrm>
                  <a:off x="12972281"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4" name="Freeform 263"/>
                <p:cNvSpPr>
                  <a:spLocks/>
                </p:cNvSpPr>
                <p:nvPr/>
              </p:nvSpPr>
              <p:spPr bwMode="auto">
                <a:xfrm>
                  <a:off x="12918742"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5" name="Freeform 264"/>
                <p:cNvSpPr>
                  <a:spLocks noEditPoints="1"/>
                </p:cNvSpPr>
                <p:nvPr/>
              </p:nvSpPr>
              <p:spPr bwMode="auto">
                <a:xfrm>
                  <a:off x="12918072"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6" name="Freeform 265"/>
                <p:cNvSpPr>
                  <a:spLocks/>
                </p:cNvSpPr>
                <p:nvPr/>
              </p:nvSpPr>
              <p:spPr bwMode="auto">
                <a:xfrm>
                  <a:off x="12954043"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7" name="Freeform 266"/>
                <p:cNvSpPr>
                  <a:spLocks noEditPoints="1"/>
                </p:cNvSpPr>
                <p:nvPr/>
              </p:nvSpPr>
              <p:spPr bwMode="auto">
                <a:xfrm>
                  <a:off x="12997208"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8" name="Freeform 267"/>
                <p:cNvSpPr>
                  <a:spLocks noEditPoints="1"/>
                </p:cNvSpPr>
                <p:nvPr/>
              </p:nvSpPr>
              <p:spPr bwMode="auto">
                <a:xfrm>
                  <a:off x="12965693"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69" name="Freeform 268"/>
                <p:cNvSpPr>
                  <a:spLocks/>
                </p:cNvSpPr>
                <p:nvPr/>
              </p:nvSpPr>
              <p:spPr bwMode="auto">
                <a:xfrm>
                  <a:off x="13018896"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0" name="Freeform 269"/>
                <p:cNvSpPr>
                  <a:spLocks noEditPoints="1"/>
                </p:cNvSpPr>
                <p:nvPr/>
              </p:nvSpPr>
              <p:spPr bwMode="auto">
                <a:xfrm>
                  <a:off x="12987683"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1" name="Freeform 270"/>
                <p:cNvSpPr>
                  <a:spLocks noEditPoints="1"/>
                </p:cNvSpPr>
                <p:nvPr/>
              </p:nvSpPr>
              <p:spPr bwMode="auto">
                <a:xfrm>
                  <a:off x="13172593"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2" name="Freeform 271"/>
                <p:cNvSpPr>
                  <a:spLocks noEditPoints="1"/>
                </p:cNvSpPr>
                <p:nvPr/>
              </p:nvSpPr>
              <p:spPr bwMode="auto">
                <a:xfrm>
                  <a:off x="13193135"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3" name="Freeform 272"/>
                <p:cNvSpPr>
                  <a:spLocks/>
                </p:cNvSpPr>
                <p:nvPr/>
              </p:nvSpPr>
              <p:spPr bwMode="auto">
                <a:xfrm>
                  <a:off x="13126416"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4" name="Freeform 273"/>
                <p:cNvSpPr>
                  <a:spLocks noEditPoints="1"/>
                </p:cNvSpPr>
                <p:nvPr/>
              </p:nvSpPr>
              <p:spPr bwMode="auto">
                <a:xfrm>
                  <a:off x="13138926"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5" name="Freeform 274"/>
                <p:cNvSpPr>
                  <a:spLocks/>
                </p:cNvSpPr>
                <p:nvPr/>
              </p:nvSpPr>
              <p:spPr bwMode="auto">
                <a:xfrm>
                  <a:off x="13161717"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6" name="Freeform 275"/>
                <p:cNvSpPr>
                  <a:spLocks noEditPoints="1"/>
                </p:cNvSpPr>
                <p:nvPr/>
              </p:nvSpPr>
              <p:spPr bwMode="auto">
                <a:xfrm>
                  <a:off x="13204882"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7" name="Freeform 276"/>
                <p:cNvSpPr>
                  <a:spLocks noEditPoints="1"/>
                </p:cNvSpPr>
                <p:nvPr/>
              </p:nvSpPr>
              <p:spPr bwMode="auto">
                <a:xfrm>
                  <a:off x="13173367"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8" name="Freeform 277"/>
                <p:cNvSpPr>
                  <a:spLocks/>
                </p:cNvSpPr>
                <p:nvPr/>
              </p:nvSpPr>
              <p:spPr bwMode="auto">
                <a:xfrm>
                  <a:off x="13226570"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79" name="Freeform 278"/>
                <p:cNvSpPr>
                  <a:spLocks noEditPoints="1"/>
                </p:cNvSpPr>
                <p:nvPr/>
              </p:nvSpPr>
              <p:spPr bwMode="auto">
                <a:xfrm>
                  <a:off x="13195357"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0" name="Freeform 279"/>
                <p:cNvSpPr>
                  <a:spLocks noEditPoints="1"/>
                </p:cNvSpPr>
                <p:nvPr/>
              </p:nvSpPr>
              <p:spPr bwMode="auto">
                <a:xfrm>
                  <a:off x="13067818"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1" name="Freeform 280"/>
                <p:cNvSpPr>
                  <a:spLocks noEditPoints="1"/>
                </p:cNvSpPr>
                <p:nvPr/>
              </p:nvSpPr>
              <p:spPr bwMode="auto">
                <a:xfrm>
                  <a:off x="13082708"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2" name="Freeform 281"/>
                <p:cNvSpPr>
                  <a:spLocks/>
                </p:cNvSpPr>
                <p:nvPr/>
              </p:nvSpPr>
              <p:spPr bwMode="auto">
                <a:xfrm>
                  <a:off x="13021641"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3" name="Freeform 282"/>
                <p:cNvSpPr>
                  <a:spLocks noEditPoints="1"/>
                </p:cNvSpPr>
                <p:nvPr/>
              </p:nvSpPr>
              <p:spPr bwMode="auto">
                <a:xfrm>
                  <a:off x="13028499"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4" name="Freeform 283"/>
                <p:cNvSpPr>
                  <a:spLocks/>
                </p:cNvSpPr>
                <p:nvPr/>
              </p:nvSpPr>
              <p:spPr bwMode="auto">
                <a:xfrm>
                  <a:off x="13056942"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5" name="Freeform 284"/>
                <p:cNvSpPr>
                  <a:spLocks noEditPoints="1"/>
                </p:cNvSpPr>
                <p:nvPr/>
              </p:nvSpPr>
              <p:spPr bwMode="auto">
                <a:xfrm>
                  <a:off x="13100107"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6" name="Freeform 285"/>
                <p:cNvSpPr>
                  <a:spLocks noEditPoints="1"/>
                </p:cNvSpPr>
                <p:nvPr/>
              </p:nvSpPr>
              <p:spPr bwMode="auto">
                <a:xfrm>
                  <a:off x="13068592"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7" name="Freeform 286"/>
                <p:cNvSpPr>
                  <a:spLocks/>
                </p:cNvSpPr>
                <p:nvPr/>
              </p:nvSpPr>
              <p:spPr bwMode="auto">
                <a:xfrm>
                  <a:off x="13121795"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8" name="Freeform 287"/>
                <p:cNvSpPr>
                  <a:spLocks noEditPoints="1"/>
                </p:cNvSpPr>
                <p:nvPr/>
              </p:nvSpPr>
              <p:spPr bwMode="auto">
                <a:xfrm>
                  <a:off x="13090582"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89" name="Freeform 288"/>
                <p:cNvSpPr>
                  <a:spLocks noEditPoints="1"/>
                </p:cNvSpPr>
                <p:nvPr/>
              </p:nvSpPr>
              <p:spPr bwMode="auto">
                <a:xfrm>
                  <a:off x="12856598"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0" name="Freeform 289"/>
                <p:cNvSpPr>
                  <a:spLocks noEditPoints="1"/>
                </p:cNvSpPr>
                <p:nvPr/>
              </p:nvSpPr>
              <p:spPr bwMode="auto">
                <a:xfrm>
                  <a:off x="12861854"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1" name="Freeform 290"/>
                <p:cNvSpPr>
                  <a:spLocks/>
                </p:cNvSpPr>
                <p:nvPr/>
              </p:nvSpPr>
              <p:spPr bwMode="auto">
                <a:xfrm>
                  <a:off x="12810421"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2" name="Freeform 291"/>
                <p:cNvSpPr>
                  <a:spLocks noEditPoints="1"/>
                </p:cNvSpPr>
                <p:nvPr/>
              </p:nvSpPr>
              <p:spPr bwMode="auto">
                <a:xfrm>
                  <a:off x="12807645"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3" name="Freeform 292"/>
                <p:cNvSpPr>
                  <a:spLocks/>
                </p:cNvSpPr>
                <p:nvPr/>
              </p:nvSpPr>
              <p:spPr bwMode="auto">
                <a:xfrm>
                  <a:off x="12851905"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4" name="Freeform 293"/>
                <p:cNvSpPr>
                  <a:spLocks noEditPoints="1"/>
                </p:cNvSpPr>
                <p:nvPr/>
              </p:nvSpPr>
              <p:spPr bwMode="auto">
                <a:xfrm>
                  <a:off x="12888887"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5" name="Freeform 294"/>
                <p:cNvSpPr>
                  <a:spLocks noEditPoints="1"/>
                </p:cNvSpPr>
                <p:nvPr/>
              </p:nvSpPr>
              <p:spPr bwMode="auto">
                <a:xfrm>
                  <a:off x="12857372"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6" name="Freeform 295"/>
                <p:cNvSpPr>
                  <a:spLocks/>
                </p:cNvSpPr>
                <p:nvPr/>
              </p:nvSpPr>
              <p:spPr bwMode="auto">
                <a:xfrm>
                  <a:off x="12910575"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7" name="Freeform 296"/>
                <p:cNvSpPr>
                  <a:spLocks noEditPoints="1"/>
                </p:cNvSpPr>
                <p:nvPr/>
              </p:nvSpPr>
              <p:spPr bwMode="auto">
                <a:xfrm>
                  <a:off x="12879362"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8" name="Freeform 297"/>
                <p:cNvSpPr>
                  <a:spLocks/>
                </p:cNvSpPr>
                <p:nvPr/>
              </p:nvSpPr>
              <p:spPr bwMode="auto">
                <a:xfrm>
                  <a:off x="12810421" y="4481531"/>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99" name="Freeform 298"/>
                <p:cNvSpPr>
                  <a:spLocks noEditPoints="1"/>
                </p:cNvSpPr>
                <p:nvPr/>
              </p:nvSpPr>
              <p:spPr bwMode="auto">
                <a:xfrm>
                  <a:off x="12805164"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0" name="Freeform 299"/>
                <p:cNvSpPr>
                  <a:spLocks noEditPoints="1"/>
                </p:cNvSpPr>
                <p:nvPr/>
              </p:nvSpPr>
              <p:spPr bwMode="auto">
                <a:xfrm>
                  <a:off x="12802323"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1" name="Freeform 300"/>
                <p:cNvSpPr>
                  <a:spLocks noEditPoints="1"/>
                </p:cNvSpPr>
                <p:nvPr/>
              </p:nvSpPr>
              <p:spPr bwMode="auto">
                <a:xfrm>
                  <a:off x="13286893" y="4708089"/>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2" name="Freeform 301"/>
                <p:cNvSpPr>
                  <a:spLocks/>
                </p:cNvSpPr>
                <p:nvPr/>
              </p:nvSpPr>
              <p:spPr bwMode="auto">
                <a:xfrm>
                  <a:off x="13240716" y="4707216"/>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3" name="Freeform 302"/>
                <p:cNvSpPr>
                  <a:spLocks noEditPoints="1"/>
                </p:cNvSpPr>
                <p:nvPr/>
              </p:nvSpPr>
              <p:spPr bwMode="auto">
                <a:xfrm>
                  <a:off x="12964919" y="4708089"/>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4" name="Freeform 303"/>
                <p:cNvSpPr>
                  <a:spLocks noEditPoints="1"/>
                </p:cNvSpPr>
                <p:nvPr/>
              </p:nvSpPr>
              <p:spPr bwMode="auto">
                <a:xfrm>
                  <a:off x="13172593" y="4708089"/>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5" name="Freeform 304"/>
                <p:cNvSpPr>
                  <a:spLocks/>
                </p:cNvSpPr>
                <p:nvPr/>
              </p:nvSpPr>
              <p:spPr bwMode="auto">
                <a:xfrm>
                  <a:off x="13126416" y="4707216"/>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6" name="Freeform 305"/>
                <p:cNvSpPr>
                  <a:spLocks noEditPoints="1"/>
                </p:cNvSpPr>
                <p:nvPr/>
              </p:nvSpPr>
              <p:spPr bwMode="auto">
                <a:xfrm>
                  <a:off x="13067818" y="4708089"/>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7" name="Freeform 306"/>
                <p:cNvSpPr>
                  <a:spLocks/>
                </p:cNvSpPr>
                <p:nvPr/>
              </p:nvSpPr>
              <p:spPr bwMode="auto">
                <a:xfrm>
                  <a:off x="13021641" y="4707216"/>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8" name="Freeform 307"/>
                <p:cNvSpPr>
                  <a:spLocks/>
                </p:cNvSpPr>
                <p:nvPr/>
              </p:nvSpPr>
              <p:spPr bwMode="auto">
                <a:xfrm>
                  <a:off x="12810421" y="4707216"/>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09" name="Freeform 308"/>
                <p:cNvSpPr>
                  <a:spLocks/>
                </p:cNvSpPr>
                <p:nvPr/>
              </p:nvSpPr>
              <p:spPr bwMode="auto">
                <a:xfrm>
                  <a:off x="13276017"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0" name="Freeform 309"/>
                <p:cNvSpPr>
                  <a:spLocks noEditPoints="1"/>
                </p:cNvSpPr>
                <p:nvPr/>
              </p:nvSpPr>
              <p:spPr bwMode="auto">
                <a:xfrm>
                  <a:off x="13319182" y="4781290"/>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1" name="Freeform 310"/>
                <p:cNvSpPr>
                  <a:spLocks noEditPoints="1"/>
                </p:cNvSpPr>
                <p:nvPr/>
              </p:nvSpPr>
              <p:spPr bwMode="auto">
                <a:xfrm>
                  <a:off x="12997208" y="4781290"/>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2" name="Freeform 311"/>
                <p:cNvSpPr>
                  <a:spLocks/>
                </p:cNvSpPr>
                <p:nvPr/>
              </p:nvSpPr>
              <p:spPr bwMode="auto">
                <a:xfrm>
                  <a:off x="13161717"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3" name="Freeform 312"/>
                <p:cNvSpPr>
                  <a:spLocks noEditPoints="1"/>
                </p:cNvSpPr>
                <p:nvPr/>
              </p:nvSpPr>
              <p:spPr bwMode="auto">
                <a:xfrm>
                  <a:off x="13204882" y="4781290"/>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4" name="Freeform 313"/>
                <p:cNvSpPr>
                  <a:spLocks/>
                </p:cNvSpPr>
                <p:nvPr/>
              </p:nvSpPr>
              <p:spPr bwMode="auto">
                <a:xfrm>
                  <a:off x="13056942"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5" name="Freeform 314"/>
                <p:cNvSpPr>
                  <a:spLocks noEditPoints="1"/>
                </p:cNvSpPr>
                <p:nvPr/>
              </p:nvSpPr>
              <p:spPr bwMode="auto">
                <a:xfrm>
                  <a:off x="13100107" y="4781290"/>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6" name="Freeform 315"/>
                <p:cNvSpPr>
                  <a:spLocks/>
                </p:cNvSpPr>
                <p:nvPr/>
              </p:nvSpPr>
              <p:spPr bwMode="auto">
                <a:xfrm>
                  <a:off x="13276017" y="4859254"/>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7" name="Freeform 316"/>
                <p:cNvSpPr>
                  <a:spLocks noEditPoints="1"/>
                </p:cNvSpPr>
                <p:nvPr/>
              </p:nvSpPr>
              <p:spPr bwMode="auto">
                <a:xfrm>
                  <a:off x="13319182"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8" name="Freeform 317"/>
                <p:cNvSpPr>
                  <a:spLocks noEditPoints="1"/>
                </p:cNvSpPr>
                <p:nvPr/>
              </p:nvSpPr>
              <p:spPr bwMode="auto">
                <a:xfrm>
                  <a:off x="12997208"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19" name="Freeform 318"/>
                <p:cNvSpPr>
                  <a:spLocks/>
                </p:cNvSpPr>
                <p:nvPr/>
              </p:nvSpPr>
              <p:spPr bwMode="auto">
                <a:xfrm>
                  <a:off x="13161717" y="4859253"/>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0" name="Freeform 319"/>
                <p:cNvSpPr>
                  <a:spLocks noEditPoints="1"/>
                </p:cNvSpPr>
                <p:nvPr/>
              </p:nvSpPr>
              <p:spPr bwMode="auto">
                <a:xfrm>
                  <a:off x="13204882"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1" name="Freeform 320"/>
                <p:cNvSpPr>
                  <a:spLocks/>
                </p:cNvSpPr>
                <p:nvPr/>
              </p:nvSpPr>
              <p:spPr bwMode="auto">
                <a:xfrm>
                  <a:off x="13056942" y="4859253"/>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2" name="Freeform 321"/>
                <p:cNvSpPr>
                  <a:spLocks noEditPoints="1"/>
                </p:cNvSpPr>
                <p:nvPr/>
              </p:nvSpPr>
              <p:spPr bwMode="auto">
                <a:xfrm>
                  <a:off x="13100107"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3" name="Freeform 322"/>
                <p:cNvSpPr>
                  <a:spLocks noEditPoints="1"/>
                </p:cNvSpPr>
                <p:nvPr/>
              </p:nvSpPr>
              <p:spPr bwMode="auto">
                <a:xfrm>
                  <a:off x="13339450" y="4708089"/>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6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4" name="Freeform 323"/>
                <p:cNvSpPr>
                  <a:spLocks/>
                </p:cNvSpPr>
                <p:nvPr/>
              </p:nvSpPr>
              <p:spPr bwMode="auto">
                <a:xfrm>
                  <a:off x="13381131"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5" name="Freeform 324"/>
                <p:cNvSpPr>
                  <a:spLocks/>
                </p:cNvSpPr>
                <p:nvPr/>
              </p:nvSpPr>
              <p:spPr bwMode="auto">
                <a:xfrm>
                  <a:off x="13433687"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6" name="Freeform 325"/>
                <p:cNvSpPr>
                  <a:spLocks noEditPoints="1"/>
                </p:cNvSpPr>
                <p:nvPr/>
              </p:nvSpPr>
              <p:spPr bwMode="auto">
                <a:xfrm>
                  <a:off x="13381013"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7" name="Freeform 326"/>
                <p:cNvSpPr>
                  <a:spLocks/>
                </p:cNvSpPr>
                <p:nvPr/>
              </p:nvSpPr>
              <p:spPr bwMode="auto">
                <a:xfrm>
                  <a:off x="13544985"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8" name="Freeform 327"/>
                <p:cNvSpPr>
                  <a:spLocks noEditPoints="1"/>
                </p:cNvSpPr>
                <p:nvPr/>
              </p:nvSpPr>
              <p:spPr bwMode="auto">
                <a:xfrm>
                  <a:off x="13588149" y="4781290"/>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29" name="Freeform 328"/>
                <p:cNvSpPr>
                  <a:spLocks noEditPoints="1"/>
                </p:cNvSpPr>
                <p:nvPr/>
              </p:nvSpPr>
              <p:spPr bwMode="auto">
                <a:xfrm>
                  <a:off x="13473849" y="4781290"/>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0" name="Freeform 329"/>
                <p:cNvSpPr>
                  <a:spLocks/>
                </p:cNvSpPr>
                <p:nvPr/>
              </p:nvSpPr>
              <p:spPr bwMode="auto">
                <a:xfrm>
                  <a:off x="13650099"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1" name="Freeform 330"/>
                <p:cNvSpPr>
                  <a:spLocks/>
                </p:cNvSpPr>
                <p:nvPr/>
              </p:nvSpPr>
              <p:spPr bwMode="auto">
                <a:xfrm>
                  <a:off x="13702655" y="4780418"/>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50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2" name="Freeform 331"/>
                <p:cNvSpPr>
                  <a:spLocks/>
                </p:cNvSpPr>
                <p:nvPr/>
              </p:nvSpPr>
              <p:spPr bwMode="auto">
                <a:xfrm>
                  <a:off x="13509431" y="4859254"/>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3" name="Freeform 332"/>
                <p:cNvSpPr>
                  <a:spLocks noEditPoints="1"/>
                </p:cNvSpPr>
                <p:nvPr/>
              </p:nvSpPr>
              <p:spPr bwMode="auto">
                <a:xfrm>
                  <a:off x="13552597"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4" name="Freeform 333"/>
                <p:cNvSpPr>
                  <a:spLocks noEditPoints="1"/>
                </p:cNvSpPr>
                <p:nvPr/>
              </p:nvSpPr>
              <p:spPr bwMode="auto">
                <a:xfrm>
                  <a:off x="13438296"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5" name="Freeform 334"/>
                <p:cNvSpPr>
                  <a:spLocks noEditPoints="1"/>
                </p:cNvSpPr>
                <p:nvPr/>
              </p:nvSpPr>
              <p:spPr bwMode="auto">
                <a:xfrm>
                  <a:off x="13605153"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6" name="Freeform 335"/>
                <p:cNvSpPr>
                  <a:spLocks/>
                </p:cNvSpPr>
                <p:nvPr/>
              </p:nvSpPr>
              <p:spPr bwMode="auto">
                <a:xfrm>
                  <a:off x="13653190" y="4859254"/>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337" name="Freeform 336"/>
                <p:cNvSpPr>
                  <a:spLocks noEditPoints="1"/>
                </p:cNvSpPr>
                <p:nvPr/>
              </p:nvSpPr>
              <p:spPr bwMode="auto">
                <a:xfrm>
                  <a:off x="13687080" y="4860125"/>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tx1">
                    <a:lumMod val="65000"/>
                    <a:lumOff val="3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215" name="Group 214"/>
              <p:cNvGrpSpPr/>
              <p:nvPr/>
            </p:nvGrpSpPr>
            <p:grpSpPr>
              <a:xfrm>
                <a:off x="11113105" y="4841435"/>
                <a:ext cx="584922" cy="668782"/>
                <a:chOff x="12856598" y="4327081"/>
                <a:chExt cx="379702" cy="434140"/>
              </a:xfrm>
            </p:grpSpPr>
            <p:sp>
              <p:nvSpPr>
                <p:cNvPr id="216" name="Freeform 215"/>
                <p:cNvSpPr>
                  <a:spLocks noEditPoints="1"/>
                </p:cNvSpPr>
                <p:nvPr/>
              </p:nvSpPr>
              <p:spPr bwMode="auto">
                <a:xfrm>
                  <a:off x="12964919"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17" name="Freeform 216"/>
                <p:cNvSpPr>
                  <a:spLocks noEditPoints="1"/>
                </p:cNvSpPr>
                <p:nvPr/>
              </p:nvSpPr>
              <p:spPr bwMode="auto">
                <a:xfrm>
                  <a:off x="12972281"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18" name="Freeform 217"/>
                <p:cNvSpPr>
                  <a:spLocks/>
                </p:cNvSpPr>
                <p:nvPr/>
              </p:nvSpPr>
              <p:spPr bwMode="auto">
                <a:xfrm>
                  <a:off x="12918742"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19" name="Freeform 218"/>
                <p:cNvSpPr>
                  <a:spLocks noEditPoints="1"/>
                </p:cNvSpPr>
                <p:nvPr/>
              </p:nvSpPr>
              <p:spPr bwMode="auto">
                <a:xfrm>
                  <a:off x="12918072"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0" name="Freeform 219"/>
                <p:cNvSpPr>
                  <a:spLocks/>
                </p:cNvSpPr>
                <p:nvPr/>
              </p:nvSpPr>
              <p:spPr bwMode="auto">
                <a:xfrm>
                  <a:off x="12954043"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1" name="Freeform 220"/>
                <p:cNvSpPr>
                  <a:spLocks noEditPoints="1"/>
                </p:cNvSpPr>
                <p:nvPr/>
              </p:nvSpPr>
              <p:spPr bwMode="auto">
                <a:xfrm>
                  <a:off x="12997208"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2" name="Freeform 221"/>
                <p:cNvSpPr>
                  <a:spLocks noEditPoints="1"/>
                </p:cNvSpPr>
                <p:nvPr/>
              </p:nvSpPr>
              <p:spPr bwMode="auto">
                <a:xfrm>
                  <a:off x="12965693"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3" name="Freeform 222"/>
                <p:cNvSpPr>
                  <a:spLocks/>
                </p:cNvSpPr>
                <p:nvPr/>
              </p:nvSpPr>
              <p:spPr bwMode="auto">
                <a:xfrm>
                  <a:off x="13018896"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4" name="Freeform 223"/>
                <p:cNvSpPr>
                  <a:spLocks noEditPoints="1"/>
                </p:cNvSpPr>
                <p:nvPr/>
              </p:nvSpPr>
              <p:spPr bwMode="auto">
                <a:xfrm>
                  <a:off x="12987683"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5" name="Freeform 224"/>
                <p:cNvSpPr>
                  <a:spLocks noEditPoints="1"/>
                </p:cNvSpPr>
                <p:nvPr/>
              </p:nvSpPr>
              <p:spPr bwMode="auto">
                <a:xfrm>
                  <a:off x="13172593"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6" name="Freeform 225"/>
                <p:cNvSpPr>
                  <a:spLocks noEditPoints="1"/>
                </p:cNvSpPr>
                <p:nvPr/>
              </p:nvSpPr>
              <p:spPr bwMode="auto">
                <a:xfrm>
                  <a:off x="13193135"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7" name="Freeform 226"/>
                <p:cNvSpPr>
                  <a:spLocks/>
                </p:cNvSpPr>
                <p:nvPr/>
              </p:nvSpPr>
              <p:spPr bwMode="auto">
                <a:xfrm>
                  <a:off x="13126416"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8" name="Freeform 227"/>
                <p:cNvSpPr>
                  <a:spLocks noEditPoints="1"/>
                </p:cNvSpPr>
                <p:nvPr/>
              </p:nvSpPr>
              <p:spPr bwMode="auto">
                <a:xfrm>
                  <a:off x="13138926"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29" name="Freeform 228"/>
                <p:cNvSpPr>
                  <a:spLocks/>
                </p:cNvSpPr>
                <p:nvPr/>
              </p:nvSpPr>
              <p:spPr bwMode="auto">
                <a:xfrm>
                  <a:off x="13151412"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0" name="Freeform 229"/>
                <p:cNvSpPr>
                  <a:spLocks noEditPoints="1"/>
                </p:cNvSpPr>
                <p:nvPr/>
              </p:nvSpPr>
              <p:spPr bwMode="auto">
                <a:xfrm>
                  <a:off x="13186333"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1" name="Freeform 230"/>
                <p:cNvSpPr>
                  <a:spLocks noEditPoints="1"/>
                </p:cNvSpPr>
                <p:nvPr/>
              </p:nvSpPr>
              <p:spPr bwMode="auto">
                <a:xfrm>
                  <a:off x="13173367"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2" name="Freeform 231"/>
                <p:cNvSpPr>
                  <a:spLocks noEditPoints="1"/>
                </p:cNvSpPr>
                <p:nvPr/>
              </p:nvSpPr>
              <p:spPr bwMode="auto">
                <a:xfrm>
                  <a:off x="13191235"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3" name="Freeform 232"/>
                <p:cNvSpPr>
                  <a:spLocks noEditPoints="1"/>
                </p:cNvSpPr>
                <p:nvPr/>
              </p:nvSpPr>
              <p:spPr bwMode="auto">
                <a:xfrm>
                  <a:off x="13067818"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4" name="Freeform 233"/>
                <p:cNvSpPr>
                  <a:spLocks noEditPoints="1"/>
                </p:cNvSpPr>
                <p:nvPr/>
              </p:nvSpPr>
              <p:spPr bwMode="auto">
                <a:xfrm>
                  <a:off x="13082708"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5" name="Freeform 234"/>
                <p:cNvSpPr>
                  <a:spLocks/>
                </p:cNvSpPr>
                <p:nvPr/>
              </p:nvSpPr>
              <p:spPr bwMode="auto">
                <a:xfrm>
                  <a:off x="13021641"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6" name="Freeform 235"/>
                <p:cNvSpPr>
                  <a:spLocks noEditPoints="1"/>
                </p:cNvSpPr>
                <p:nvPr/>
              </p:nvSpPr>
              <p:spPr bwMode="auto">
                <a:xfrm>
                  <a:off x="13028499"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7" name="Freeform 236"/>
                <p:cNvSpPr>
                  <a:spLocks/>
                </p:cNvSpPr>
                <p:nvPr/>
              </p:nvSpPr>
              <p:spPr bwMode="auto">
                <a:xfrm>
                  <a:off x="13056942"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8" name="Freeform 237"/>
                <p:cNvSpPr>
                  <a:spLocks noEditPoints="1"/>
                </p:cNvSpPr>
                <p:nvPr/>
              </p:nvSpPr>
              <p:spPr bwMode="auto">
                <a:xfrm>
                  <a:off x="13100107"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39" name="Freeform 238"/>
                <p:cNvSpPr>
                  <a:spLocks noEditPoints="1"/>
                </p:cNvSpPr>
                <p:nvPr/>
              </p:nvSpPr>
              <p:spPr bwMode="auto">
                <a:xfrm>
                  <a:off x="13068592"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0" name="Freeform 239"/>
                <p:cNvSpPr>
                  <a:spLocks/>
                </p:cNvSpPr>
                <p:nvPr/>
              </p:nvSpPr>
              <p:spPr bwMode="auto">
                <a:xfrm>
                  <a:off x="13121795"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1" name="Freeform 240"/>
                <p:cNvSpPr>
                  <a:spLocks noEditPoints="1"/>
                </p:cNvSpPr>
                <p:nvPr/>
              </p:nvSpPr>
              <p:spPr bwMode="auto">
                <a:xfrm>
                  <a:off x="13090582"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2" name="Freeform 241"/>
                <p:cNvSpPr>
                  <a:spLocks noEditPoints="1"/>
                </p:cNvSpPr>
                <p:nvPr/>
              </p:nvSpPr>
              <p:spPr bwMode="auto">
                <a:xfrm>
                  <a:off x="12856598"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3" name="Freeform 242"/>
                <p:cNvSpPr>
                  <a:spLocks noEditPoints="1"/>
                </p:cNvSpPr>
                <p:nvPr/>
              </p:nvSpPr>
              <p:spPr bwMode="auto">
                <a:xfrm>
                  <a:off x="12861854"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4" name="Freeform 243"/>
                <p:cNvSpPr>
                  <a:spLocks noEditPoints="1"/>
                </p:cNvSpPr>
                <p:nvPr/>
              </p:nvSpPr>
              <p:spPr bwMode="auto">
                <a:xfrm>
                  <a:off x="12888887"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5" name="Freeform 244"/>
                <p:cNvSpPr>
                  <a:spLocks noEditPoints="1"/>
                </p:cNvSpPr>
                <p:nvPr/>
              </p:nvSpPr>
              <p:spPr bwMode="auto">
                <a:xfrm>
                  <a:off x="12857372"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6" name="Freeform 245"/>
                <p:cNvSpPr>
                  <a:spLocks/>
                </p:cNvSpPr>
                <p:nvPr/>
              </p:nvSpPr>
              <p:spPr bwMode="auto">
                <a:xfrm>
                  <a:off x="12910575"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7" name="Freeform 246"/>
                <p:cNvSpPr>
                  <a:spLocks noEditPoints="1"/>
                </p:cNvSpPr>
                <p:nvPr/>
              </p:nvSpPr>
              <p:spPr bwMode="auto">
                <a:xfrm>
                  <a:off x="12879362"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8" name="Freeform 247"/>
                <p:cNvSpPr>
                  <a:spLocks noEditPoints="1"/>
                </p:cNvSpPr>
                <p:nvPr/>
              </p:nvSpPr>
              <p:spPr bwMode="auto">
                <a:xfrm>
                  <a:off x="12899522" y="4707064"/>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49" name="Freeform 248"/>
                <p:cNvSpPr>
                  <a:spLocks noEditPoints="1"/>
                </p:cNvSpPr>
                <p:nvPr/>
              </p:nvSpPr>
              <p:spPr bwMode="auto">
                <a:xfrm>
                  <a:off x="13138926" y="4703973"/>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0" name="Freeform 249"/>
                <p:cNvSpPr>
                  <a:spLocks/>
                </p:cNvSpPr>
                <p:nvPr/>
              </p:nvSpPr>
              <p:spPr bwMode="auto">
                <a:xfrm>
                  <a:off x="13205251" y="4708761"/>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1" name="Freeform 250"/>
                <p:cNvSpPr>
                  <a:spLocks noEditPoints="1"/>
                </p:cNvSpPr>
                <p:nvPr/>
              </p:nvSpPr>
              <p:spPr bwMode="auto">
                <a:xfrm>
                  <a:off x="12964919" y="4708811"/>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2" name="Freeform 251"/>
                <p:cNvSpPr>
                  <a:spLocks noEditPoints="1"/>
                </p:cNvSpPr>
                <p:nvPr/>
              </p:nvSpPr>
              <p:spPr bwMode="auto">
                <a:xfrm>
                  <a:off x="13067818" y="4708811"/>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53" name="Freeform 252"/>
                <p:cNvSpPr>
                  <a:spLocks/>
                </p:cNvSpPr>
                <p:nvPr/>
              </p:nvSpPr>
              <p:spPr bwMode="auto">
                <a:xfrm>
                  <a:off x="13021641" y="4709684"/>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grpSp>
          <p:nvGrpSpPr>
            <p:cNvPr id="98" name="Group 97"/>
            <p:cNvGrpSpPr/>
            <p:nvPr/>
          </p:nvGrpSpPr>
          <p:grpSpPr>
            <a:xfrm>
              <a:off x="10316695" y="4274015"/>
              <a:ext cx="1165656" cy="390749"/>
              <a:chOff x="10316695" y="3394361"/>
              <a:chExt cx="1165656" cy="996084"/>
            </a:xfrm>
          </p:grpSpPr>
          <p:cxnSp>
            <p:nvCxnSpPr>
              <p:cNvPr id="208" name="Curved Connector 207"/>
              <p:cNvCxnSpPr/>
              <p:nvPr/>
            </p:nvCxnSpPr>
            <p:spPr>
              <a:xfrm rot="4500000">
                <a:off x="10488039" y="3742362"/>
                <a:ext cx="996084" cy="300082"/>
              </a:xfrm>
              <a:prstGeom prst="curvedConnector3">
                <a:avLst/>
              </a:prstGeom>
              <a:ln w="28575">
                <a:solidFill>
                  <a:srgbClr val="3A9FC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Curved Connector 208"/>
              <p:cNvCxnSpPr/>
              <p:nvPr/>
            </p:nvCxnSpPr>
            <p:spPr>
              <a:xfrm rot="4500000">
                <a:off x="10661154" y="3742362"/>
                <a:ext cx="996084" cy="300082"/>
              </a:xfrm>
              <a:prstGeom prst="curvedConnector3">
                <a:avLst/>
              </a:prstGeom>
              <a:ln w="28575">
                <a:solidFill>
                  <a:srgbClr val="3A9FC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Curved Connector 209"/>
              <p:cNvCxnSpPr/>
              <p:nvPr/>
            </p:nvCxnSpPr>
            <p:spPr>
              <a:xfrm rot="4500000">
                <a:off x="10834268" y="3742362"/>
                <a:ext cx="996084" cy="300082"/>
              </a:xfrm>
              <a:prstGeom prst="curvedConnector3">
                <a:avLst/>
              </a:prstGeom>
              <a:ln w="28575">
                <a:solidFill>
                  <a:srgbClr val="3A9FC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Curved Connector 210"/>
              <p:cNvCxnSpPr/>
              <p:nvPr/>
            </p:nvCxnSpPr>
            <p:spPr>
              <a:xfrm rot="4500000">
                <a:off x="9968694" y="3742362"/>
                <a:ext cx="996084" cy="300082"/>
              </a:xfrm>
              <a:prstGeom prst="curvedConnector3">
                <a:avLst/>
              </a:prstGeom>
              <a:ln w="28575">
                <a:solidFill>
                  <a:srgbClr val="3A9FC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2" name="Curved Connector 211"/>
              <p:cNvCxnSpPr/>
              <p:nvPr/>
            </p:nvCxnSpPr>
            <p:spPr>
              <a:xfrm rot="4500000">
                <a:off x="10141809" y="3742362"/>
                <a:ext cx="996084" cy="300082"/>
              </a:xfrm>
              <a:prstGeom prst="curvedConnector3">
                <a:avLst/>
              </a:prstGeom>
              <a:ln w="28575">
                <a:solidFill>
                  <a:srgbClr val="3A9FC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Curved Connector 212"/>
              <p:cNvCxnSpPr/>
              <p:nvPr/>
            </p:nvCxnSpPr>
            <p:spPr>
              <a:xfrm rot="4500000">
                <a:off x="10314924" y="3742362"/>
                <a:ext cx="996084" cy="300082"/>
              </a:xfrm>
              <a:prstGeom prst="curvedConnector3">
                <a:avLst/>
              </a:prstGeom>
              <a:ln w="28575">
                <a:solidFill>
                  <a:srgbClr val="3A9FCE"/>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05" name="Freeform 142"/>
            <p:cNvSpPr>
              <a:spLocks/>
            </p:cNvSpPr>
            <p:nvPr/>
          </p:nvSpPr>
          <p:spPr bwMode="auto">
            <a:xfrm>
              <a:off x="10090325" y="3426330"/>
              <a:ext cx="1805387" cy="821816"/>
            </a:xfrm>
            <a:custGeom>
              <a:avLst/>
              <a:gdLst>
                <a:gd name="T0" fmla="*/ 762 w 804"/>
                <a:gd name="T1" fmla="*/ 237 h 365"/>
                <a:gd name="T2" fmla="*/ 648 w 804"/>
                <a:gd name="T3" fmla="*/ 135 h 365"/>
                <a:gd name="T4" fmla="*/ 585 w 804"/>
                <a:gd name="T5" fmla="*/ 154 h 365"/>
                <a:gd name="T6" fmla="*/ 405 w 804"/>
                <a:gd name="T7" fmla="*/ 0 h 365"/>
                <a:gd name="T8" fmla="*/ 229 w 804"/>
                <a:gd name="T9" fmla="*/ 136 h 365"/>
                <a:gd name="T10" fmla="*/ 213 w 804"/>
                <a:gd name="T11" fmla="*/ 135 h 365"/>
                <a:gd name="T12" fmla="*/ 106 w 804"/>
                <a:gd name="T13" fmla="*/ 206 h 365"/>
                <a:gd name="T14" fmla="*/ 81 w 804"/>
                <a:gd name="T15" fmla="*/ 202 h 365"/>
                <a:gd name="T16" fmla="*/ 0 w 804"/>
                <a:gd name="T17" fmla="*/ 283 h 365"/>
                <a:gd name="T18" fmla="*/ 81 w 804"/>
                <a:gd name="T19" fmla="*/ 365 h 365"/>
                <a:gd name="T20" fmla="*/ 738 w 804"/>
                <a:gd name="T21" fmla="*/ 365 h 365"/>
                <a:gd name="T22" fmla="*/ 804 w 804"/>
                <a:gd name="T23" fmla="*/ 299 h 365"/>
                <a:gd name="T24" fmla="*/ 762 w 804"/>
                <a:gd name="T25" fmla="*/ 23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4" h="365">
                  <a:moveTo>
                    <a:pt x="762" y="237"/>
                  </a:moveTo>
                  <a:cubicBezTo>
                    <a:pt x="756" y="180"/>
                    <a:pt x="707" y="135"/>
                    <a:pt x="648" y="135"/>
                  </a:cubicBezTo>
                  <a:cubicBezTo>
                    <a:pt x="625" y="135"/>
                    <a:pt x="603" y="142"/>
                    <a:pt x="585" y="154"/>
                  </a:cubicBezTo>
                  <a:cubicBezTo>
                    <a:pt x="571" y="67"/>
                    <a:pt x="496" y="0"/>
                    <a:pt x="405" y="0"/>
                  </a:cubicBezTo>
                  <a:cubicBezTo>
                    <a:pt x="321" y="0"/>
                    <a:pt x="250" y="58"/>
                    <a:pt x="229" y="136"/>
                  </a:cubicBezTo>
                  <a:cubicBezTo>
                    <a:pt x="224" y="135"/>
                    <a:pt x="218" y="135"/>
                    <a:pt x="213" y="135"/>
                  </a:cubicBezTo>
                  <a:cubicBezTo>
                    <a:pt x="165" y="135"/>
                    <a:pt x="124" y="164"/>
                    <a:pt x="106" y="206"/>
                  </a:cubicBezTo>
                  <a:cubicBezTo>
                    <a:pt x="98" y="203"/>
                    <a:pt x="90" y="202"/>
                    <a:pt x="81" y="202"/>
                  </a:cubicBezTo>
                  <a:cubicBezTo>
                    <a:pt x="36" y="202"/>
                    <a:pt x="0" y="238"/>
                    <a:pt x="0" y="283"/>
                  </a:cubicBezTo>
                  <a:cubicBezTo>
                    <a:pt x="0" y="328"/>
                    <a:pt x="36" y="365"/>
                    <a:pt x="81" y="365"/>
                  </a:cubicBezTo>
                  <a:cubicBezTo>
                    <a:pt x="738" y="365"/>
                    <a:pt x="738" y="365"/>
                    <a:pt x="738" y="365"/>
                  </a:cubicBezTo>
                  <a:cubicBezTo>
                    <a:pt x="775" y="365"/>
                    <a:pt x="804" y="335"/>
                    <a:pt x="804" y="299"/>
                  </a:cubicBezTo>
                  <a:cubicBezTo>
                    <a:pt x="804" y="271"/>
                    <a:pt x="787" y="247"/>
                    <a:pt x="762" y="237"/>
                  </a:cubicBezTo>
                </a:path>
              </a:pathLst>
            </a:custGeom>
            <a:solidFill>
              <a:srgbClr val="6E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endParaRPr>
            </a:p>
          </p:txBody>
        </p:sp>
        <p:grpSp>
          <p:nvGrpSpPr>
            <p:cNvPr id="106" name="Group 105"/>
            <p:cNvGrpSpPr/>
            <p:nvPr/>
          </p:nvGrpSpPr>
          <p:grpSpPr>
            <a:xfrm rot="1065567">
              <a:off x="10324645" y="5469345"/>
              <a:ext cx="190090" cy="190090"/>
              <a:chOff x="13016252" y="5045211"/>
              <a:chExt cx="591359" cy="591359"/>
            </a:xfrm>
          </p:grpSpPr>
          <p:sp>
            <p:nvSpPr>
              <p:cNvPr id="192" name="Rectangle 191"/>
              <p:cNvSpPr>
                <a:spLocks noChangeArrowheads="1"/>
              </p:cNvSpPr>
              <p:nvPr/>
            </p:nvSpPr>
            <p:spPr bwMode="auto">
              <a:xfrm>
                <a:off x="13016252" y="5045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3" name="Freeform 192"/>
              <p:cNvSpPr>
                <a:spLocks/>
              </p:cNvSpPr>
              <p:nvPr/>
            </p:nvSpPr>
            <p:spPr bwMode="auto">
              <a:xfrm>
                <a:off x="13119824" y="5152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4" name="Freeform 193"/>
              <p:cNvSpPr>
                <a:spLocks noEditPoints="1"/>
              </p:cNvSpPr>
              <p:nvPr/>
            </p:nvSpPr>
            <p:spPr bwMode="auto">
              <a:xfrm>
                <a:off x="13196667" y="5152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5" name="Freeform 194"/>
              <p:cNvSpPr>
                <a:spLocks/>
              </p:cNvSpPr>
              <p:nvPr/>
            </p:nvSpPr>
            <p:spPr bwMode="auto">
              <a:xfrm>
                <a:off x="13285204" y="5152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6" name="Freeform 195"/>
              <p:cNvSpPr>
                <a:spLocks noEditPoints="1"/>
              </p:cNvSpPr>
              <p:nvPr/>
            </p:nvSpPr>
            <p:spPr bwMode="auto">
              <a:xfrm>
                <a:off x="13109801" y="5290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7" name="Freeform 196"/>
              <p:cNvSpPr>
                <a:spLocks/>
              </p:cNvSpPr>
              <p:nvPr/>
            </p:nvSpPr>
            <p:spPr bwMode="auto">
              <a:xfrm>
                <a:off x="13205019" y="5289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8" name="Freeform 197"/>
              <p:cNvSpPr>
                <a:spLocks noEditPoints="1"/>
              </p:cNvSpPr>
              <p:nvPr/>
            </p:nvSpPr>
            <p:spPr bwMode="auto">
              <a:xfrm>
                <a:off x="13276851" y="5290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9" name="Freeform 198"/>
              <p:cNvSpPr>
                <a:spLocks noEditPoints="1"/>
              </p:cNvSpPr>
              <p:nvPr/>
            </p:nvSpPr>
            <p:spPr bwMode="auto">
              <a:xfrm>
                <a:off x="13109801" y="5427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0" name="Freeform 199"/>
              <p:cNvSpPr>
                <a:spLocks noEditPoints="1"/>
              </p:cNvSpPr>
              <p:nvPr/>
            </p:nvSpPr>
            <p:spPr bwMode="auto">
              <a:xfrm>
                <a:off x="13196667" y="5427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1" name="Freeform 200"/>
              <p:cNvSpPr>
                <a:spLocks/>
              </p:cNvSpPr>
              <p:nvPr/>
            </p:nvSpPr>
            <p:spPr bwMode="auto">
              <a:xfrm>
                <a:off x="13285204" y="5427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2" name="Freeform 201"/>
              <p:cNvSpPr>
                <a:spLocks/>
              </p:cNvSpPr>
              <p:nvPr/>
            </p:nvSpPr>
            <p:spPr bwMode="auto">
              <a:xfrm>
                <a:off x="13453925" y="5152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3" name="Freeform 202"/>
              <p:cNvSpPr>
                <a:spLocks noEditPoints="1"/>
              </p:cNvSpPr>
              <p:nvPr/>
            </p:nvSpPr>
            <p:spPr bwMode="auto">
              <a:xfrm>
                <a:off x="13443902" y="5290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4" name="Freeform 203"/>
              <p:cNvSpPr>
                <a:spLocks noEditPoints="1"/>
              </p:cNvSpPr>
              <p:nvPr/>
            </p:nvSpPr>
            <p:spPr bwMode="auto">
              <a:xfrm>
                <a:off x="13443902" y="5427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5" name="Freeform 204"/>
              <p:cNvSpPr>
                <a:spLocks noEditPoints="1"/>
              </p:cNvSpPr>
              <p:nvPr/>
            </p:nvSpPr>
            <p:spPr bwMode="auto">
              <a:xfrm>
                <a:off x="13358706" y="5152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6" name="Freeform 205"/>
              <p:cNvSpPr>
                <a:spLocks/>
              </p:cNvSpPr>
              <p:nvPr/>
            </p:nvSpPr>
            <p:spPr bwMode="auto">
              <a:xfrm>
                <a:off x="13367058" y="5289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207" name="Freeform 206"/>
              <p:cNvSpPr>
                <a:spLocks noEditPoints="1"/>
              </p:cNvSpPr>
              <p:nvPr/>
            </p:nvSpPr>
            <p:spPr bwMode="auto">
              <a:xfrm>
                <a:off x="13358706" y="5427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107" name="Group 106"/>
            <p:cNvGrpSpPr/>
            <p:nvPr/>
          </p:nvGrpSpPr>
          <p:grpSpPr>
            <a:xfrm rot="19724194">
              <a:off x="10211311" y="5716042"/>
              <a:ext cx="253509" cy="254672"/>
              <a:chOff x="13482323" y="5725106"/>
              <a:chExt cx="364170" cy="365841"/>
            </a:xfrm>
          </p:grpSpPr>
          <p:sp>
            <p:nvSpPr>
              <p:cNvPr id="176" name="Rectangle 175"/>
              <p:cNvSpPr>
                <a:spLocks noChangeArrowheads="1"/>
              </p:cNvSpPr>
              <p:nvPr/>
            </p:nvSpPr>
            <p:spPr bwMode="auto">
              <a:xfrm>
                <a:off x="13482323" y="5725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7" name="Freeform 176"/>
              <p:cNvSpPr>
                <a:spLocks/>
              </p:cNvSpPr>
              <p:nvPr/>
            </p:nvSpPr>
            <p:spPr bwMode="auto">
              <a:xfrm>
                <a:off x="13547473" y="5790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8" name="Freeform 177"/>
              <p:cNvSpPr>
                <a:spLocks noEditPoints="1"/>
              </p:cNvSpPr>
              <p:nvPr/>
            </p:nvSpPr>
            <p:spPr bwMode="auto">
              <a:xfrm>
                <a:off x="13592576" y="5790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9" name="Freeform 178"/>
              <p:cNvSpPr>
                <a:spLocks/>
              </p:cNvSpPr>
              <p:nvPr/>
            </p:nvSpPr>
            <p:spPr bwMode="auto">
              <a:xfrm>
                <a:off x="13649374" y="5790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0" name="Freeform 179"/>
              <p:cNvSpPr>
                <a:spLocks noEditPoints="1"/>
              </p:cNvSpPr>
              <p:nvPr/>
            </p:nvSpPr>
            <p:spPr bwMode="auto">
              <a:xfrm>
                <a:off x="13542461" y="5877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1" name="Freeform 180"/>
              <p:cNvSpPr>
                <a:spLocks/>
              </p:cNvSpPr>
              <p:nvPr/>
            </p:nvSpPr>
            <p:spPr bwMode="auto">
              <a:xfrm>
                <a:off x="13599259" y="5877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2" name="Freeform 181"/>
              <p:cNvSpPr>
                <a:spLocks noEditPoints="1"/>
              </p:cNvSpPr>
              <p:nvPr/>
            </p:nvSpPr>
            <p:spPr bwMode="auto">
              <a:xfrm>
                <a:off x="13644362" y="5877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3" name="Freeform 182"/>
              <p:cNvSpPr>
                <a:spLocks noEditPoints="1"/>
              </p:cNvSpPr>
              <p:nvPr/>
            </p:nvSpPr>
            <p:spPr bwMode="auto">
              <a:xfrm>
                <a:off x="13542461" y="5962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4" name="Freeform 183"/>
              <p:cNvSpPr>
                <a:spLocks noEditPoints="1"/>
              </p:cNvSpPr>
              <p:nvPr/>
            </p:nvSpPr>
            <p:spPr bwMode="auto">
              <a:xfrm>
                <a:off x="13592576" y="5962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5" name="Freeform 184"/>
              <p:cNvSpPr>
                <a:spLocks/>
              </p:cNvSpPr>
              <p:nvPr/>
            </p:nvSpPr>
            <p:spPr bwMode="auto">
              <a:xfrm>
                <a:off x="13649374" y="5962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6" name="Freeform 185"/>
              <p:cNvSpPr>
                <a:spLocks/>
              </p:cNvSpPr>
              <p:nvPr/>
            </p:nvSpPr>
            <p:spPr bwMode="auto">
              <a:xfrm>
                <a:off x="13752945" y="5790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7" name="Freeform 186"/>
              <p:cNvSpPr>
                <a:spLocks noEditPoints="1"/>
              </p:cNvSpPr>
              <p:nvPr/>
            </p:nvSpPr>
            <p:spPr bwMode="auto">
              <a:xfrm>
                <a:off x="13747933" y="5877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8" name="Freeform 187"/>
              <p:cNvSpPr>
                <a:spLocks noEditPoints="1"/>
              </p:cNvSpPr>
              <p:nvPr/>
            </p:nvSpPr>
            <p:spPr bwMode="auto">
              <a:xfrm>
                <a:off x="13747933" y="5962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89" name="Freeform 188"/>
              <p:cNvSpPr>
                <a:spLocks noEditPoints="1"/>
              </p:cNvSpPr>
              <p:nvPr/>
            </p:nvSpPr>
            <p:spPr bwMode="auto">
              <a:xfrm>
                <a:off x="13692807" y="5790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0" name="Freeform 189"/>
              <p:cNvSpPr>
                <a:spLocks/>
              </p:cNvSpPr>
              <p:nvPr/>
            </p:nvSpPr>
            <p:spPr bwMode="auto">
              <a:xfrm>
                <a:off x="13699489" y="5877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91" name="Freeform 190"/>
              <p:cNvSpPr>
                <a:spLocks noEditPoints="1"/>
              </p:cNvSpPr>
              <p:nvPr/>
            </p:nvSpPr>
            <p:spPr bwMode="auto">
              <a:xfrm>
                <a:off x="13692807" y="5962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grpSp>
          <p:nvGrpSpPr>
            <p:cNvPr id="108" name="Group 107"/>
            <p:cNvGrpSpPr/>
            <p:nvPr/>
          </p:nvGrpSpPr>
          <p:grpSpPr>
            <a:xfrm>
              <a:off x="10124489" y="2653979"/>
              <a:ext cx="1719829" cy="1410724"/>
              <a:chOff x="12774372" y="4251397"/>
              <a:chExt cx="610953" cy="501146"/>
            </a:xfrm>
          </p:grpSpPr>
          <p:sp>
            <p:nvSpPr>
              <p:cNvPr id="114" name="Freeform 113"/>
              <p:cNvSpPr>
                <a:spLocks noEditPoints="1"/>
              </p:cNvSpPr>
              <p:nvPr/>
            </p:nvSpPr>
            <p:spPr bwMode="auto">
              <a:xfrm>
                <a:off x="13286893"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15" name="Freeform 114"/>
              <p:cNvSpPr>
                <a:spLocks noEditPoints="1"/>
              </p:cNvSpPr>
              <p:nvPr/>
            </p:nvSpPr>
            <p:spPr bwMode="auto">
              <a:xfrm>
                <a:off x="13303562"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16" name="Freeform 115"/>
              <p:cNvSpPr>
                <a:spLocks/>
              </p:cNvSpPr>
              <p:nvPr/>
            </p:nvSpPr>
            <p:spPr bwMode="auto">
              <a:xfrm>
                <a:off x="13240716"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17" name="Freeform 116"/>
              <p:cNvSpPr>
                <a:spLocks noEditPoints="1"/>
              </p:cNvSpPr>
              <p:nvPr/>
            </p:nvSpPr>
            <p:spPr bwMode="auto">
              <a:xfrm>
                <a:off x="13252367"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18" name="Freeform 117"/>
              <p:cNvSpPr>
                <a:spLocks/>
              </p:cNvSpPr>
              <p:nvPr/>
            </p:nvSpPr>
            <p:spPr bwMode="auto">
              <a:xfrm>
                <a:off x="13276017"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19" name="Freeform 118"/>
              <p:cNvSpPr>
                <a:spLocks noEditPoints="1"/>
              </p:cNvSpPr>
              <p:nvPr/>
            </p:nvSpPr>
            <p:spPr bwMode="auto">
              <a:xfrm>
                <a:off x="13319182"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0" name="Freeform 119"/>
              <p:cNvSpPr>
                <a:spLocks noEditPoints="1"/>
              </p:cNvSpPr>
              <p:nvPr/>
            </p:nvSpPr>
            <p:spPr bwMode="auto">
              <a:xfrm>
                <a:off x="13287667"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1" name="Freeform 120"/>
              <p:cNvSpPr>
                <a:spLocks/>
              </p:cNvSpPr>
              <p:nvPr/>
            </p:nvSpPr>
            <p:spPr bwMode="auto">
              <a:xfrm>
                <a:off x="13340870"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2" name="Freeform 121"/>
              <p:cNvSpPr>
                <a:spLocks noEditPoints="1"/>
              </p:cNvSpPr>
              <p:nvPr/>
            </p:nvSpPr>
            <p:spPr bwMode="auto">
              <a:xfrm>
                <a:off x="13309657"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3" name="Freeform 122"/>
              <p:cNvSpPr>
                <a:spLocks noEditPoints="1"/>
              </p:cNvSpPr>
              <p:nvPr/>
            </p:nvSpPr>
            <p:spPr bwMode="auto">
              <a:xfrm>
                <a:off x="12964919"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4" name="Freeform 123"/>
              <p:cNvSpPr>
                <a:spLocks noEditPoints="1"/>
              </p:cNvSpPr>
              <p:nvPr/>
            </p:nvSpPr>
            <p:spPr bwMode="auto">
              <a:xfrm>
                <a:off x="12981588"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5" name="Freeform 124"/>
              <p:cNvSpPr>
                <a:spLocks/>
              </p:cNvSpPr>
              <p:nvPr/>
            </p:nvSpPr>
            <p:spPr bwMode="auto">
              <a:xfrm>
                <a:off x="12918742"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6" name="Freeform 125"/>
              <p:cNvSpPr>
                <a:spLocks noEditPoints="1"/>
              </p:cNvSpPr>
              <p:nvPr/>
            </p:nvSpPr>
            <p:spPr bwMode="auto">
              <a:xfrm>
                <a:off x="12930393"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7" name="Freeform 126"/>
              <p:cNvSpPr>
                <a:spLocks/>
              </p:cNvSpPr>
              <p:nvPr/>
            </p:nvSpPr>
            <p:spPr bwMode="auto">
              <a:xfrm>
                <a:off x="12954043"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8" name="Freeform 127"/>
              <p:cNvSpPr>
                <a:spLocks noEditPoints="1"/>
              </p:cNvSpPr>
              <p:nvPr/>
            </p:nvSpPr>
            <p:spPr bwMode="auto">
              <a:xfrm>
                <a:off x="12997208"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29" name="Freeform 128"/>
              <p:cNvSpPr>
                <a:spLocks noEditPoints="1"/>
              </p:cNvSpPr>
              <p:nvPr/>
            </p:nvSpPr>
            <p:spPr bwMode="auto">
              <a:xfrm>
                <a:off x="12965693"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0" name="Freeform 129"/>
              <p:cNvSpPr>
                <a:spLocks/>
              </p:cNvSpPr>
              <p:nvPr/>
            </p:nvSpPr>
            <p:spPr bwMode="auto">
              <a:xfrm>
                <a:off x="13018896"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1" name="Freeform 130"/>
              <p:cNvSpPr>
                <a:spLocks noEditPoints="1"/>
              </p:cNvSpPr>
              <p:nvPr/>
            </p:nvSpPr>
            <p:spPr bwMode="auto">
              <a:xfrm>
                <a:off x="12987683"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2" name="Freeform 131"/>
              <p:cNvSpPr>
                <a:spLocks noEditPoints="1"/>
              </p:cNvSpPr>
              <p:nvPr/>
            </p:nvSpPr>
            <p:spPr bwMode="auto">
              <a:xfrm>
                <a:off x="13172593"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3" name="Freeform 132"/>
              <p:cNvSpPr>
                <a:spLocks noEditPoints="1"/>
              </p:cNvSpPr>
              <p:nvPr/>
            </p:nvSpPr>
            <p:spPr bwMode="auto">
              <a:xfrm>
                <a:off x="13189262"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4" name="Freeform 133"/>
              <p:cNvSpPr>
                <a:spLocks/>
              </p:cNvSpPr>
              <p:nvPr/>
            </p:nvSpPr>
            <p:spPr bwMode="auto">
              <a:xfrm>
                <a:off x="13126416"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5" name="Freeform 134"/>
              <p:cNvSpPr>
                <a:spLocks noEditPoints="1"/>
              </p:cNvSpPr>
              <p:nvPr/>
            </p:nvSpPr>
            <p:spPr bwMode="auto">
              <a:xfrm>
                <a:off x="13138067"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6" name="Freeform 135"/>
              <p:cNvSpPr>
                <a:spLocks/>
              </p:cNvSpPr>
              <p:nvPr/>
            </p:nvSpPr>
            <p:spPr bwMode="auto">
              <a:xfrm>
                <a:off x="13161717"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7" name="Freeform 136"/>
              <p:cNvSpPr>
                <a:spLocks noEditPoints="1"/>
              </p:cNvSpPr>
              <p:nvPr/>
            </p:nvSpPr>
            <p:spPr bwMode="auto">
              <a:xfrm>
                <a:off x="13204882"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8" name="Freeform 137"/>
              <p:cNvSpPr>
                <a:spLocks noEditPoints="1"/>
              </p:cNvSpPr>
              <p:nvPr/>
            </p:nvSpPr>
            <p:spPr bwMode="auto">
              <a:xfrm>
                <a:off x="13173367"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39" name="Freeform 138"/>
              <p:cNvSpPr>
                <a:spLocks/>
              </p:cNvSpPr>
              <p:nvPr/>
            </p:nvSpPr>
            <p:spPr bwMode="auto">
              <a:xfrm>
                <a:off x="13226570"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0" name="Freeform 139"/>
              <p:cNvSpPr>
                <a:spLocks noEditPoints="1"/>
              </p:cNvSpPr>
              <p:nvPr/>
            </p:nvSpPr>
            <p:spPr bwMode="auto">
              <a:xfrm>
                <a:off x="13195357"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1" name="Freeform 140"/>
              <p:cNvSpPr>
                <a:spLocks noEditPoints="1"/>
              </p:cNvSpPr>
              <p:nvPr/>
            </p:nvSpPr>
            <p:spPr bwMode="auto">
              <a:xfrm>
                <a:off x="13067818"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2" name="Freeform 141"/>
              <p:cNvSpPr>
                <a:spLocks noEditPoints="1"/>
              </p:cNvSpPr>
              <p:nvPr/>
            </p:nvSpPr>
            <p:spPr bwMode="auto">
              <a:xfrm>
                <a:off x="13084487"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3" name="Freeform 142"/>
              <p:cNvSpPr>
                <a:spLocks/>
              </p:cNvSpPr>
              <p:nvPr/>
            </p:nvSpPr>
            <p:spPr bwMode="auto">
              <a:xfrm>
                <a:off x="13021641"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4" name="Freeform 143"/>
              <p:cNvSpPr>
                <a:spLocks noEditPoints="1"/>
              </p:cNvSpPr>
              <p:nvPr/>
            </p:nvSpPr>
            <p:spPr bwMode="auto">
              <a:xfrm>
                <a:off x="13033292"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5" name="Freeform 144"/>
              <p:cNvSpPr>
                <a:spLocks/>
              </p:cNvSpPr>
              <p:nvPr/>
            </p:nvSpPr>
            <p:spPr bwMode="auto">
              <a:xfrm>
                <a:off x="13056942"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6" name="Freeform 145"/>
              <p:cNvSpPr>
                <a:spLocks noEditPoints="1"/>
              </p:cNvSpPr>
              <p:nvPr/>
            </p:nvSpPr>
            <p:spPr bwMode="auto">
              <a:xfrm>
                <a:off x="13100107"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7" name="Freeform 146"/>
              <p:cNvSpPr>
                <a:spLocks noEditPoints="1"/>
              </p:cNvSpPr>
              <p:nvPr/>
            </p:nvSpPr>
            <p:spPr bwMode="auto">
              <a:xfrm>
                <a:off x="13068592"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8" name="Freeform 147"/>
              <p:cNvSpPr>
                <a:spLocks/>
              </p:cNvSpPr>
              <p:nvPr/>
            </p:nvSpPr>
            <p:spPr bwMode="auto">
              <a:xfrm>
                <a:off x="13121795"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49" name="Freeform 148"/>
              <p:cNvSpPr>
                <a:spLocks noEditPoints="1"/>
              </p:cNvSpPr>
              <p:nvPr/>
            </p:nvSpPr>
            <p:spPr bwMode="auto">
              <a:xfrm>
                <a:off x="13090582"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0" name="Freeform 149"/>
              <p:cNvSpPr>
                <a:spLocks noEditPoints="1"/>
              </p:cNvSpPr>
              <p:nvPr/>
            </p:nvSpPr>
            <p:spPr bwMode="auto">
              <a:xfrm>
                <a:off x="12856598"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1" name="Freeform 150"/>
              <p:cNvSpPr>
                <a:spLocks noEditPoints="1"/>
              </p:cNvSpPr>
              <p:nvPr/>
            </p:nvSpPr>
            <p:spPr bwMode="auto">
              <a:xfrm>
                <a:off x="12873267" y="4634412"/>
                <a:ext cx="43165" cy="54157"/>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2" name="Freeform 151"/>
              <p:cNvSpPr>
                <a:spLocks/>
              </p:cNvSpPr>
              <p:nvPr/>
            </p:nvSpPr>
            <p:spPr bwMode="auto">
              <a:xfrm>
                <a:off x="12810421" y="4561912"/>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3" name="Freeform 152"/>
              <p:cNvSpPr>
                <a:spLocks noEditPoints="1"/>
              </p:cNvSpPr>
              <p:nvPr/>
            </p:nvSpPr>
            <p:spPr bwMode="auto">
              <a:xfrm>
                <a:off x="12822072" y="4634412"/>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4" name="Freeform 153"/>
              <p:cNvSpPr>
                <a:spLocks/>
              </p:cNvSpPr>
              <p:nvPr/>
            </p:nvSpPr>
            <p:spPr bwMode="auto">
              <a:xfrm>
                <a:off x="12845722"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5" name="Freeform 154"/>
              <p:cNvSpPr>
                <a:spLocks noEditPoints="1"/>
              </p:cNvSpPr>
              <p:nvPr/>
            </p:nvSpPr>
            <p:spPr bwMode="auto">
              <a:xfrm>
                <a:off x="12888887" y="4405663"/>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6" name="Freeform 155"/>
              <p:cNvSpPr>
                <a:spLocks noEditPoints="1"/>
              </p:cNvSpPr>
              <p:nvPr/>
            </p:nvSpPr>
            <p:spPr bwMode="auto">
              <a:xfrm>
                <a:off x="12857372"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7" name="Freeform 156"/>
              <p:cNvSpPr>
                <a:spLocks/>
              </p:cNvSpPr>
              <p:nvPr/>
            </p:nvSpPr>
            <p:spPr bwMode="auto">
              <a:xfrm>
                <a:off x="12910575" y="4477290"/>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8" name="Freeform 157"/>
              <p:cNvSpPr>
                <a:spLocks noEditPoints="1"/>
              </p:cNvSpPr>
              <p:nvPr/>
            </p:nvSpPr>
            <p:spPr bwMode="auto">
              <a:xfrm>
                <a:off x="12879362"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59" name="Freeform 158"/>
              <p:cNvSpPr>
                <a:spLocks noEditPoints="1"/>
              </p:cNvSpPr>
              <p:nvPr/>
            </p:nvSpPr>
            <p:spPr bwMode="auto">
              <a:xfrm>
                <a:off x="13342160" y="4562785"/>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0" name="Freeform 159"/>
              <p:cNvSpPr>
                <a:spLocks/>
              </p:cNvSpPr>
              <p:nvPr/>
            </p:nvSpPr>
            <p:spPr bwMode="auto">
              <a:xfrm>
                <a:off x="13354405" y="4632939"/>
                <a:ext cx="25096" cy="5241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1" name="Freeform 160"/>
              <p:cNvSpPr>
                <a:spLocks/>
              </p:cNvSpPr>
              <p:nvPr/>
            </p:nvSpPr>
            <p:spPr bwMode="auto">
              <a:xfrm>
                <a:off x="12774372" y="4631841"/>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2" name="Freeform 161"/>
              <p:cNvSpPr>
                <a:spLocks/>
              </p:cNvSpPr>
              <p:nvPr/>
            </p:nvSpPr>
            <p:spPr bwMode="auto">
              <a:xfrm>
                <a:off x="12818360" y="4698384"/>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3" name="Freeform 162"/>
              <p:cNvSpPr>
                <a:spLocks noEditPoints="1"/>
              </p:cNvSpPr>
              <p:nvPr/>
            </p:nvSpPr>
            <p:spPr bwMode="auto">
              <a:xfrm>
                <a:off x="13313273" y="4698386"/>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4" name="Freeform 163"/>
              <p:cNvSpPr>
                <a:spLocks noEditPoints="1"/>
              </p:cNvSpPr>
              <p:nvPr/>
            </p:nvSpPr>
            <p:spPr bwMode="auto">
              <a:xfrm>
                <a:off x="12799849" y="4477290"/>
                <a:ext cx="41157" cy="54157"/>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5" name="Freeform 164"/>
              <p:cNvSpPr>
                <a:spLocks/>
              </p:cNvSpPr>
              <p:nvPr/>
            </p:nvSpPr>
            <p:spPr bwMode="auto">
              <a:xfrm>
                <a:off x="12799479" y="4404790"/>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6" name="Freeform 165"/>
              <p:cNvSpPr>
                <a:spLocks noEditPoints="1"/>
              </p:cNvSpPr>
              <p:nvPr/>
            </p:nvSpPr>
            <p:spPr bwMode="auto">
              <a:xfrm>
                <a:off x="12795898" y="4327081"/>
                <a:ext cx="41157" cy="5241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7" name="Freeform 166"/>
              <p:cNvSpPr>
                <a:spLocks/>
              </p:cNvSpPr>
              <p:nvPr/>
            </p:nvSpPr>
            <p:spPr bwMode="auto">
              <a:xfrm>
                <a:off x="13276017" y="4251397"/>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8" name="Freeform 167"/>
              <p:cNvSpPr>
                <a:spLocks/>
              </p:cNvSpPr>
              <p:nvPr/>
            </p:nvSpPr>
            <p:spPr bwMode="auto">
              <a:xfrm>
                <a:off x="12954043" y="4251397"/>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69" name="Freeform 168"/>
              <p:cNvSpPr>
                <a:spLocks/>
              </p:cNvSpPr>
              <p:nvPr/>
            </p:nvSpPr>
            <p:spPr bwMode="auto">
              <a:xfrm>
                <a:off x="13161717" y="4251397"/>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0" name="Freeform 169"/>
              <p:cNvSpPr>
                <a:spLocks/>
              </p:cNvSpPr>
              <p:nvPr/>
            </p:nvSpPr>
            <p:spPr bwMode="auto">
              <a:xfrm>
                <a:off x="13056942" y="4251397"/>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1" name="Freeform 170"/>
              <p:cNvSpPr>
                <a:spLocks/>
              </p:cNvSpPr>
              <p:nvPr/>
            </p:nvSpPr>
            <p:spPr bwMode="auto">
              <a:xfrm>
                <a:off x="12845722" y="4251397"/>
                <a:ext cx="25096"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2" name="Freeform 171"/>
              <p:cNvSpPr>
                <a:spLocks noEditPoints="1"/>
              </p:cNvSpPr>
              <p:nvPr/>
            </p:nvSpPr>
            <p:spPr bwMode="auto">
              <a:xfrm>
                <a:off x="12964919" y="4698977"/>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3" name="Freeform 172"/>
              <p:cNvSpPr>
                <a:spLocks/>
              </p:cNvSpPr>
              <p:nvPr/>
            </p:nvSpPr>
            <p:spPr bwMode="auto">
              <a:xfrm>
                <a:off x="12918742" y="4698104"/>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4" name="Freeform 173"/>
              <p:cNvSpPr>
                <a:spLocks/>
              </p:cNvSpPr>
              <p:nvPr/>
            </p:nvSpPr>
            <p:spPr bwMode="auto">
              <a:xfrm>
                <a:off x="13021641" y="4698104"/>
                <a:ext cx="26100" cy="51537"/>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175" name="Freeform 174"/>
              <p:cNvSpPr>
                <a:spLocks noEditPoints="1"/>
              </p:cNvSpPr>
              <p:nvPr/>
            </p:nvSpPr>
            <p:spPr bwMode="auto">
              <a:xfrm>
                <a:off x="12856598" y="4698977"/>
                <a:ext cx="43165" cy="5241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sp>
          <p:nvSpPr>
            <p:cNvPr id="110" name="Freeform 141"/>
            <p:cNvSpPr>
              <a:spLocks/>
            </p:cNvSpPr>
            <p:nvPr/>
          </p:nvSpPr>
          <p:spPr bwMode="auto">
            <a:xfrm>
              <a:off x="10217926" y="4002344"/>
              <a:ext cx="605649" cy="368980"/>
            </a:xfrm>
            <a:custGeom>
              <a:avLst/>
              <a:gdLst>
                <a:gd name="T0" fmla="*/ 326 w 377"/>
                <a:gd name="T1" fmla="*/ 130 h 231"/>
                <a:gd name="T2" fmla="*/ 325 w 377"/>
                <a:gd name="T3" fmla="*/ 130 h 231"/>
                <a:gd name="T4" fmla="*/ 326 w 377"/>
                <a:gd name="T5" fmla="*/ 116 h 231"/>
                <a:gd name="T6" fmla="*/ 210 w 377"/>
                <a:gd name="T7" fmla="*/ 0 h 231"/>
                <a:gd name="T8" fmla="*/ 103 w 377"/>
                <a:gd name="T9" fmla="*/ 74 h 231"/>
                <a:gd name="T10" fmla="*/ 80 w 377"/>
                <a:gd name="T11" fmla="*/ 70 h 231"/>
                <a:gd name="T12" fmla="*/ 0 w 377"/>
                <a:gd name="T13" fmla="*/ 151 h 231"/>
                <a:gd name="T14" fmla="*/ 80 w 377"/>
                <a:gd name="T15" fmla="*/ 231 h 231"/>
                <a:gd name="T16" fmla="*/ 326 w 377"/>
                <a:gd name="T17" fmla="*/ 231 h 231"/>
                <a:gd name="T18" fmla="*/ 377 w 377"/>
                <a:gd name="T19" fmla="*/ 181 h 231"/>
                <a:gd name="T20" fmla="*/ 326 w 377"/>
                <a:gd name="T21" fmla="*/ 13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7" h="231">
                  <a:moveTo>
                    <a:pt x="326" y="130"/>
                  </a:moveTo>
                  <a:cubicBezTo>
                    <a:pt x="325" y="130"/>
                    <a:pt x="325" y="130"/>
                    <a:pt x="325" y="130"/>
                  </a:cubicBezTo>
                  <a:cubicBezTo>
                    <a:pt x="326" y="125"/>
                    <a:pt x="326" y="121"/>
                    <a:pt x="326" y="116"/>
                  </a:cubicBezTo>
                  <a:cubicBezTo>
                    <a:pt x="326" y="52"/>
                    <a:pt x="274" y="0"/>
                    <a:pt x="210" y="0"/>
                  </a:cubicBezTo>
                  <a:cubicBezTo>
                    <a:pt x="161" y="0"/>
                    <a:pt x="120" y="31"/>
                    <a:pt x="103" y="74"/>
                  </a:cubicBezTo>
                  <a:cubicBezTo>
                    <a:pt x="96" y="71"/>
                    <a:pt x="88" y="70"/>
                    <a:pt x="80" y="70"/>
                  </a:cubicBezTo>
                  <a:cubicBezTo>
                    <a:pt x="36" y="70"/>
                    <a:pt x="0" y="106"/>
                    <a:pt x="0" y="151"/>
                  </a:cubicBezTo>
                  <a:cubicBezTo>
                    <a:pt x="0" y="195"/>
                    <a:pt x="36" y="231"/>
                    <a:pt x="80" y="231"/>
                  </a:cubicBezTo>
                  <a:cubicBezTo>
                    <a:pt x="326" y="231"/>
                    <a:pt x="326" y="231"/>
                    <a:pt x="326" y="231"/>
                  </a:cubicBezTo>
                  <a:cubicBezTo>
                    <a:pt x="354" y="231"/>
                    <a:pt x="377" y="209"/>
                    <a:pt x="377" y="181"/>
                  </a:cubicBezTo>
                  <a:cubicBezTo>
                    <a:pt x="377" y="153"/>
                    <a:pt x="354" y="130"/>
                    <a:pt x="326" y="130"/>
                  </a:cubicBezTo>
                  <a:close/>
                </a:path>
              </a:pathLst>
            </a:custGeom>
            <a:solidFill>
              <a:schemeClr val="accent6">
                <a:lumMod val="20000"/>
                <a:lumOff val="80000"/>
                <a:alpha val="71000"/>
              </a:schemeClr>
            </a:solidFill>
            <a:ln>
              <a:noFill/>
            </a:ln>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US" sz="2353">
                <a:solidFill>
                  <a:srgbClr val="000000"/>
                </a:solidFill>
                <a:ea typeface="MS PGothic" charset="0"/>
              </a:endParaRPr>
            </a:p>
          </p:txBody>
        </p:sp>
        <p:cxnSp>
          <p:nvCxnSpPr>
            <p:cNvPr id="111" name="Straight Connector 110"/>
            <p:cNvCxnSpPr/>
            <p:nvPr/>
          </p:nvCxnSpPr>
          <p:spPr>
            <a:xfrm>
              <a:off x="10422146" y="2728166"/>
              <a:ext cx="0" cy="9144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1546096" y="2728166"/>
              <a:ext cx="0" cy="91440"/>
            </a:xfrm>
            <a:prstGeom prst="line">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11482596" y="3295650"/>
              <a:ext cx="0" cy="128587"/>
            </a:xfrm>
            <a:prstGeom prst="line">
              <a:avLst/>
            </a:prstGeom>
            <a:ln w="3175">
              <a:gradFill>
                <a:gsLst>
                  <a:gs pos="0">
                    <a:schemeClr val="bg1">
                      <a:lumMod val="95000"/>
                    </a:schemeClr>
                  </a:gs>
                  <a:gs pos="76000">
                    <a:schemeClr val="bg1">
                      <a:lumMod val="85000"/>
                    </a:schemeClr>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bwMode="auto">
          <a:xfrm>
            <a:off x="2328359" y="2190366"/>
            <a:ext cx="1810521" cy="35462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71" name="Rectangle 70"/>
          <p:cNvSpPr/>
          <p:nvPr/>
        </p:nvSpPr>
        <p:spPr bwMode="auto">
          <a:xfrm>
            <a:off x="6162598" y="2211414"/>
            <a:ext cx="1810521" cy="35462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0000"/>
              </a:solidFill>
              <a:latin typeface="Segoe UI Light"/>
              <a:ea typeface="Segoe UI" pitchFamily="34" charset="0"/>
              <a:cs typeface="Segoe UI" pitchFamily="34" charset="0"/>
            </a:endParaRPr>
          </a:p>
        </p:txBody>
      </p:sp>
      <p:sp>
        <p:nvSpPr>
          <p:cNvPr id="78" name="Rectangle 77"/>
          <p:cNvSpPr/>
          <p:nvPr/>
        </p:nvSpPr>
        <p:spPr bwMode="auto">
          <a:xfrm>
            <a:off x="8054137" y="2211414"/>
            <a:ext cx="1810521" cy="35462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83" name="Rectangle 82"/>
          <p:cNvSpPr/>
          <p:nvPr/>
        </p:nvSpPr>
        <p:spPr bwMode="auto">
          <a:xfrm>
            <a:off x="9954251" y="2211414"/>
            <a:ext cx="1810521" cy="35462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 name="Rectangle 1"/>
          <p:cNvSpPr/>
          <p:nvPr/>
        </p:nvSpPr>
        <p:spPr bwMode="auto">
          <a:xfrm>
            <a:off x="453681" y="2211414"/>
            <a:ext cx="1810521" cy="35462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4" name="Rectangle 23"/>
          <p:cNvSpPr/>
          <p:nvPr/>
        </p:nvSpPr>
        <p:spPr bwMode="auto">
          <a:xfrm>
            <a:off x="4253909" y="1608356"/>
            <a:ext cx="1810521" cy="607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hu-HU" sz="1567" dirty="0">
                <a:solidFill>
                  <a:srgbClr val="FFFFFF"/>
                </a:solidFill>
                <a:latin typeface="Segoe UI Semibold" panose="020B0702040204020203" pitchFamily="34" charset="0"/>
                <a:ea typeface="Segoe UI" pitchFamily="34" charset="0"/>
                <a:cs typeface="Segoe UI" pitchFamily="34" charset="0"/>
              </a:rPr>
              <a:t>Transzformálás</a:t>
            </a:r>
            <a:endParaRPr lang="en-US" sz="1567" dirty="0">
              <a:solidFill>
                <a:srgbClr val="FFFFFF"/>
              </a:solidFill>
              <a:latin typeface="Segoe UI Semibold" panose="020B0702040204020203" pitchFamily="34" charset="0"/>
              <a:ea typeface="Segoe UI" pitchFamily="34" charset="0"/>
              <a:cs typeface="Segoe UI" pitchFamily="34" charset="0"/>
            </a:endParaRPr>
          </a:p>
        </p:txBody>
      </p:sp>
      <p:sp>
        <p:nvSpPr>
          <p:cNvPr id="23" name="Rectangle 22"/>
          <p:cNvSpPr/>
          <p:nvPr/>
        </p:nvSpPr>
        <p:spPr bwMode="auto">
          <a:xfrm>
            <a:off x="2353796" y="1608356"/>
            <a:ext cx="1810521" cy="607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hu-HU" sz="1567" dirty="0">
                <a:solidFill>
                  <a:srgbClr val="FFFFFF"/>
                </a:solidFill>
                <a:latin typeface="Segoe UI Semibold" panose="020B0702040204020203" pitchFamily="34" charset="0"/>
                <a:ea typeface="Segoe UI" pitchFamily="34" charset="0"/>
                <a:cs typeface="Segoe UI" pitchFamily="34" charset="0"/>
              </a:rPr>
              <a:t>Fogadás</a:t>
            </a:r>
            <a:endParaRPr lang="en-US" sz="1567" dirty="0">
              <a:solidFill>
                <a:srgbClr val="FFFFFF"/>
              </a:solidFill>
              <a:latin typeface="Segoe UI Semibold" panose="020B0702040204020203" pitchFamily="34" charset="0"/>
              <a:ea typeface="Segoe UI" pitchFamily="34" charset="0"/>
              <a:cs typeface="Segoe UI" pitchFamily="34" charset="0"/>
            </a:endParaRPr>
          </a:p>
        </p:txBody>
      </p:sp>
      <p:sp>
        <p:nvSpPr>
          <p:cNvPr id="9" name="Cím 8"/>
          <p:cNvSpPr>
            <a:spLocks noGrp="1"/>
          </p:cNvSpPr>
          <p:nvPr>
            <p:ph type="title"/>
          </p:nvPr>
        </p:nvSpPr>
        <p:spPr/>
        <p:txBody>
          <a:bodyPr/>
          <a:lstStyle/>
          <a:p>
            <a:r>
              <a:rPr lang="hu-HU" dirty="0"/>
              <a:t>Példa-architektúra</a:t>
            </a:r>
          </a:p>
        </p:txBody>
      </p:sp>
      <p:sp>
        <p:nvSpPr>
          <p:cNvPr id="13" name="Rectangle 12"/>
          <p:cNvSpPr/>
          <p:nvPr/>
        </p:nvSpPr>
        <p:spPr bwMode="auto">
          <a:xfrm>
            <a:off x="453683" y="3629234"/>
            <a:ext cx="1815440"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Web </a:t>
            </a:r>
            <a:r>
              <a:rPr lang="hu-HU" sz="1567" dirty="0" err="1">
                <a:solidFill>
                  <a:srgbClr val="505050"/>
                </a:solidFill>
                <a:ea typeface="Segoe UI" pitchFamily="34" charset="0"/>
                <a:cs typeface="Segoe UI" pitchFamily="34" charset="0"/>
              </a:rPr>
              <a:t>logok</a:t>
            </a:r>
            <a:endParaRPr lang="en-US" sz="1567" dirty="0">
              <a:solidFill>
                <a:srgbClr val="505050"/>
              </a:solidFill>
              <a:ea typeface="Segoe UI" pitchFamily="34" charset="0"/>
              <a:cs typeface="Segoe UI" pitchFamily="34" charset="0"/>
            </a:endParaRPr>
          </a:p>
        </p:txBody>
      </p:sp>
      <p:sp>
        <p:nvSpPr>
          <p:cNvPr id="27" name="Rectangle 26"/>
          <p:cNvSpPr/>
          <p:nvPr/>
        </p:nvSpPr>
        <p:spPr bwMode="auto">
          <a:xfrm>
            <a:off x="9954251" y="1608356"/>
            <a:ext cx="1810521" cy="607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hu-HU" sz="1567" dirty="0">
                <a:solidFill>
                  <a:srgbClr val="FFFFFF"/>
                </a:solidFill>
                <a:latin typeface="Segoe UI Semibold" panose="020B0702040204020203" pitchFamily="34" charset="0"/>
                <a:ea typeface="Segoe UI" pitchFamily="34" charset="0"/>
                <a:cs typeface="Segoe UI" pitchFamily="34" charset="0"/>
              </a:rPr>
              <a:t>Vizualizáció </a:t>
            </a:r>
            <a:r>
              <a:rPr lang="en-US" sz="1567" dirty="0">
                <a:solidFill>
                  <a:srgbClr val="FFFFFF"/>
                </a:solidFill>
                <a:latin typeface="Segoe UI Semibold" panose="020B0702040204020203" pitchFamily="34" charset="0"/>
                <a:ea typeface="Segoe UI" pitchFamily="34" charset="0"/>
                <a:cs typeface="Segoe UI" pitchFamily="34" charset="0"/>
              </a:rPr>
              <a:t>&amp; </a:t>
            </a:r>
            <a:br>
              <a:rPr lang="en-US" sz="1567" dirty="0">
                <a:solidFill>
                  <a:srgbClr val="FFFFFF"/>
                </a:solidFill>
                <a:latin typeface="Segoe UI Semibold" panose="020B0702040204020203" pitchFamily="34" charset="0"/>
                <a:ea typeface="Segoe UI" pitchFamily="34" charset="0"/>
                <a:cs typeface="Segoe UI" pitchFamily="34" charset="0"/>
              </a:rPr>
            </a:br>
            <a:r>
              <a:rPr lang="hu-HU" sz="1567" dirty="0">
                <a:solidFill>
                  <a:srgbClr val="FFFFFF"/>
                </a:solidFill>
                <a:latin typeface="Segoe UI Semibold" panose="020B0702040204020203" pitchFamily="34" charset="0"/>
                <a:ea typeface="Segoe UI" pitchFamily="34" charset="0"/>
                <a:cs typeface="Segoe UI" pitchFamily="34" charset="0"/>
              </a:rPr>
              <a:t>döntés</a:t>
            </a:r>
            <a:endParaRPr lang="en-US" sz="1567" dirty="0">
              <a:solidFill>
                <a:srgbClr val="FFFFFF"/>
              </a:solidFill>
              <a:latin typeface="Segoe UI Semibold" panose="020B0702040204020203" pitchFamily="34" charset="0"/>
              <a:ea typeface="Segoe UI" pitchFamily="34" charset="0"/>
              <a:cs typeface="Segoe UI" pitchFamily="34" charset="0"/>
            </a:endParaRPr>
          </a:p>
        </p:txBody>
      </p:sp>
      <p:sp>
        <p:nvSpPr>
          <p:cNvPr id="28" name="Rectangle 27"/>
          <p:cNvSpPr/>
          <p:nvPr/>
        </p:nvSpPr>
        <p:spPr bwMode="auto">
          <a:xfrm>
            <a:off x="453683" y="2653930"/>
            <a:ext cx="1817825"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IoT, Mobile </a:t>
            </a:r>
            <a:r>
              <a:rPr lang="hu-HU" sz="1567" dirty="0">
                <a:solidFill>
                  <a:srgbClr val="505050"/>
                </a:solidFill>
                <a:ea typeface="Segoe UI" pitchFamily="34" charset="0"/>
                <a:cs typeface="Segoe UI" pitchFamily="34" charset="0"/>
              </a:rPr>
              <a:t>eszközök </a:t>
            </a:r>
            <a:r>
              <a:rPr lang="hu-HU" sz="1567" dirty="0" err="1">
                <a:solidFill>
                  <a:srgbClr val="505050"/>
                </a:solidFill>
                <a:ea typeface="Segoe UI" pitchFamily="34" charset="0"/>
                <a:cs typeface="Segoe UI" pitchFamily="34" charset="0"/>
              </a:rPr>
              <a:t>stb</a:t>
            </a:r>
            <a:r>
              <a:rPr lang="en-US" sz="1567" dirty="0">
                <a:solidFill>
                  <a:srgbClr val="505050"/>
                </a:solidFill>
                <a:ea typeface="Segoe UI" pitchFamily="34" charset="0"/>
                <a:cs typeface="Segoe UI" pitchFamily="34" charset="0"/>
              </a:rPr>
              <a:t>.</a:t>
            </a:r>
          </a:p>
        </p:txBody>
      </p:sp>
      <p:sp>
        <p:nvSpPr>
          <p:cNvPr id="29" name="Rectangle 28"/>
          <p:cNvSpPr/>
          <p:nvPr/>
        </p:nvSpPr>
        <p:spPr bwMode="auto">
          <a:xfrm>
            <a:off x="453682" y="4548804"/>
            <a:ext cx="1817982"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hu-HU" sz="1567" dirty="0">
                <a:solidFill>
                  <a:srgbClr val="505050"/>
                </a:solidFill>
                <a:ea typeface="Segoe UI" pitchFamily="34" charset="0"/>
                <a:cs typeface="Segoe UI" pitchFamily="34" charset="0"/>
              </a:rPr>
              <a:t>Közösségi adat</a:t>
            </a:r>
            <a:endParaRPr lang="en-US" sz="1567" dirty="0">
              <a:solidFill>
                <a:srgbClr val="505050"/>
              </a:solidFill>
              <a:ea typeface="Segoe UI" pitchFamily="34" charset="0"/>
              <a:cs typeface="Segoe UI" pitchFamily="34" charset="0"/>
            </a:endParaRPr>
          </a:p>
        </p:txBody>
      </p:sp>
      <p:sp>
        <p:nvSpPr>
          <p:cNvPr id="30" name="Rectangle 29"/>
          <p:cNvSpPr/>
          <p:nvPr/>
        </p:nvSpPr>
        <p:spPr bwMode="auto">
          <a:xfrm>
            <a:off x="2327018" y="3315136"/>
            <a:ext cx="1762013"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Event Hub</a:t>
            </a:r>
          </a:p>
        </p:txBody>
      </p:sp>
      <p:sp>
        <p:nvSpPr>
          <p:cNvPr id="33" name="Rectangle 32"/>
          <p:cNvSpPr/>
          <p:nvPr/>
        </p:nvSpPr>
        <p:spPr bwMode="auto">
          <a:xfrm>
            <a:off x="4338978" y="3370045"/>
            <a:ext cx="1490975"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HDInsight</a:t>
            </a:r>
          </a:p>
        </p:txBody>
      </p:sp>
      <p:sp>
        <p:nvSpPr>
          <p:cNvPr id="34" name="Rectangle 33"/>
          <p:cNvSpPr/>
          <p:nvPr/>
        </p:nvSpPr>
        <p:spPr bwMode="auto">
          <a:xfrm>
            <a:off x="4252176" y="2535676"/>
            <a:ext cx="1843001"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Azure Data </a:t>
            </a:r>
            <a:br>
              <a:rPr lang="en-US" sz="1567" dirty="0">
                <a:solidFill>
                  <a:srgbClr val="505050"/>
                </a:solidFill>
                <a:ea typeface="Segoe UI" pitchFamily="34" charset="0"/>
                <a:cs typeface="Segoe UI" pitchFamily="34" charset="0"/>
              </a:rPr>
            </a:br>
            <a:r>
              <a:rPr lang="en-US" sz="1567" dirty="0">
                <a:solidFill>
                  <a:srgbClr val="505050"/>
                </a:solidFill>
                <a:ea typeface="Segoe UI" pitchFamily="34" charset="0"/>
                <a:cs typeface="Segoe UI" pitchFamily="34" charset="0"/>
              </a:rPr>
              <a:t>Factory </a:t>
            </a:r>
          </a:p>
        </p:txBody>
      </p:sp>
      <p:sp>
        <p:nvSpPr>
          <p:cNvPr id="35" name="Rectangle 34"/>
          <p:cNvSpPr/>
          <p:nvPr/>
        </p:nvSpPr>
        <p:spPr bwMode="auto">
          <a:xfrm>
            <a:off x="6362212" y="3809277"/>
            <a:ext cx="1490975"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Azure SQL DB</a:t>
            </a:r>
          </a:p>
        </p:txBody>
      </p:sp>
      <p:sp>
        <p:nvSpPr>
          <p:cNvPr id="36" name="Rectangle 35"/>
          <p:cNvSpPr/>
          <p:nvPr/>
        </p:nvSpPr>
        <p:spPr bwMode="auto">
          <a:xfrm>
            <a:off x="6174032" y="2631164"/>
            <a:ext cx="1787655"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Azure Data Lake</a:t>
            </a:r>
          </a:p>
        </p:txBody>
      </p:sp>
      <p:sp>
        <p:nvSpPr>
          <p:cNvPr id="37" name="Rectangle 36"/>
          <p:cNvSpPr/>
          <p:nvPr/>
        </p:nvSpPr>
        <p:spPr bwMode="auto">
          <a:xfrm>
            <a:off x="8057674" y="2970798"/>
            <a:ext cx="1753208" cy="19255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Azure Machine Learning</a:t>
            </a:r>
          </a:p>
          <a:p>
            <a:pPr algn="ctr" defTabSz="913927" fontAlgn="base">
              <a:spcBef>
                <a:spcPct val="0"/>
              </a:spcBef>
              <a:spcAft>
                <a:spcPct val="0"/>
              </a:spcAft>
            </a:pPr>
            <a:r>
              <a:rPr lang="en-US" sz="1567" dirty="0">
                <a:solidFill>
                  <a:srgbClr val="505050"/>
                </a:solidFill>
                <a:ea typeface="Segoe UI" pitchFamily="34" charset="0"/>
                <a:cs typeface="Segoe UI" pitchFamily="34" charset="0"/>
              </a:rPr>
              <a:t>(Fraud detection etc.)</a:t>
            </a:r>
          </a:p>
        </p:txBody>
      </p:sp>
      <p:sp>
        <p:nvSpPr>
          <p:cNvPr id="38" name="Rectangle 37"/>
          <p:cNvSpPr/>
          <p:nvPr/>
        </p:nvSpPr>
        <p:spPr bwMode="auto">
          <a:xfrm>
            <a:off x="9939508" y="2569420"/>
            <a:ext cx="1725416"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Power BI</a:t>
            </a:r>
          </a:p>
        </p:txBody>
      </p:sp>
      <p:sp>
        <p:nvSpPr>
          <p:cNvPr id="39" name="Rectangle 38"/>
          <p:cNvSpPr/>
          <p:nvPr/>
        </p:nvSpPr>
        <p:spPr bwMode="auto">
          <a:xfrm>
            <a:off x="9975706" y="3618310"/>
            <a:ext cx="1689218"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a:solidFill>
                  <a:srgbClr val="505050"/>
                </a:solidFill>
                <a:ea typeface="Segoe UI" pitchFamily="34" charset="0"/>
                <a:cs typeface="Segoe UI" pitchFamily="34" charset="0"/>
              </a:rPr>
              <a:t>Web </a:t>
            </a:r>
            <a:br>
              <a:rPr lang="en-US" sz="1567" dirty="0">
                <a:solidFill>
                  <a:srgbClr val="505050"/>
                </a:solidFill>
                <a:ea typeface="Segoe UI" pitchFamily="34" charset="0"/>
                <a:cs typeface="Segoe UI" pitchFamily="34" charset="0"/>
              </a:rPr>
            </a:br>
            <a:r>
              <a:rPr lang="en-US" sz="1567" dirty="0">
                <a:solidFill>
                  <a:srgbClr val="505050"/>
                </a:solidFill>
                <a:ea typeface="Segoe UI" pitchFamily="34" charset="0"/>
                <a:cs typeface="Segoe UI" pitchFamily="34" charset="0"/>
              </a:rPr>
              <a:t>dashboard</a:t>
            </a:r>
            <a:r>
              <a:rPr lang="hu-HU" sz="1567" dirty="0">
                <a:solidFill>
                  <a:srgbClr val="505050"/>
                </a:solidFill>
                <a:ea typeface="Segoe UI" pitchFamily="34" charset="0"/>
                <a:cs typeface="Segoe UI" pitchFamily="34" charset="0"/>
              </a:rPr>
              <a:t>ok</a:t>
            </a:r>
            <a:endParaRPr lang="en-US" sz="1567" dirty="0">
              <a:solidFill>
                <a:srgbClr val="505050"/>
              </a:solidFill>
              <a:ea typeface="Segoe UI" pitchFamily="34" charset="0"/>
              <a:cs typeface="Segoe UI" pitchFamily="34" charset="0"/>
            </a:endParaRPr>
          </a:p>
        </p:txBody>
      </p:sp>
      <p:sp>
        <p:nvSpPr>
          <p:cNvPr id="40" name="Rectangle 39"/>
          <p:cNvSpPr/>
          <p:nvPr/>
        </p:nvSpPr>
        <p:spPr bwMode="auto">
          <a:xfrm>
            <a:off x="9975707" y="4538521"/>
            <a:ext cx="1789066" cy="9709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0" bIns="44814" numCol="1" spcCol="0" rtlCol="0" fromWordArt="0" anchor="b" anchorCtr="0" forceAA="0" compatLnSpc="1">
            <a:prstTxWarp prst="textNoShape">
              <a:avLst/>
            </a:prstTxWarp>
            <a:noAutofit/>
          </a:bodyPr>
          <a:lstStyle/>
          <a:p>
            <a:pPr algn="ctr" defTabSz="913927" fontAlgn="base">
              <a:spcBef>
                <a:spcPct val="0"/>
              </a:spcBef>
              <a:spcAft>
                <a:spcPct val="0"/>
              </a:spcAft>
            </a:pPr>
            <a:r>
              <a:rPr lang="en-US" sz="1567" dirty="0" err="1">
                <a:solidFill>
                  <a:srgbClr val="505050"/>
                </a:solidFill>
                <a:ea typeface="Segoe UI" pitchFamily="34" charset="0"/>
                <a:cs typeface="Segoe UI" pitchFamily="34" charset="0"/>
              </a:rPr>
              <a:t>Mobi</a:t>
            </a:r>
            <a:r>
              <a:rPr lang="hu-HU" sz="1567" dirty="0" err="1">
                <a:solidFill>
                  <a:srgbClr val="505050"/>
                </a:solidFill>
                <a:ea typeface="Segoe UI" pitchFamily="34" charset="0"/>
                <a:cs typeface="Segoe UI" pitchFamily="34" charset="0"/>
              </a:rPr>
              <a:t>leszközök</a:t>
            </a:r>
            <a:endParaRPr lang="en-US" sz="1567" dirty="0">
              <a:solidFill>
                <a:srgbClr val="505050"/>
              </a:solidFill>
              <a:ea typeface="Segoe UI" pitchFamily="34" charset="0"/>
              <a:cs typeface="Segoe UI" pitchFamily="34" charset="0"/>
            </a:endParaRPr>
          </a:p>
        </p:txBody>
      </p:sp>
      <p:sp>
        <p:nvSpPr>
          <p:cNvPr id="25" name="Rectangle 24"/>
          <p:cNvSpPr/>
          <p:nvPr/>
        </p:nvSpPr>
        <p:spPr bwMode="auto">
          <a:xfrm>
            <a:off x="6162598" y="1608356"/>
            <a:ext cx="1810521" cy="607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hu-HU" sz="1567" dirty="0">
                <a:solidFill>
                  <a:srgbClr val="FFFFFF"/>
                </a:solidFill>
                <a:latin typeface="Segoe UI Semibold" panose="020B0702040204020203" pitchFamily="34" charset="0"/>
                <a:ea typeface="Segoe UI" pitchFamily="34" charset="0"/>
                <a:cs typeface="Segoe UI" pitchFamily="34" charset="0"/>
              </a:rPr>
              <a:t>Hosszú távú tárolás</a:t>
            </a:r>
            <a:endParaRPr lang="en-US" sz="1567" dirty="0">
              <a:solidFill>
                <a:srgbClr val="FFFFFF"/>
              </a:solidFill>
              <a:latin typeface="Segoe UI Semibold" panose="020B0702040204020203" pitchFamily="34" charset="0"/>
              <a:ea typeface="Segoe UI" pitchFamily="34" charset="0"/>
              <a:cs typeface="Segoe UI" pitchFamily="34" charset="0"/>
            </a:endParaRPr>
          </a:p>
        </p:txBody>
      </p:sp>
      <p:sp>
        <p:nvSpPr>
          <p:cNvPr id="26" name="Rectangle 25"/>
          <p:cNvSpPr/>
          <p:nvPr/>
        </p:nvSpPr>
        <p:spPr bwMode="auto">
          <a:xfrm>
            <a:off x="8054137" y="1608356"/>
            <a:ext cx="1810521" cy="607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hu-HU" sz="1567" dirty="0">
                <a:solidFill>
                  <a:srgbClr val="FFFFFF"/>
                </a:solidFill>
                <a:latin typeface="Segoe UI Semibold" panose="020B0702040204020203" pitchFamily="34" charset="0"/>
                <a:ea typeface="Segoe UI" pitchFamily="34" charset="0"/>
                <a:cs typeface="Segoe UI" pitchFamily="34" charset="0"/>
              </a:rPr>
              <a:t>Analitikai</a:t>
            </a:r>
            <a:endParaRPr lang="en-US" sz="1567" dirty="0">
              <a:solidFill>
                <a:srgbClr val="FFFFFF"/>
              </a:solidFill>
              <a:latin typeface="Segoe UI Semibold" panose="020B0702040204020203" pitchFamily="34" charset="0"/>
              <a:ea typeface="Segoe UI" pitchFamily="34" charset="0"/>
              <a:cs typeface="Segoe UI" pitchFamily="34" charset="0"/>
            </a:endParaRPr>
          </a:p>
        </p:txBody>
      </p:sp>
      <p:sp>
        <p:nvSpPr>
          <p:cNvPr id="59" name="Freeform 58"/>
          <p:cNvSpPr/>
          <p:nvPr/>
        </p:nvSpPr>
        <p:spPr>
          <a:xfrm rot="2722937">
            <a:off x="934267" y="2329874"/>
            <a:ext cx="717541" cy="717725"/>
          </a:xfrm>
          <a:custGeom>
            <a:avLst/>
            <a:gdLst>
              <a:gd name="connsiteX0" fmla="*/ 1102830 w 2370416"/>
              <a:gd name="connsiteY0" fmla="*/ 135043 h 2371027"/>
              <a:gd name="connsiteX1" fmla="*/ 1102830 w 2370416"/>
              <a:gd name="connsiteY1" fmla="*/ 135044 h 2371027"/>
              <a:gd name="connsiteX2" fmla="*/ 1102830 w 2370416"/>
              <a:gd name="connsiteY2" fmla="*/ 1202015 h 2371027"/>
              <a:gd name="connsiteX3" fmla="*/ 1102830 w 2370416"/>
              <a:gd name="connsiteY3" fmla="*/ 1202017 h 2371027"/>
              <a:gd name="connsiteX4" fmla="*/ 389877 w 2370416"/>
              <a:gd name="connsiteY4" fmla="*/ 401015 h 2371027"/>
              <a:gd name="connsiteX5" fmla="*/ 1069613 w 2370416"/>
              <a:gd name="connsiteY5" fmla="*/ 74835 h 2371027"/>
              <a:gd name="connsiteX6" fmla="*/ 1120405 w 2370416"/>
              <a:gd name="connsiteY6" fmla="*/ 72070 h 2371027"/>
              <a:gd name="connsiteX7" fmla="*/ 1107911 w 2370416"/>
              <a:gd name="connsiteY7" fmla="*/ 90602 h 2371027"/>
              <a:gd name="connsiteX8" fmla="*/ 1100600 w 2370416"/>
              <a:gd name="connsiteY8" fmla="*/ 126815 h 2371027"/>
              <a:gd name="connsiteX9" fmla="*/ 1100600 w 2370416"/>
              <a:gd name="connsiteY9" fmla="*/ 133275 h 2371027"/>
              <a:gd name="connsiteX10" fmla="*/ 1075774 w 2370416"/>
              <a:gd name="connsiteY10" fmla="*/ 134627 h 2371027"/>
              <a:gd name="connsiteX11" fmla="*/ 432662 w 2370416"/>
              <a:gd name="connsiteY11" fmla="*/ 443232 h 2371027"/>
              <a:gd name="connsiteX12" fmla="*/ 128510 w 2370416"/>
              <a:gd name="connsiteY12" fmla="*/ 1191603 h 2371027"/>
              <a:gd name="connsiteX13" fmla="*/ 131359 w 2370416"/>
              <a:gd name="connsiteY13" fmla="*/ 1243925 h 2371027"/>
              <a:gd name="connsiteX14" fmla="*/ 200851 w 2370416"/>
              <a:gd name="connsiteY14" fmla="*/ 1246965 h 2371027"/>
              <a:gd name="connsiteX15" fmla="*/ 214487 w 2370416"/>
              <a:gd name="connsiteY15" fmla="*/ 1379898 h 2371027"/>
              <a:gd name="connsiteX16" fmla="*/ 489411 w 2370416"/>
              <a:gd name="connsiteY16" fmla="*/ 1888432 h 2371027"/>
              <a:gd name="connsiteX17" fmla="*/ 1887821 w 2370416"/>
              <a:gd name="connsiteY17" fmla="*/ 1879101 h 2371027"/>
              <a:gd name="connsiteX18" fmla="*/ 1878490 w 2370416"/>
              <a:gd name="connsiteY18" fmla="*/ 480692 h 2371027"/>
              <a:gd name="connsiteX19" fmla="*/ 1366334 w 2370416"/>
              <a:gd name="connsiteY19" fmla="*/ 212577 h 2371027"/>
              <a:gd name="connsiteX20" fmla="*/ 1306582 w 2370416"/>
              <a:gd name="connsiteY20" fmla="*/ 207252 h 2371027"/>
              <a:gd name="connsiteX21" fmla="*/ 1306582 w 2370416"/>
              <a:gd name="connsiteY21" fmla="*/ 315413 h 2371027"/>
              <a:gd name="connsiteX22" fmla="*/ 1346371 w 2370416"/>
              <a:gd name="connsiteY22" fmla="*/ 318959 h 2371027"/>
              <a:gd name="connsiteX23" fmla="*/ 1802474 w 2370416"/>
              <a:gd name="connsiteY23" fmla="*/ 557728 h 2371027"/>
              <a:gd name="connsiteX24" fmla="*/ 1810783 w 2370416"/>
              <a:gd name="connsiteY24" fmla="*/ 1803085 h 2371027"/>
              <a:gd name="connsiteX25" fmla="*/ 565426 w 2370416"/>
              <a:gd name="connsiteY25" fmla="*/ 1811394 h 2371027"/>
              <a:gd name="connsiteX26" fmla="*/ 320592 w 2370416"/>
              <a:gd name="connsiteY26" fmla="*/ 1358518 h 2371027"/>
              <a:gd name="connsiteX27" fmla="*/ 309637 w 2370416"/>
              <a:gd name="connsiteY27" fmla="*/ 1251722 h 2371027"/>
              <a:gd name="connsiteX28" fmla="*/ 379595 w 2370416"/>
              <a:gd name="connsiteY28" fmla="*/ 1254782 h 2371027"/>
              <a:gd name="connsiteX29" fmla="*/ 372948 w 2370416"/>
              <a:gd name="connsiteY29" fmla="*/ 1189972 h 2371027"/>
              <a:gd name="connsiteX30" fmla="*/ 606658 w 2370416"/>
              <a:gd name="connsiteY30" fmla="*/ 614922 h 2371027"/>
              <a:gd name="connsiteX31" fmla="*/ 1023742 w 2370416"/>
              <a:gd name="connsiteY31" fmla="*/ 389438 h 2371027"/>
              <a:gd name="connsiteX32" fmla="*/ 1100599 w 2370416"/>
              <a:gd name="connsiteY32" fmla="*/ 381553 h 2371027"/>
              <a:gd name="connsiteX33" fmla="*/ 1100600 w 2370416"/>
              <a:gd name="connsiteY33" fmla="*/ 442372 h 2371027"/>
              <a:gd name="connsiteX34" fmla="*/ 1035747 w 2370416"/>
              <a:gd name="connsiteY34" fmla="*/ 449025 h 2371027"/>
              <a:gd name="connsiteX35" fmla="*/ 649920 w 2370416"/>
              <a:gd name="connsiteY35" fmla="*/ 657611 h 2371027"/>
              <a:gd name="connsiteX36" fmla="*/ 433723 w 2370416"/>
              <a:gd name="connsiteY36" fmla="*/ 1189567 h 2371027"/>
              <a:gd name="connsiteX37" fmla="*/ 440688 w 2370416"/>
              <a:gd name="connsiteY37" fmla="*/ 1257454 h 2371027"/>
              <a:gd name="connsiteX38" fmla="*/ 501560 w 2370416"/>
              <a:gd name="connsiteY38" fmla="*/ 1260116 h 2371027"/>
              <a:gd name="connsiteX39" fmla="*/ 507785 w 2370416"/>
              <a:gd name="connsiteY39" fmla="*/ 1320801 h 2371027"/>
              <a:gd name="connsiteX40" fmla="*/ 699534 w 2370416"/>
              <a:gd name="connsiteY40" fmla="*/ 1675484 h 2371027"/>
              <a:gd name="connsiteX41" fmla="*/ 1674873 w 2370416"/>
              <a:gd name="connsiteY41" fmla="*/ 1668977 h 2371027"/>
              <a:gd name="connsiteX42" fmla="*/ 1668365 w 2370416"/>
              <a:gd name="connsiteY42" fmla="*/ 693638 h 2371027"/>
              <a:gd name="connsiteX43" fmla="*/ 1311155 w 2370416"/>
              <a:gd name="connsiteY43" fmla="*/ 506638 h 2371027"/>
              <a:gd name="connsiteX44" fmla="*/ 1306582 w 2370416"/>
              <a:gd name="connsiteY44" fmla="*/ 506231 h 2371027"/>
              <a:gd name="connsiteX45" fmla="*/ 1306582 w 2370416"/>
              <a:gd name="connsiteY45" fmla="*/ 603230 h 2371027"/>
              <a:gd name="connsiteX46" fmla="*/ 1376993 w 2370416"/>
              <a:gd name="connsiteY46" fmla="*/ 621739 h 2371027"/>
              <a:gd name="connsiteX47" fmla="*/ 1601771 w 2370416"/>
              <a:gd name="connsiteY47" fmla="*/ 761127 h 2371027"/>
              <a:gd name="connsiteX48" fmla="*/ 1607384 w 2370416"/>
              <a:gd name="connsiteY48" fmla="*/ 1602382 h 2371027"/>
              <a:gd name="connsiteX49" fmla="*/ 766129 w 2370416"/>
              <a:gd name="connsiteY49" fmla="*/ 1607995 h 2371027"/>
              <a:gd name="connsiteX50" fmla="*/ 600741 w 2370416"/>
              <a:gd name="connsiteY50" fmla="*/ 1302071 h 2371027"/>
              <a:gd name="connsiteX51" fmla="*/ 596864 w 2370416"/>
              <a:gd name="connsiteY51" fmla="*/ 1264283 h 2371027"/>
              <a:gd name="connsiteX52" fmla="*/ 659642 w 2370416"/>
              <a:gd name="connsiteY52" fmla="*/ 1267029 h 2371027"/>
              <a:gd name="connsiteX53" fmla="*/ 651547 w 2370416"/>
              <a:gd name="connsiteY53" fmla="*/ 1188113 h 2371027"/>
              <a:gd name="connsiteX54" fmla="*/ 804972 w 2370416"/>
              <a:gd name="connsiteY54" fmla="*/ 810607 h 2371027"/>
              <a:gd name="connsiteX55" fmla="*/ 1078777 w 2370416"/>
              <a:gd name="connsiteY55" fmla="*/ 662583 h 2371027"/>
              <a:gd name="connsiteX56" fmla="*/ 1100600 w 2370416"/>
              <a:gd name="connsiteY56" fmla="*/ 660345 h 2371027"/>
              <a:gd name="connsiteX57" fmla="*/ 1100599 w 2370416"/>
              <a:gd name="connsiteY57" fmla="*/ 723861 h 2371027"/>
              <a:gd name="connsiteX58" fmla="*/ 1091316 w 2370416"/>
              <a:gd name="connsiteY58" fmla="*/ 724813 h 2371027"/>
              <a:gd name="connsiteX59" fmla="*/ 850154 w 2370416"/>
              <a:gd name="connsiteY59" fmla="*/ 855190 h 2371027"/>
              <a:gd name="connsiteX60" fmla="*/ 715021 w 2370416"/>
              <a:gd name="connsiteY60" fmla="*/ 1187690 h 2371027"/>
              <a:gd name="connsiteX61" fmla="*/ 723446 w 2370416"/>
              <a:gd name="connsiteY61" fmla="*/ 1269819 h 2371027"/>
              <a:gd name="connsiteX62" fmla="*/ 785597 w 2370416"/>
              <a:gd name="connsiteY62" fmla="*/ 1272538 h 2371027"/>
              <a:gd name="connsiteX63" fmla="*/ 806333 w 2370416"/>
              <a:gd name="connsiteY63" fmla="*/ 1340829 h 2371027"/>
              <a:gd name="connsiteX64" fmla="*/ 896982 w 2370416"/>
              <a:gd name="connsiteY64" fmla="*/ 1475384 h 2371027"/>
              <a:gd name="connsiteX65" fmla="*/ 1474773 w 2370416"/>
              <a:gd name="connsiteY65" fmla="*/ 1471529 h 2371027"/>
              <a:gd name="connsiteX66" fmla="*/ 1470918 w 2370416"/>
              <a:gd name="connsiteY66" fmla="*/ 893738 h 2371027"/>
              <a:gd name="connsiteX67" fmla="*/ 1335166 w 2370416"/>
              <a:gd name="connsiteY67" fmla="*/ 804892 h 2371027"/>
              <a:gd name="connsiteX68" fmla="*/ 1306581 w 2370416"/>
              <a:gd name="connsiteY68" fmla="*/ 796628 h 2371027"/>
              <a:gd name="connsiteX69" fmla="*/ 1306581 w 2370416"/>
              <a:gd name="connsiteY69" fmla="*/ 894446 h 2371027"/>
              <a:gd name="connsiteX70" fmla="*/ 1355771 w 2370416"/>
              <a:gd name="connsiteY70" fmla="*/ 919913 h 2371027"/>
              <a:gd name="connsiteX71" fmla="*/ 1405528 w 2370416"/>
              <a:gd name="connsiteY71" fmla="*/ 960007 h 2371027"/>
              <a:gd name="connsiteX72" fmla="*/ 1408504 w 2370416"/>
              <a:gd name="connsiteY72" fmla="*/ 1406139 h 2371027"/>
              <a:gd name="connsiteX73" fmla="*/ 962372 w 2370416"/>
              <a:gd name="connsiteY73" fmla="*/ 1409115 h 2371027"/>
              <a:gd name="connsiteX74" fmla="*/ 959396 w 2370416"/>
              <a:gd name="connsiteY74" fmla="*/ 962983 h 2371027"/>
              <a:gd name="connsiteX75" fmla="*/ 1063290 w 2370416"/>
              <a:gd name="connsiteY75" fmla="*/ 892989 h 2371027"/>
              <a:gd name="connsiteX76" fmla="*/ 1100600 w 2370416"/>
              <a:gd name="connsiteY76" fmla="*/ 881661 h 2371027"/>
              <a:gd name="connsiteX77" fmla="*/ 1100600 w 2370416"/>
              <a:gd name="connsiteY77" fmla="*/ 1098028 h 2371027"/>
              <a:gd name="connsiteX78" fmla="*/ 1098017 w 2370416"/>
              <a:gd name="connsiteY78" fmla="*/ 1099768 h 2371027"/>
              <a:gd name="connsiteX79" fmla="*/ 1099157 w 2370416"/>
              <a:gd name="connsiteY79" fmla="*/ 1270494 h 2371027"/>
              <a:gd name="connsiteX80" fmla="*/ 1184755 w 2370416"/>
              <a:gd name="connsiteY80" fmla="*/ 1305282 h 2371027"/>
              <a:gd name="connsiteX81" fmla="*/ 1194191 w 2370416"/>
              <a:gd name="connsiteY81" fmla="*/ 1303381 h 2371027"/>
              <a:gd name="connsiteX82" fmla="*/ 1165051 w 2370416"/>
              <a:gd name="connsiteY82" fmla="*/ 1297403 h 2371027"/>
              <a:gd name="connsiteX83" fmla="*/ 1132669 w 2370416"/>
              <a:gd name="connsiteY83" fmla="*/ 1275217 h 2371027"/>
              <a:gd name="connsiteX84" fmla="*/ 1128357 w 2370416"/>
              <a:gd name="connsiteY84" fmla="*/ 1268718 h 2371027"/>
              <a:gd name="connsiteX85" fmla="*/ 1139727 w 2370416"/>
              <a:gd name="connsiteY85" fmla="*/ 1276508 h 2371027"/>
              <a:gd name="connsiteX86" fmla="*/ 1163242 w 2370416"/>
              <a:gd name="connsiteY86" fmla="*/ 1281332 h 2371027"/>
              <a:gd name="connsiteX87" fmla="*/ 1163240 w 2370416"/>
              <a:gd name="connsiteY87" fmla="*/ 1281333 h 2371027"/>
              <a:gd name="connsiteX88" fmla="*/ 1223651 w 2370416"/>
              <a:gd name="connsiteY88" fmla="*/ 1219945 h 2371027"/>
              <a:gd name="connsiteX89" fmla="*/ 1223653 w 2370416"/>
              <a:gd name="connsiteY89" fmla="*/ 117115 h 2371027"/>
              <a:gd name="connsiteX90" fmla="*/ 1163241 w 2370416"/>
              <a:gd name="connsiteY90" fmla="*/ 55727 h 2371027"/>
              <a:gd name="connsiteX91" fmla="*/ 1139727 w 2370416"/>
              <a:gd name="connsiteY91" fmla="*/ 60552 h 2371027"/>
              <a:gd name="connsiteX92" fmla="*/ 1128356 w 2370416"/>
              <a:gd name="connsiteY92" fmla="*/ 68342 h 2371027"/>
              <a:gd name="connsiteX93" fmla="*/ 1132668 w 2370416"/>
              <a:gd name="connsiteY93" fmla="*/ 61843 h 2371027"/>
              <a:gd name="connsiteX94" fmla="*/ 1204706 w 2370416"/>
              <a:gd name="connsiteY94" fmla="*/ 31521 h 2371027"/>
              <a:gd name="connsiteX95" fmla="*/ 1223791 w 2370416"/>
              <a:gd name="connsiteY95" fmla="*/ 35437 h 2371027"/>
              <a:gd name="connsiteX96" fmla="*/ 1221767 w 2370416"/>
              <a:gd name="connsiteY96" fmla="*/ 0 h 2371027"/>
              <a:gd name="connsiteX97" fmla="*/ 1289794 w 2370416"/>
              <a:gd name="connsiteY97" fmla="*/ 2793 h 2371027"/>
              <a:gd name="connsiteX98" fmla="*/ 2017292 w 2370416"/>
              <a:gd name="connsiteY98" fmla="*/ 340025 h 2371027"/>
              <a:gd name="connsiteX99" fmla="*/ 2028487 w 2370416"/>
              <a:gd name="connsiteY99" fmla="*/ 2017903 h 2371027"/>
              <a:gd name="connsiteX100" fmla="*/ 350609 w 2370416"/>
              <a:gd name="connsiteY100" fmla="*/ 2029098 h 2371027"/>
              <a:gd name="connsiteX101" fmla="*/ 3700 w 2370416"/>
              <a:gd name="connsiteY101" fmla="*/ 1306165 h 2371027"/>
              <a:gd name="connsiteX102" fmla="*/ 0 w 2370416"/>
              <a:gd name="connsiteY102" fmla="*/ 1238181 h 2371027"/>
              <a:gd name="connsiteX103" fmla="*/ 71088 w 2370416"/>
              <a:gd name="connsiteY103" fmla="*/ 1241290 h 2371027"/>
              <a:gd name="connsiteX104" fmla="*/ 68405 w 2370416"/>
              <a:gd name="connsiteY104" fmla="*/ 1192004 h 2371027"/>
              <a:gd name="connsiteX105" fmla="*/ 389877 w 2370416"/>
              <a:gd name="connsiteY105" fmla="*/ 401015 h 237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370416" h="2371027">
                <a:moveTo>
                  <a:pt x="1102830" y="135043"/>
                </a:moveTo>
                <a:lnTo>
                  <a:pt x="1102830" y="135044"/>
                </a:lnTo>
                <a:lnTo>
                  <a:pt x="1102830" y="1202015"/>
                </a:lnTo>
                <a:lnTo>
                  <a:pt x="1102830" y="1202017"/>
                </a:lnTo>
                <a:close/>
                <a:moveTo>
                  <a:pt x="389877" y="401015"/>
                </a:moveTo>
                <a:cubicBezTo>
                  <a:pt x="579201" y="209147"/>
                  <a:pt x="820891" y="100319"/>
                  <a:pt x="1069613" y="74835"/>
                </a:cubicBezTo>
                <a:lnTo>
                  <a:pt x="1120405" y="72070"/>
                </a:lnTo>
                <a:lnTo>
                  <a:pt x="1107911" y="90602"/>
                </a:lnTo>
                <a:cubicBezTo>
                  <a:pt x="1103203" y="101732"/>
                  <a:pt x="1100600" y="113969"/>
                  <a:pt x="1100600" y="126815"/>
                </a:cubicBezTo>
                <a:lnTo>
                  <a:pt x="1100600" y="133275"/>
                </a:lnTo>
                <a:lnTo>
                  <a:pt x="1075774" y="134627"/>
                </a:lnTo>
                <a:cubicBezTo>
                  <a:pt x="840454" y="158738"/>
                  <a:pt x="611785" y="261702"/>
                  <a:pt x="432662" y="443232"/>
                </a:cubicBezTo>
                <a:cubicBezTo>
                  <a:pt x="227950" y="650695"/>
                  <a:pt x="126708" y="921493"/>
                  <a:pt x="128510" y="1191603"/>
                </a:cubicBezTo>
                <a:lnTo>
                  <a:pt x="131359" y="1243925"/>
                </a:lnTo>
                <a:lnTo>
                  <a:pt x="200851" y="1246965"/>
                </a:lnTo>
                <a:lnTo>
                  <a:pt x="214487" y="1379898"/>
                </a:lnTo>
                <a:cubicBezTo>
                  <a:pt x="251937" y="1566641"/>
                  <a:pt x="343635" y="1744588"/>
                  <a:pt x="489411" y="1888432"/>
                </a:cubicBezTo>
                <a:cubicBezTo>
                  <a:pt x="878148" y="2272016"/>
                  <a:pt x="1504237" y="2267838"/>
                  <a:pt x="1887821" y="1879101"/>
                </a:cubicBezTo>
                <a:cubicBezTo>
                  <a:pt x="2271404" y="1490365"/>
                  <a:pt x="2267227" y="864275"/>
                  <a:pt x="1878490" y="480692"/>
                </a:cubicBezTo>
                <a:cubicBezTo>
                  <a:pt x="1732714" y="336848"/>
                  <a:pt x="1553560" y="247533"/>
                  <a:pt x="1366334" y="212577"/>
                </a:cubicBezTo>
                <a:lnTo>
                  <a:pt x="1306582" y="207252"/>
                </a:lnTo>
                <a:lnTo>
                  <a:pt x="1306582" y="315413"/>
                </a:lnTo>
                <a:lnTo>
                  <a:pt x="1346371" y="318959"/>
                </a:lnTo>
                <a:cubicBezTo>
                  <a:pt x="1513106" y="350088"/>
                  <a:pt x="1672653" y="429628"/>
                  <a:pt x="1802474" y="557728"/>
                </a:cubicBezTo>
                <a:cubicBezTo>
                  <a:pt x="2148664" y="899329"/>
                  <a:pt x="2152384" y="1456895"/>
                  <a:pt x="1810783" y="1803085"/>
                </a:cubicBezTo>
                <a:cubicBezTo>
                  <a:pt x="1469182" y="2149275"/>
                  <a:pt x="911616" y="2152996"/>
                  <a:pt x="565426" y="1811394"/>
                </a:cubicBezTo>
                <a:cubicBezTo>
                  <a:pt x="435605" y="1683294"/>
                  <a:pt x="353943" y="1524823"/>
                  <a:pt x="320592" y="1358518"/>
                </a:cubicBezTo>
                <a:lnTo>
                  <a:pt x="309637" y="1251722"/>
                </a:lnTo>
                <a:lnTo>
                  <a:pt x="379595" y="1254782"/>
                </a:lnTo>
                <a:lnTo>
                  <a:pt x="372948" y="1189972"/>
                </a:lnTo>
                <a:cubicBezTo>
                  <a:pt x="371562" y="982419"/>
                  <a:pt x="449357" y="774336"/>
                  <a:pt x="606658" y="614922"/>
                </a:cubicBezTo>
                <a:cubicBezTo>
                  <a:pt x="724635" y="495360"/>
                  <a:pt x="870580" y="420153"/>
                  <a:pt x="1023742" y="389438"/>
                </a:cubicBezTo>
                <a:lnTo>
                  <a:pt x="1100599" y="381553"/>
                </a:lnTo>
                <a:lnTo>
                  <a:pt x="1100600" y="442372"/>
                </a:lnTo>
                <a:lnTo>
                  <a:pt x="1035747" y="449025"/>
                </a:lnTo>
                <a:cubicBezTo>
                  <a:pt x="894065" y="477438"/>
                  <a:pt x="759056" y="547009"/>
                  <a:pt x="649920" y="657611"/>
                </a:cubicBezTo>
                <a:cubicBezTo>
                  <a:pt x="504407" y="805079"/>
                  <a:pt x="432442" y="997567"/>
                  <a:pt x="433723" y="1189567"/>
                </a:cubicBezTo>
                <a:lnTo>
                  <a:pt x="440688" y="1257454"/>
                </a:lnTo>
                <a:lnTo>
                  <a:pt x="501560" y="1260116"/>
                </a:lnTo>
                <a:lnTo>
                  <a:pt x="507785" y="1320801"/>
                </a:lnTo>
                <a:cubicBezTo>
                  <a:pt x="533906" y="1451048"/>
                  <a:pt x="597861" y="1575159"/>
                  <a:pt x="699534" y="1675484"/>
                </a:cubicBezTo>
                <a:cubicBezTo>
                  <a:pt x="970664" y="1943020"/>
                  <a:pt x="1407338" y="1940106"/>
                  <a:pt x="1674873" y="1668977"/>
                </a:cubicBezTo>
                <a:cubicBezTo>
                  <a:pt x="1942409" y="1397847"/>
                  <a:pt x="1939495" y="961173"/>
                  <a:pt x="1668365" y="693638"/>
                </a:cubicBezTo>
                <a:cubicBezTo>
                  <a:pt x="1566692" y="593312"/>
                  <a:pt x="1441739" y="531018"/>
                  <a:pt x="1311155" y="506638"/>
                </a:cubicBezTo>
                <a:lnTo>
                  <a:pt x="1306582" y="506231"/>
                </a:lnTo>
                <a:lnTo>
                  <a:pt x="1306582" y="603230"/>
                </a:lnTo>
                <a:lnTo>
                  <a:pt x="1376993" y="621739"/>
                </a:lnTo>
                <a:cubicBezTo>
                  <a:pt x="1458932" y="649779"/>
                  <a:pt x="1535998" y="696227"/>
                  <a:pt x="1601771" y="761127"/>
                </a:cubicBezTo>
                <a:cubicBezTo>
                  <a:pt x="1835627" y="991884"/>
                  <a:pt x="1838140" y="1368526"/>
                  <a:pt x="1607384" y="1602382"/>
                </a:cubicBezTo>
                <a:cubicBezTo>
                  <a:pt x="1376627" y="1836238"/>
                  <a:pt x="999985" y="1838751"/>
                  <a:pt x="766129" y="1607995"/>
                </a:cubicBezTo>
                <a:cubicBezTo>
                  <a:pt x="678433" y="1521461"/>
                  <a:pt x="623269" y="1414412"/>
                  <a:pt x="600741" y="1302071"/>
                </a:cubicBezTo>
                <a:lnTo>
                  <a:pt x="596864" y="1264283"/>
                </a:lnTo>
                <a:lnTo>
                  <a:pt x="659642" y="1267029"/>
                </a:lnTo>
                <a:lnTo>
                  <a:pt x="651547" y="1188113"/>
                </a:lnTo>
                <a:cubicBezTo>
                  <a:pt x="650638" y="1051860"/>
                  <a:pt x="701708" y="915259"/>
                  <a:pt x="804972" y="810607"/>
                </a:cubicBezTo>
                <a:cubicBezTo>
                  <a:pt x="882421" y="732118"/>
                  <a:pt x="978231" y="682746"/>
                  <a:pt x="1078777" y="662583"/>
                </a:cubicBezTo>
                <a:lnTo>
                  <a:pt x="1100600" y="660345"/>
                </a:lnTo>
                <a:lnTo>
                  <a:pt x="1100599" y="723861"/>
                </a:lnTo>
                <a:lnTo>
                  <a:pt x="1091316" y="724813"/>
                </a:lnTo>
                <a:cubicBezTo>
                  <a:pt x="1002757" y="742574"/>
                  <a:pt x="918369" y="786059"/>
                  <a:pt x="850154" y="855190"/>
                </a:cubicBezTo>
                <a:cubicBezTo>
                  <a:pt x="759201" y="947365"/>
                  <a:pt x="714220" y="1067680"/>
                  <a:pt x="715021" y="1187690"/>
                </a:cubicBezTo>
                <a:lnTo>
                  <a:pt x="723446" y="1269819"/>
                </a:lnTo>
                <a:lnTo>
                  <a:pt x="785597" y="1272538"/>
                </a:lnTo>
                <a:lnTo>
                  <a:pt x="806333" y="1340829"/>
                </a:lnTo>
                <a:cubicBezTo>
                  <a:pt x="826604" y="1389878"/>
                  <a:pt x="856828" y="1435763"/>
                  <a:pt x="896982" y="1475384"/>
                </a:cubicBezTo>
                <a:cubicBezTo>
                  <a:pt x="1057599" y="1633872"/>
                  <a:pt x="1316285" y="1632146"/>
                  <a:pt x="1474773" y="1471529"/>
                </a:cubicBezTo>
                <a:cubicBezTo>
                  <a:pt x="1633261" y="1310912"/>
                  <a:pt x="1631535" y="1052226"/>
                  <a:pt x="1470918" y="893738"/>
                </a:cubicBezTo>
                <a:cubicBezTo>
                  <a:pt x="1430764" y="854116"/>
                  <a:pt x="1384480" y="824508"/>
                  <a:pt x="1335166" y="804892"/>
                </a:cubicBezTo>
                <a:lnTo>
                  <a:pt x="1306581" y="796628"/>
                </a:lnTo>
                <a:lnTo>
                  <a:pt x="1306581" y="894446"/>
                </a:lnTo>
                <a:lnTo>
                  <a:pt x="1355771" y="919913"/>
                </a:lnTo>
                <a:cubicBezTo>
                  <a:pt x="1373340" y="931346"/>
                  <a:pt x="1390025" y="944710"/>
                  <a:pt x="1405528" y="960007"/>
                </a:cubicBezTo>
                <a:cubicBezTo>
                  <a:pt x="1529545" y="1082381"/>
                  <a:pt x="1530878" y="1282121"/>
                  <a:pt x="1408504" y="1406139"/>
                </a:cubicBezTo>
                <a:cubicBezTo>
                  <a:pt x="1286130" y="1530157"/>
                  <a:pt x="1086390" y="1531489"/>
                  <a:pt x="962372" y="1409115"/>
                </a:cubicBezTo>
                <a:cubicBezTo>
                  <a:pt x="838354" y="1286742"/>
                  <a:pt x="837022" y="1087001"/>
                  <a:pt x="959396" y="962983"/>
                </a:cubicBezTo>
                <a:cubicBezTo>
                  <a:pt x="989989" y="931979"/>
                  <a:pt x="1025418" y="908642"/>
                  <a:pt x="1063290" y="892989"/>
                </a:cubicBezTo>
                <a:lnTo>
                  <a:pt x="1100600" y="881661"/>
                </a:lnTo>
                <a:lnTo>
                  <a:pt x="1100600" y="1098028"/>
                </a:lnTo>
                <a:lnTo>
                  <a:pt x="1098017" y="1099768"/>
                </a:lnTo>
                <a:cubicBezTo>
                  <a:pt x="1051187" y="1147227"/>
                  <a:pt x="1051697" y="1223663"/>
                  <a:pt x="1099157" y="1270494"/>
                </a:cubicBezTo>
                <a:cubicBezTo>
                  <a:pt x="1122886" y="1293909"/>
                  <a:pt x="1153860" y="1305489"/>
                  <a:pt x="1184755" y="1305282"/>
                </a:cubicBezTo>
                <a:lnTo>
                  <a:pt x="1194191" y="1303381"/>
                </a:lnTo>
                <a:lnTo>
                  <a:pt x="1165051" y="1297403"/>
                </a:lnTo>
                <a:cubicBezTo>
                  <a:pt x="1152863" y="1292164"/>
                  <a:pt x="1141887" y="1284584"/>
                  <a:pt x="1132669" y="1275217"/>
                </a:cubicBezTo>
                <a:lnTo>
                  <a:pt x="1128357" y="1268718"/>
                </a:lnTo>
                <a:lnTo>
                  <a:pt x="1139727" y="1276508"/>
                </a:lnTo>
                <a:cubicBezTo>
                  <a:pt x="1146954" y="1279615"/>
                  <a:pt x="1154900" y="1281332"/>
                  <a:pt x="1163242" y="1281332"/>
                </a:cubicBezTo>
                <a:lnTo>
                  <a:pt x="1163240" y="1281333"/>
                </a:lnTo>
                <a:cubicBezTo>
                  <a:pt x="1196604" y="1281333"/>
                  <a:pt x="1223651" y="1253848"/>
                  <a:pt x="1223651" y="1219945"/>
                </a:cubicBezTo>
                <a:cubicBezTo>
                  <a:pt x="1223651" y="852335"/>
                  <a:pt x="1223652" y="484725"/>
                  <a:pt x="1223653" y="117115"/>
                </a:cubicBezTo>
                <a:cubicBezTo>
                  <a:pt x="1223652" y="83212"/>
                  <a:pt x="1196605" y="55727"/>
                  <a:pt x="1163241" y="55727"/>
                </a:cubicBezTo>
                <a:cubicBezTo>
                  <a:pt x="1154900" y="55727"/>
                  <a:pt x="1146954" y="57445"/>
                  <a:pt x="1139727" y="60552"/>
                </a:cubicBezTo>
                <a:lnTo>
                  <a:pt x="1128356" y="68342"/>
                </a:lnTo>
                <a:lnTo>
                  <a:pt x="1132668" y="61843"/>
                </a:lnTo>
                <a:cubicBezTo>
                  <a:pt x="1151105" y="43108"/>
                  <a:pt x="1176573" y="31521"/>
                  <a:pt x="1204706" y="31521"/>
                </a:cubicBezTo>
                <a:lnTo>
                  <a:pt x="1223791" y="35437"/>
                </a:lnTo>
                <a:lnTo>
                  <a:pt x="1221767" y="0"/>
                </a:lnTo>
                <a:lnTo>
                  <a:pt x="1289794" y="2793"/>
                </a:lnTo>
                <a:cubicBezTo>
                  <a:pt x="1554661" y="26366"/>
                  <a:pt x="1813231" y="138670"/>
                  <a:pt x="2017292" y="340025"/>
                </a:cubicBezTo>
                <a:cubicBezTo>
                  <a:pt x="2483717" y="800267"/>
                  <a:pt x="2488729" y="1551478"/>
                  <a:pt x="2028487" y="2017903"/>
                </a:cubicBezTo>
                <a:cubicBezTo>
                  <a:pt x="1568245" y="2484328"/>
                  <a:pt x="817034" y="2489340"/>
                  <a:pt x="350609" y="2029098"/>
                </a:cubicBezTo>
                <a:cubicBezTo>
                  <a:pt x="146549" y="1827743"/>
                  <a:pt x="30805" y="1570693"/>
                  <a:pt x="3700" y="1306165"/>
                </a:cubicBezTo>
                <a:lnTo>
                  <a:pt x="0" y="1238181"/>
                </a:lnTo>
                <a:lnTo>
                  <a:pt x="71088" y="1241290"/>
                </a:lnTo>
                <a:lnTo>
                  <a:pt x="68405" y="1192004"/>
                </a:lnTo>
                <a:cubicBezTo>
                  <a:pt x="66500" y="906511"/>
                  <a:pt x="173507" y="620292"/>
                  <a:pt x="389877" y="401015"/>
                </a:cubicBezTo>
                <a:close/>
              </a:path>
            </a:pathLst>
          </a:cu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algn="ctr" defTabSz="913330" fontAlgn="base">
              <a:spcBef>
                <a:spcPct val="0"/>
              </a:spcBef>
              <a:spcAft>
                <a:spcPct val="0"/>
              </a:spcAft>
            </a:pPr>
            <a:endParaRPr lang="en-US" sz="3528" dirty="0">
              <a:solidFill>
                <a:srgbClr val="000000"/>
              </a:solidFill>
            </a:endParaRPr>
          </a:p>
        </p:txBody>
      </p:sp>
      <p:sp>
        <p:nvSpPr>
          <p:cNvPr id="63" name="Freeform 5"/>
          <p:cNvSpPr>
            <a:spLocks noEditPoints="1"/>
          </p:cNvSpPr>
          <p:nvPr/>
        </p:nvSpPr>
        <p:spPr bwMode="auto">
          <a:xfrm>
            <a:off x="2963412" y="2943554"/>
            <a:ext cx="633307" cy="932527"/>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chemeClr val="accent1"/>
          </a:solidFill>
          <a:ln>
            <a:noFill/>
          </a:ln>
        </p:spPr>
        <p:txBody>
          <a:bodyPr vert="horz" wrap="square" lIns="89617" tIns="44808" rIns="89617" bIns="44808" numCol="1" anchor="t" anchorCtr="0" compatLnSpc="1">
            <a:prstTxWarp prst="textNoShape">
              <a:avLst/>
            </a:prstTxWarp>
          </a:bodyPr>
          <a:lstStyle/>
          <a:p>
            <a:pPr defTabSz="913330" fontAlgn="base">
              <a:spcBef>
                <a:spcPct val="0"/>
              </a:spcBef>
              <a:spcAft>
                <a:spcPct val="0"/>
              </a:spcAft>
            </a:pPr>
            <a:endParaRPr lang="en-US" sz="1765">
              <a:solidFill>
                <a:srgbClr val="000000"/>
              </a:solidFill>
              <a:ea typeface="MS PGothic" charset="0"/>
            </a:endParaRPr>
          </a:p>
        </p:txBody>
      </p:sp>
      <p:pic>
        <p:nvPicPr>
          <p:cNvPr id="70" name="Picture 69"/>
          <p:cNvPicPr>
            <a:picLocks noChangeAspect="1"/>
          </p:cNvPicPr>
          <p:nvPr/>
        </p:nvPicPr>
        <p:blipFill rotWithShape="1">
          <a:blip r:embed="rId3">
            <a:extLst>
              <a:ext uri="{28A0092B-C50C-407E-A947-70E740481C1C}">
                <a14:useLocalDpi xmlns:a14="http://schemas.microsoft.com/office/drawing/2010/main" val="0"/>
              </a:ext>
            </a:extLst>
          </a:blip>
          <a:srcRect b="64113"/>
          <a:stretch/>
        </p:blipFill>
        <p:spPr>
          <a:xfrm>
            <a:off x="6448201" y="3947257"/>
            <a:ext cx="1345245" cy="553410"/>
          </a:xfrm>
          <a:prstGeom prst="rect">
            <a:avLst/>
          </a:prstGeom>
          <a:noFill/>
          <a:ln>
            <a:noFill/>
          </a:ln>
        </p:spPr>
      </p:pic>
      <p:grpSp>
        <p:nvGrpSpPr>
          <p:cNvPr id="86" name="Group 85"/>
          <p:cNvGrpSpPr/>
          <p:nvPr/>
        </p:nvGrpSpPr>
        <p:grpSpPr>
          <a:xfrm>
            <a:off x="4731393" y="4784070"/>
            <a:ext cx="391584" cy="276042"/>
            <a:chOff x="5688977" y="6580517"/>
            <a:chExt cx="587298" cy="414008"/>
          </a:xfrm>
        </p:grpSpPr>
        <p:sp>
          <p:nvSpPr>
            <p:cNvPr id="84" name="Donut 15"/>
            <p:cNvSpPr/>
            <p:nvPr/>
          </p:nvSpPr>
          <p:spPr>
            <a:xfrm>
              <a:off x="5688977" y="6803248"/>
              <a:ext cx="205715" cy="191277"/>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330" fontAlgn="base">
                <a:spcBef>
                  <a:spcPct val="0"/>
                </a:spcBef>
                <a:spcAft>
                  <a:spcPct val="0"/>
                </a:spcAft>
              </a:pPr>
              <a:endParaRPr lang="en-US" sz="1961" dirty="0">
                <a:solidFill>
                  <a:srgbClr val="000000"/>
                </a:solidFill>
              </a:endParaRPr>
            </a:p>
          </p:txBody>
        </p:sp>
        <p:sp>
          <p:nvSpPr>
            <p:cNvPr id="85" name="Donut 15"/>
            <p:cNvSpPr/>
            <p:nvPr/>
          </p:nvSpPr>
          <p:spPr>
            <a:xfrm rot="20036216">
              <a:off x="5900663" y="6580517"/>
              <a:ext cx="375612" cy="349251"/>
            </a:xfrm>
            <a:custGeom>
              <a:avLst/>
              <a:gdLst/>
              <a:ahLst/>
              <a:cxnLst/>
              <a:rect l="l" t="t" r="r" b="b"/>
              <a:pathLst>
                <a:path w="1146150" h="1065703">
                  <a:moveTo>
                    <a:pt x="567201" y="212003"/>
                  </a:moveTo>
                  <a:cubicBezTo>
                    <a:pt x="389110" y="212003"/>
                    <a:pt x="244738" y="356453"/>
                    <a:pt x="244738" y="534640"/>
                  </a:cubicBezTo>
                  <a:cubicBezTo>
                    <a:pt x="244738" y="712827"/>
                    <a:pt x="389110" y="857277"/>
                    <a:pt x="567201" y="857277"/>
                  </a:cubicBezTo>
                  <a:cubicBezTo>
                    <a:pt x="745292" y="857277"/>
                    <a:pt x="889664" y="712827"/>
                    <a:pt x="889664" y="534640"/>
                  </a:cubicBezTo>
                  <a:cubicBezTo>
                    <a:pt x="889664" y="356453"/>
                    <a:pt x="745292" y="212003"/>
                    <a:pt x="567201" y="212003"/>
                  </a:cubicBezTo>
                  <a:close/>
                  <a:moveTo>
                    <a:pt x="750937" y="1965"/>
                  </a:moveTo>
                  <a:cubicBezTo>
                    <a:pt x="761920" y="-1389"/>
                    <a:pt x="774183" y="-554"/>
                    <a:pt x="785123" y="5267"/>
                  </a:cubicBezTo>
                  <a:lnTo>
                    <a:pt x="867343" y="49014"/>
                  </a:lnTo>
                  <a:cubicBezTo>
                    <a:pt x="889221" y="60655"/>
                    <a:pt x="897520" y="87828"/>
                    <a:pt x="885879" y="109707"/>
                  </a:cubicBezTo>
                  <a:lnTo>
                    <a:pt x="839281" y="197285"/>
                  </a:lnTo>
                  <a:cubicBezTo>
                    <a:pt x="904218" y="248116"/>
                    <a:pt x="953621" y="317443"/>
                    <a:pt x="977763" y="398138"/>
                  </a:cubicBezTo>
                  <a:lnTo>
                    <a:pt x="1077621" y="380769"/>
                  </a:lnTo>
                  <a:cubicBezTo>
                    <a:pt x="1102038" y="376523"/>
                    <a:pt x="1125273" y="392873"/>
                    <a:pt x="1129520" y="417289"/>
                  </a:cubicBezTo>
                  <a:lnTo>
                    <a:pt x="1145479" y="509046"/>
                  </a:lnTo>
                  <a:cubicBezTo>
                    <a:pt x="1149726" y="533462"/>
                    <a:pt x="1133376" y="556698"/>
                    <a:pt x="1108959" y="560944"/>
                  </a:cubicBezTo>
                  <a:lnTo>
                    <a:pt x="997858" y="580268"/>
                  </a:lnTo>
                  <a:cubicBezTo>
                    <a:pt x="988900" y="675147"/>
                    <a:pt x="949134" y="760933"/>
                    <a:pt x="887371" y="826544"/>
                  </a:cubicBezTo>
                  <a:lnTo>
                    <a:pt x="943982" y="908607"/>
                  </a:lnTo>
                  <a:cubicBezTo>
                    <a:pt x="958055" y="929006"/>
                    <a:pt x="952926" y="956951"/>
                    <a:pt x="932527" y="971024"/>
                  </a:cubicBezTo>
                  <a:lnTo>
                    <a:pt x="855865" y="1023910"/>
                  </a:lnTo>
                  <a:cubicBezTo>
                    <a:pt x="835465" y="1037983"/>
                    <a:pt x="807520" y="1032854"/>
                    <a:pt x="793447" y="1012454"/>
                  </a:cubicBezTo>
                  <a:lnTo>
                    <a:pt x="739069" y="933629"/>
                  </a:lnTo>
                  <a:cubicBezTo>
                    <a:pt x="686687" y="957426"/>
                    <a:pt x="628420" y="970069"/>
                    <a:pt x="567201" y="970069"/>
                  </a:cubicBezTo>
                  <a:cubicBezTo>
                    <a:pt x="530761" y="970069"/>
                    <a:pt x="495366" y="965589"/>
                    <a:pt x="461915" y="955643"/>
                  </a:cubicBezTo>
                  <a:lnTo>
                    <a:pt x="400579" y="1046024"/>
                  </a:lnTo>
                  <a:cubicBezTo>
                    <a:pt x="386663" y="1066531"/>
                    <a:pt x="358758" y="1071873"/>
                    <a:pt x="338251" y="1057956"/>
                  </a:cubicBezTo>
                  <a:lnTo>
                    <a:pt x="261187" y="1005658"/>
                  </a:lnTo>
                  <a:cubicBezTo>
                    <a:pt x="240681" y="991741"/>
                    <a:pt x="235339" y="963836"/>
                    <a:pt x="249255" y="943330"/>
                  </a:cubicBezTo>
                  <a:lnTo>
                    <a:pt x="295891" y="874611"/>
                  </a:lnTo>
                  <a:cubicBezTo>
                    <a:pt x="218676" y="813301"/>
                    <a:pt x="163119" y="726056"/>
                    <a:pt x="141932" y="626080"/>
                  </a:cubicBezTo>
                  <a:lnTo>
                    <a:pt x="44873" y="626080"/>
                  </a:lnTo>
                  <a:cubicBezTo>
                    <a:pt x="20090" y="626080"/>
                    <a:pt x="0" y="605990"/>
                    <a:pt x="0" y="581207"/>
                  </a:cubicBezTo>
                  <a:lnTo>
                    <a:pt x="0" y="488073"/>
                  </a:lnTo>
                  <a:cubicBezTo>
                    <a:pt x="0" y="463290"/>
                    <a:pt x="20090" y="443200"/>
                    <a:pt x="44873" y="443200"/>
                  </a:cubicBezTo>
                  <a:lnTo>
                    <a:pt x="141933" y="443200"/>
                  </a:lnTo>
                  <a:cubicBezTo>
                    <a:pt x="159897" y="358428"/>
                    <a:pt x="202573" y="282810"/>
                    <a:pt x="263111" y="225275"/>
                  </a:cubicBezTo>
                  <a:lnTo>
                    <a:pt x="204256" y="146400"/>
                  </a:lnTo>
                  <a:cubicBezTo>
                    <a:pt x="189435" y="126537"/>
                    <a:pt x="193522" y="98421"/>
                    <a:pt x="213385" y="83600"/>
                  </a:cubicBezTo>
                  <a:lnTo>
                    <a:pt x="288029" y="27902"/>
                  </a:lnTo>
                  <a:cubicBezTo>
                    <a:pt x="307892" y="13081"/>
                    <a:pt x="336008" y="17168"/>
                    <a:pt x="350829" y="37031"/>
                  </a:cubicBezTo>
                  <a:lnTo>
                    <a:pt x="417147" y="125909"/>
                  </a:lnTo>
                  <a:cubicBezTo>
                    <a:pt x="463890" y="108599"/>
                    <a:pt x="514450" y="99211"/>
                    <a:pt x="567201" y="99211"/>
                  </a:cubicBezTo>
                  <a:cubicBezTo>
                    <a:pt x="604953" y="99211"/>
                    <a:pt x="641582" y="104019"/>
                    <a:pt x="676101" y="114635"/>
                  </a:cubicBezTo>
                  <a:lnTo>
                    <a:pt x="724430" y="23803"/>
                  </a:lnTo>
                  <a:cubicBezTo>
                    <a:pt x="730251" y="12864"/>
                    <a:pt x="739954" y="5320"/>
                    <a:pt x="750937" y="1965"/>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330" fontAlgn="base">
                <a:spcBef>
                  <a:spcPct val="0"/>
                </a:spcBef>
                <a:spcAft>
                  <a:spcPct val="0"/>
                </a:spcAft>
              </a:pPr>
              <a:endParaRPr lang="en-US" sz="1961" dirty="0">
                <a:solidFill>
                  <a:srgbClr val="000000"/>
                </a:solidFill>
              </a:endParaRPr>
            </a:p>
          </p:txBody>
        </p:sp>
      </p:grpSp>
      <p:sp>
        <p:nvSpPr>
          <p:cNvPr id="89" name="Rectangle 79"/>
          <p:cNvSpPr/>
          <p:nvPr/>
        </p:nvSpPr>
        <p:spPr>
          <a:xfrm>
            <a:off x="10728336" y="4695223"/>
            <a:ext cx="262354" cy="444694"/>
          </a:xfrm>
          <a:custGeom>
            <a:avLst/>
            <a:gdLst/>
            <a:ahLst/>
            <a:cxnLst/>
            <a:rect l="l" t="t" r="r" b="b"/>
            <a:pathLst>
              <a:path w="1407298" h="2385394">
                <a:moveTo>
                  <a:pt x="703650" y="2179220"/>
                </a:moveTo>
                <a:cubicBezTo>
                  <a:pt x="660028" y="2179220"/>
                  <a:pt x="624666" y="2214582"/>
                  <a:pt x="624666" y="2258204"/>
                </a:cubicBezTo>
                <a:cubicBezTo>
                  <a:pt x="624666" y="2301826"/>
                  <a:pt x="660028" y="2337188"/>
                  <a:pt x="703650" y="2337188"/>
                </a:cubicBezTo>
                <a:cubicBezTo>
                  <a:pt x="747272" y="2337188"/>
                  <a:pt x="782634" y="2301826"/>
                  <a:pt x="782634" y="2258204"/>
                </a:cubicBezTo>
                <a:cubicBezTo>
                  <a:pt x="782634" y="2214582"/>
                  <a:pt x="747272" y="2179220"/>
                  <a:pt x="703650" y="2179220"/>
                </a:cubicBezTo>
                <a:close/>
                <a:moveTo>
                  <a:pt x="177553" y="179867"/>
                </a:moveTo>
                <a:lnTo>
                  <a:pt x="172551" y="180877"/>
                </a:lnTo>
                <a:lnTo>
                  <a:pt x="165667" y="180877"/>
                </a:lnTo>
                <a:cubicBezTo>
                  <a:pt x="144630" y="180877"/>
                  <a:pt x="127577" y="197930"/>
                  <a:pt x="127577" y="218967"/>
                </a:cubicBezTo>
                <a:lnTo>
                  <a:pt x="127577" y="2097793"/>
                </a:lnTo>
                <a:cubicBezTo>
                  <a:pt x="127577" y="2118830"/>
                  <a:pt x="144630" y="2135883"/>
                  <a:pt x="165667" y="2135883"/>
                </a:cubicBezTo>
                <a:lnTo>
                  <a:pt x="1241631" y="2135883"/>
                </a:lnTo>
                <a:cubicBezTo>
                  <a:pt x="1262668" y="2135883"/>
                  <a:pt x="1279721" y="2118830"/>
                  <a:pt x="1279721" y="2097793"/>
                </a:cubicBezTo>
                <a:lnTo>
                  <a:pt x="1279721" y="218967"/>
                </a:lnTo>
                <a:cubicBezTo>
                  <a:pt x="1279721" y="197930"/>
                  <a:pt x="1262668" y="180877"/>
                  <a:pt x="1241631" y="180877"/>
                </a:cubicBezTo>
                <a:lnTo>
                  <a:pt x="1234749" y="180877"/>
                </a:lnTo>
                <a:cubicBezTo>
                  <a:pt x="1233161" y="179963"/>
                  <a:pt x="1231465" y="179867"/>
                  <a:pt x="1229746" y="179867"/>
                </a:cubicBezTo>
                <a:close/>
                <a:moveTo>
                  <a:pt x="602415" y="56498"/>
                </a:moveTo>
                <a:cubicBezTo>
                  <a:pt x="588290" y="56498"/>
                  <a:pt x="576839" y="67949"/>
                  <a:pt x="576839" y="82074"/>
                </a:cubicBezTo>
                <a:cubicBezTo>
                  <a:pt x="576839" y="96199"/>
                  <a:pt x="588290" y="107650"/>
                  <a:pt x="602415" y="107650"/>
                </a:cubicBezTo>
                <a:lnTo>
                  <a:pt x="804884" y="107650"/>
                </a:lnTo>
                <a:cubicBezTo>
                  <a:pt x="819009" y="107650"/>
                  <a:pt x="830460" y="96199"/>
                  <a:pt x="830460" y="82074"/>
                </a:cubicBezTo>
                <a:cubicBezTo>
                  <a:pt x="830460" y="67949"/>
                  <a:pt x="819009" y="56498"/>
                  <a:pt x="804884" y="56498"/>
                </a:cubicBezTo>
                <a:close/>
                <a:moveTo>
                  <a:pt x="76685" y="0"/>
                </a:moveTo>
                <a:lnTo>
                  <a:pt x="1330614" y="0"/>
                </a:lnTo>
                <a:cubicBezTo>
                  <a:pt x="1372966" y="0"/>
                  <a:pt x="1407298" y="34333"/>
                  <a:pt x="1407298" y="76684"/>
                </a:cubicBezTo>
                <a:lnTo>
                  <a:pt x="1407298" y="1757263"/>
                </a:lnTo>
                <a:lnTo>
                  <a:pt x="1407298" y="1766789"/>
                </a:lnTo>
                <a:lnTo>
                  <a:pt x="1407298" y="2308710"/>
                </a:lnTo>
                <a:cubicBezTo>
                  <a:pt x="1407298" y="2351061"/>
                  <a:pt x="1372966" y="2385394"/>
                  <a:pt x="1330614" y="2385394"/>
                </a:cubicBezTo>
                <a:lnTo>
                  <a:pt x="76685" y="2385394"/>
                </a:lnTo>
                <a:cubicBezTo>
                  <a:pt x="34333" y="2385394"/>
                  <a:pt x="0" y="2351061"/>
                  <a:pt x="0" y="2308710"/>
                </a:cubicBezTo>
                <a:lnTo>
                  <a:pt x="0" y="1766789"/>
                </a:lnTo>
                <a:lnTo>
                  <a:pt x="0" y="1757263"/>
                </a:lnTo>
                <a:lnTo>
                  <a:pt x="0" y="76684"/>
                </a:lnTo>
                <a:cubicBezTo>
                  <a:pt x="0" y="34333"/>
                  <a:pt x="34333" y="0"/>
                  <a:pt x="7668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330" fontAlgn="base">
              <a:spcBef>
                <a:spcPct val="0"/>
              </a:spcBef>
              <a:spcAft>
                <a:spcPct val="0"/>
              </a:spcAft>
            </a:pPr>
            <a:endParaRPr lang="en-US" sz="2353">
              <a:solidFill>
                <a:srgbClr val="FFFFFF"/>
              </a:solidFill>
            </a:endParaRPr>
          </a:p>
        </p:txBody>
      </p:sp>
      <p:sp>
        <p:nvSpPr>
          <p:cNvPr id="90" name="Freeform 88"/>
          <p:cNvSpPr>
            <a:spLocks noEditPoints="1"/>
          </p:cNvSpPr>
          <p:nvPr/>
        </p:nvSpPr>
        <p:spPr bwMode="black">
          <a:xfrm>
            <a:off x="10590072" y="3596546"/>
            <a:ext cx="538882" cy="45696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C000"/>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26" tIns="44812" rIns="89626" bIns="44812" numCol="1" rtlCol="0" anchor="ctr" anchorCtr="0" compatLnSpc="1">
            <a:prstTxWarp prst="textNoShape">
              <a:avLst/>
            </a:prstTxWarp>
          </a:bodyPr>
          <a:lstStyle/>
          <a:p>
            <a:pPr defTabSz="726007" fontAlgn="base">
              <a:spcBef>
                <a:spcPct val="0"/>
              </a:spcBef>
              <a:spcAft>
                <a:spcPct val="0"/>
              </a:spcAft>
            </a:pPr>
            <a:endParaRPr lang="en-US" sz="2353" dirty="0">
              <a:solidFill>
                <a:srgbClr val="000000">
                  <a:lumMod val="50000"/>
                </a:srgbClr>
              </a:solidFill>
              <a:latin typeface="Segoe Light" pitchFamily="34" charset="0"/>
            </a:endParaRPr>
          </a:p>
        </p:txBody>
      </p:sp>
      <p:sp>
        <p:nvSpPr>
          <p:cNvPr id="58" name="Freeform 57"/>
          <p:cNvSpPr>
            <a:spLocks/>
          </p:cNvSpPr>
          <p:nvPr/>
        </p:nvSpPr>
        <p:spPr bwMode="auto">
          <a:xfrm>
            <a:off x="4869120" y="3589266"/>
            <a:ext cx="580105" cy="440021"/>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pic>
        <p:nvPicPr>
          <p:cNvPr id="66" name="Picture 2" descr="http://static.squarespace.com/static/534419dee4b0e1eabe589af1/t/53b439dde4b0782c86021493/1404320211360/Power-B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94454" y="2609774"/>
            <a:ext cx="530118" cy="53011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2040" y="2796307"/>
            <a:ext cx="1504588" cy="1065749"/>
          </a:xfrm>
          <a:prstGeom prst="rect">
            <a:avLst/>
          </a:prstGeom>
          <a:noFill/>
          <a:ln>
            <a:noFill/>
          </a:ln>
        </p:spPr>
      </p:pic>
      <p:grpSp>
        <p:nvGrpSpPr>
          <p:cNvPr id="5" name="Group 4"/>
          <p:cNvGrpSpPr/>
          <p:nvPr/>
        </p:nvGrpSpPr>
        <p:grpSpPr>
          <a:xfrm>
            <a:off x="9838708" y="3882650"/>
            <a:ext cx="229981" cy="294482"/>
            <a:chOff x="10053485" y="1368332"/>
            <a:chExt cx="234626" cy="300430"/>
          </a:xfrm>
          <a:solidFill>
            <a:schemeClr val="tx1"/>
          </a:solidFill>
        </p:grpSpPr>
        <p:sp>
          <p:nvSpPr>
            <p:cNvPr id="94" name="Freeform 93"/>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p>
              <a:pPr defTabSz="896178" fontAlgn="base">
                <a:spcBef>
                  <a:spcPct val="0"/>
                </a:spcBef>
                <a:spcAft>
                  <a:spcPct val="0"/>
                </a:spcAft>
              </a:pPr>
              <a:endParaRPr lang="en-US" sz="1765">
                <a:solidFill>
                  <a:prstClr val="black"/>
                </a:solidFill>
                <a:ea typeface="MS PGothic" charset="0"/>
              </a:endParaRPr>
            </a:p>
          </p:txBody>
        </p:sp>
        <p:sp>
          <p:nvSpPr>
            <p:cNvPr id="95" name="Freeform 94"/>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p>
              <a:pPr defTabSz="896178" fontAlgn="base">
                <a:spcBef>
                  <a:spcPct val="0"/>
                </a:spcBef>
                <a:spcAft>
                  <a:spcPct val="0"/>
                </a:spcAft>
              </a:pPr>
              <a:endParaRPr lang="en-US" sz="1765">
                <a:solidFill>
                  <a:prstClr val="black"/>
                </a:solidFill>
                <a:ea typeface="MS PGothic" charset="0"/>
              </a:endParaRPr>
            </a:p>
          </p:txBody>
        </p:sp>
      </p:grpSp>
      <p:grpSp>
        <p:nvGrpSpPr>
          <p:cNvPr id="99" name="Group 98"/>
          <p:cNvGrpSpPr/>
          <p:nvPr/>
        </p:nvGrpSpPr>
        <p:grpSpPr>
          <a:xfrm>
            <a:off x="2208288" y="3860821"/>
            <a:ext cx="229981" cy="294482"/>
            <a:chOff x="10053485" y="1368332"/>
            <a:chExt cx="234626" cy="300430"/>
          </a:xfrm>
          <a:solidFill>
            <a:schemeClr val="tx1"/>
          </a:solidFill>
        </p:grpSpPr>
        <p:sp>
          <p:nvSpPr>
            <p:cNvPr id="100" name="Freeform 99"/>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sp>
          <p:nvSpPr>
            <p:cNvPr id="101" name="Freeform 100"/>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grpSp>
      <p:sp>
        <p:nvSpPr>
          <p:cNvPr id="12" name="Rectangle 11"/>
          <p:cNvSpPr/>
          <p:nvPr/>
        </p:nvSpPr>
        <p:spPr bwMode="auto">
          <a:xfrm>
            <a:off x="453681" y="1608356"/>
            <a:ext cx="1810521" cy="607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defTabSz="913927" fontAlgn="base">
              <a:spcBef>
                <a:spcPct val="0"/>
              </a:spcBef>
              <a:spcAft>
                <a:spcPct val="0"/>
              </a:spcAft>
            </a:pPr>
            <a:r>
              <a:rPr lang="hu-HU" sz="1567" dirty="0">
                <a:solidFill>
                  <a:srgbClr val="FFFFFF"/>
                </a:solidFill>
                <a:latin typeface="Segoe UI Semibold" panose="020B0702040204020203" pitchFamily="34" charset="0"/>
                <a:ea typeface="Segoe UI" pitchFamily="34" charset="0"/>
                <a:cs typeface="Segoe UI" pitchFamily="34" charset="0"/>
              </a:rPr>
              <a:t>Adat-és eseményforrások</a:t>
            </a:r>
            <a:endParaRPr lang="en-US" sz="1567" dirty="0">
              <a:solidFill>
                <a:srgbClr val="FFFFFF"/>
              </a:solidFill>
              <a:latin typeface="Segoe UI Semibold" panose="020B0702040204020203" pitchFamily="34" charset="0"/>
              <a:ea typeface="Segoe UI" pitchFamily="34" charset="0"/>
              <a:cs typeface="Segoe UI" pitchFamily="34" charset="0"/>
            </a:endParaRPr>
          </a:p>
        </p:txBody>
      </p:sp>
      <p:grpSp>
        <p:nvGrpSpPr>
          <p:cNvPr id="102" name="Group 101"/>
          <p:cNvGrpSpPr/>
          <p:nvPr/>
        </p:nvGrpSpPr>
        <p:grpSpPr>
          <a:xfrm>
            <a:off x="3988989" y="3849367"/>
            <a:ext cx="229981" cy="294482"/>
            <a:chOff x="10053485" y="1368332"/>
            <a:chExt cx="234626" cy="300430"/>
          </a:xfrm>
          <a:solidFill>
            <a:schemeClr val="tx1"/>
          </a:solidFill>
        </p:grpSpPr>
        <p:sp>
          <p:nvSpPr>
            <p:cNvPr id="103" name="Freeform 102"/>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sp>
          <p:nvSpPr>
            <p:cNvPr id="104" name="Freeform 103"/>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grpSp>
      <p:pic>
        <p:nvPicPr>
          <p:cNvPr id="87" name="Picture 3" descr="\\SFP\Work\White_Whale\3-22036_Kuleen_Bharadwaj\PPT\4_SQL Server Renewal\SFP_Art\Icons\Chris Icons\report on browser.png"/>
          <p:cNvPicPr>
            <a:picLocks noChangeAspect="1" noChangeArrowheads="1"/>
          </p:cNvPicPr>
          <p:nvPr/>
        </p:nvPicPr>
        <p:blipFill>
          <a:blip r:embed="rId6"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bwMode="auto">
          <a:xfrm flipH="1">
            <a:off x="10602531" y="3632249"/>
            <a:ext cx="513963" cy="38661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1" name="Rounded Rectangle 26"/>
          <p:cNvSpPr>
            <a:spLocks/>
          </p:cNvSpPr>
          <p:nvPr/>
        </p:nvSpPr>
        <p:spPr bwMode="auto">
          <a:xfrm>
            <a:off x="1050635" y="3745489"/>
            <a:ext cx="632510" cy="499928"/>
          </a:xfrm>
          <a:custGeom>
            <a:avLst/>
            <a:gdLst/>
            <a:ahLst/>
            <a:cxnLst/>
            <a:rect l="l" t="t" r="r" b="b"/>
            <a:pathLst>
              <a:path w="1220522" h="964681">
                <a:moveTo>
                  <a:pt x="559258" y="386372"/>
                </a:moveTo>
                <a:cubicBezTo>
                  <a:pt x="562047" y="386397"/>
                  <a:pt x="565124" y="386617"/>
                  <a:pt x="567855" y="386565"/>
                </a:cubicBezTo>
                <a:lnTo>
                  <a:pt x="800288" y="386565"/>
                </a:lnTo>
                <a:cubicBezTo>
                  <a:pt x="823984" y="384504"/>
                  <a:pt x="830372" y="396044"/>
                  <a:pt x="828724" y="413765"/>
                </a:cubicBezTo>
                <a:lnTo>
                  <a:pt x="828724" y="647434"/>
                </a:lnTo>
                <a:lnTo>
                  <a:pt x="827246" y="662808"/>
                </a:lnTo>
                <a:cubicBezTo>
                  <a:pt x="825751" y="665144"/>
                  <a:pt x="823485" y="665125"/>
                  <a:pt x="821141" y="664056"/>
                </a:cubicBezTo>
                <a:lnTo>
                  <a:pt x="779726" y="623057"/>
                </a:lnTo>
                <a:cubicBezTo>
                  <a:pt x="769820" y="613250"/>
                  <a:pt x="753840" y="613330"/>
                  <a:pt x="744033" y="623236"/>
                </a:cubicBezTo>
                <a:lnTo>
                  <a:pt x="586701" y="782164"/>
                </a:lnTo>
                <a:cubicBezTo>
                  <a:pt x="576534" y="788645"/>
                  <a:pt x="568273" y="785413"/>
                  <a:pt x="545600" y="764887"/>
                </a:cubicBezTo>
                <a:lnTo>
                  <a:pt x="441747" y="661034"/>
                </a:lnTo>
                <a:cubicBezTo>
                  <a:pt x="433059" y="649954"/>
                  <a:pt x="426448" y="641643"/>
                  <a:pt x="429639" y="631905"/>
                </a:cubicBezTo>
                <a:lnTo>
                  <a:pt x="493177" y="567132"/>
                </a:lnTo>
                <a:lnTo>
                  <a:pt x="585163" y="476818"/>
                </a:lnTo>
                <a:cubicBezTo>
                  <a:pt x="589458" y="471052"/>
                  <a:pt x="592339" y="466235"/>
                  <a:pt x="593970" y="462072"/>
                </a:cubicBezTo>
                <a:cubicBezTo>
                  <a:pt x="594660" y="461336"/>
                  <a:pt x="595025" y="460451"/>
                  <a:pt x="595168" y="459492"/>
                </a:cubicBezTo>
                <a:cubicBezTo>
                  <a:pt x="596240" y="456608"/>
                  <a:pt x="596681" y="454116"/>
                  <a:pt x="596565" y="451928"/>
                </a:cubicBezTo>
                <a:cubicBezTo>
                  <a:pt x="596760" y="450714"/>
                  <a:pt x="596705" y="449495"/>
                  <a:pt x="596187" y="448327"/>
                </a:cubicBezTo>
                <a:cubicBezTo>
                  <a:pt x="596211" y="448107"/>
                  <a:pt x="596157" y="447908"/>
                  <a:pt x="596063" y="447722"/>
                </a:cubicBezTo>
                <a:cubicBezTo>
                  <a:pt x="595725" y="442366"/>
                  <a:pt x="593286" y="437267"/>
                  <a:pt x="589171" y="433231"/>
                </a:cubicBezTo>
                <a:lnTo>
                  <a:pt x="559042" y="403676"/>
                </a:lnTo>
                <a:lnTo>
                  <a:pt x="550829" y="389095"/>
                </a:lnTo>
                <a:cubicBezTo>
                  <a:pt x="551574" y="386726"/>
                  <a:pt x="555092" y="386333"/>
                  <a:pt x="559258" y="386372"/>
                </a:cubicBezTo>
                <a:close/>
                <a:moveTo>
                  <a:pt x="60829" y="232763"/>
                </a:moveTo>
                <a:lnTo>
                  <a:pt x="60829" y="903358"/>
                </a:lnTo>
                <a:lnTo>
                  <a:pt x="1154748" y="903358"/>
                </a:lnTo>
                <a:lnTo>
                  <a:pt x="1154748" y="232763"/>
                </a:lnTo>
                <a:close/>
                <a:moveTo>
                  <a:pt x="55440" y="173418"/>
                </a:moveTo>
                <a:lnTo>
                  <a:pt x="1166071" y="173418"/>
                </a:lnTo>
                <a:cubicBezTo>
                  <a:pt x="1195871" y="173418"/>
                  <a:pt x="1220027" y="197575"/>
                  <a:pt x="1220027" y="227375"/>
                </a:cubicBezTo>
                <a:lnTo>
                  <a:pt x="1220027" y="910725"/>
                </a:lnTo>
                <a:cubicBezTo>
                  <a:pt x="1220027" y="940524"/>
                  <a:pt x="1195871" y="964681"/>
                  <a:pt x="1166071" y="964681"/>
                </a:cubicBezTo>
                <a:lnTo>
                  <a:pt x="55440" y="964681"/>
                </a:lnTo>
                <a:cubicBezTo>
                  <a:pt x="25641" y="964681"/>
                  <a:pt x="1484" y="940524"/>
                  <a:pt x="1484" y="910725"/>
                </a:cubicBezTo>
                <a:lnTo>
                  <a:pt x="1484" y="227375"/>
                </a:lnTo>
                <a:cubicBezTo>
                  <a:pt x="1484" y="197575"/>
                  <a:pt x="25641" y="173418"/>
                  <a:pt x="55440" y="173418"/>
                </a:cubicBezTo>
                <a:close/>
                <a:moveTo>
                  <a:pt x="926601" y="75829"/>
                </a:moveTo>
                <a:lnTo>
                  <a:pt x="926601" y="82951"/>
                </a:lnTo>
                <a:lnTo>
                  <a:pt x="974077" y="82951"/>
                </a:lnTo>
                <a:lnTo>
                  <a:pt x="974077" y="75829"/>
                </a:lnTo>
                <a:close/>
                <a:moveTo>
                  <a:pt x="1011167" y="42530"/>
                </a:moveTo>
                <a:lnTo>
                  <a:pt x="1049412" y="42530"/>
                </a:lnTo>
                <a:lnTo>
                  <a:pt x="1049412" y="80775"/>
                </a:lnTo>
                <a:lnTo>
                  <a:pt x="1011167" y="80775"/>
                </a:lnTo>
                <a:close/>
                <a:moveTo>
                  <a:pt x="1006552" y="37915"/>
                </a:moveTo>
                <a:lnTo>
                  <a:pt x="1006552" y="85390"/>
                </a:lnTo>
                <a:lnTo>
                  <a:pt x="1054027" y="85390"/>
                </a:lnTo>
                <a:lnTo>
                  <a:pt x="1054027" y="37915"/>
                </a:lnTo>
                <a:close/>
                <a:moveTo>
                  <a:pt x="1098521" y="37176"/>
                </a:moveTo>
                <a:lnTo>
                  <a:pt x="1092165" y="44484"/>
                </a:lnTo>
                <a:lnTo>
                  <a:pt x="1112093" y="61817"/>
                </a:lnTo>
                <a:lnTo>
                  <a:pt x="1092165" y="79151"/>
                </a:lnTo>
                <a:lnTo>
                  <a:pt x="1098521" y="86458"/>
                </a:lnTo>
                <a:lnTo>
                  <a:pt x="1119471" y="68235"/>
                </a:lnTo>
                <a:lnTo>
                  <a:pt x="1140422" y="86458"/>
                </a:lnTo>
                <a:lnTo>
                  <a:pt x="1146778" y="79151"/>
                </a:lnTo>
                <a:lnTo>
                  <a:pt x="1126850" y="61817"/>
                </a:lnTo>
                <a:lnTo>
                  <a:pt x="1146778" y="44484"/>
                </a:lnTo>
                <a:lnTo>
                  <a:pt x="1140422" y="37176"/>
                </a:lnTo>
                <a:lnTo>
                  <a:pt x="1119471" y="55399"/>
                </a:lnTo>
                <a:close/>
                <a:moveTo>
                  <a:pt x="52157" y="0"/>
                </a:moveTo>
                <a:lnTo>
                  <a:pt x="68906" y="0"/>
                </a:lnTo>
                <a:lnTo>
                  <a:pt x="1168365" y="0"/>
                </a:lnTo>
                <a:cubicBezTo>
                  <a:pt x="1197171" y="0"/>
                  <a:pt x="1220522" y="23351"/>
                  <a:pt x="1220522" y="52157"/>
                </a:cubicBezTo>
                <a:lnTo>
                  <a:pt x="1220522" y="123899"/>
                </a:lnTo>
                <a:cubicBezTo>
                  <a:pt x="1220522" y="130737"/>
                  <a:pt x="1219206" y="137268"/>
                  <a:pt x="1216729" y="143217"/>
                </a:cubicBezTo>
                <a:cubicBezTo>
                  <a:pt x="1207843" y="130493"/>
                  <a:pt x="1192977" y="122646"/>
                  <a:pt x="1176278" y="122646"/>
                </a:cubicBezTo>
                <a:lnTo>
                  <a:pt x="40741" y="123058"/>
                </a:lnTo>
                <a:cubicBezTo>
                  <a:pt x="27573" y="121821"/>
                  <a:pt x="11108" y="123882"/>
                  <a:pt x="1237" y="132948"/>
                </a:cubicBezTo>
                <a:cubicBezTo>
                  <a:pt x="824" y="106018"/>
                  <a:pt x="412" y="79087"/>
                  <a:pt x="0" y="52157"/>
                </a:cubicBezTo>
                <a:cubicBezTo>
                  <a:pt x="0" y="48556"/>
                  <a:pt x="365" y="45040"/>
                  <a:pt x="1060" y="41645"/>
                </a:cubicBezTo>
                <a:cubicBezTo>
                  <a:pt x="1755" y="38250"/>
                  <a:pt x="2779" y="34975"/>
                  <a:pt x="4099" y="31855"/>
                </a:cubicBezTo>
                <a:cubicBezTo>
                  <a:pt x="6738" y="25615"/>
                  <a:pt x="10557" y="19996"/>
                  <a:pt x="15277" y="15276"/>
                </a:cubicBezTo>
                <a:cubicBezTo>
                  <a:pt x="19996" y="10557"/>
                  <a:pt x="25615" y="6738"/>
                  <a:pt x="31855" y="4099"/>
                </a:cubicBezTo>
                <a:cubicBezTo>
                  <a:pt x="34975" y="2779"/>
                  <a:pt x="38250" y="1754"/>
                  <a:pt x="41645" y="1060"/>
                </a:cubicBezTo>
                <a:cubicBezTo>
                  <a:pt x="45041" y="365"/>
                  <a:pt x="48556" y="0"/>
                  <a:pt x="52157" y="0"/>
                </a:cubicBezTo>
                <a:close/>
              </a:path>
            </a:pathLst>
          </a:custGeom>
          <a:solidFill>
            <a:schemeClr val="tx1"/>
          </a:solidFill>
          <a:ln w="9525" cap="flat" cmpd="sng" algn="ctr">
            <a:noFill/>
            <a:prstDash val="solid"/>
          </a:ln>
          <a:effectLst/>
        </p:spPr>
        <p:txBody>
          <a:bodyPr rot="0" spcFirstLastPara="0" vertOverflow="overflow" horzOverflow="overflow" vert="horz" wrap="square" lIns="89630" tIns="44814" rIns="44814" bIns="89630" numCol="1" spcCol="0" rtlCol="0" fromWordArt="0" anchor="b" anchorCtr="0" forceAA="0" compatLnSpc="1">
            <a:prstTxWarp prst="textNoShape">
              <a:avLst/>
            </a:prstTxWarp>
            <a:noAutofit/>
          </a:bodyPr>
          <a:lstStyle/>
          <a:p>
            <a:pPr algn="ctr" defTabSz="895919" fontAlgn="base">
              <a:spcBef>
                <a:spcPct val="0"/>
              </a:spcBef>
              <a:spcAft>
                <a:spcPct val="0"/>
              </a:spcAft>
              <a:defRPr/>
            </a:pPr>
            <a:endParaRPr lang="en-US" sz="1371" kern="0" spc="-49" dirty="0">
              <a:ln>
                <a:solidFill>
                  <a:srgbClr val="FFFFFF">
                    <a:alpha val="0"/>
                  </a:srgbClr>
                </a:solidFill>
              </a:ln>
              <a:solidFill>
                <a:srgbClr val="000000"/>
              </a:solidFill>
              <a:ea typeface="Segoe UI" pitchFamily="34" charset="0"/>
              <a:cs typeface="Segoe UI" pitchFamily="34" charset="0"/>
            </a:endParaRPr>
          </a:p>
        </p:txBody>
      </p:sp>
      <p:sp>
        <p:nvSpPr>
          <p:cNvPr id="4" name="Oval Callout 3"/>
          <p:cNvSpPr/>
          <p:nvPr/>
        </p:nvSpPr>
        <p:spPr bwMode="auto">
          <a:xfrm>
            <a:off x="995719" y="4704662"/>
            <a:ext cx="509903" cy="341635"/>
          </a:xfrm>
          <a:prstGeom prst="wedgeEllipseCallout">
            <a:avLst/>
          </a:prstGeom>
          <a:noFill/>
          <a:ln w="3492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92" name="Oval Callout 91"/>
          <p:cNvSpPr/>
          <p:nvPr/>
        </p:nvSpPr>
        <p:spPr bwMode="auto">
          <a:xfrm>
            <a:off x="1295469" y="4871163"/>
            <a:ext cx="332761" cy="222950"/>
          </a:xfrm>
          <a:prstGeom prst="wedgeEllipseCallout">
            <a:avLst/>
          </a:prstGeom>
          <a:solidFill>
            <a:schemeClr val="bg1">
              <a:lumMod val="95000"/>
            </a:schemeClr>
          </a:solidFill>
          <a:ln w="3492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93" name="Freeform 79"/>
          <p:cNvSpPr>
            <a:spLocks noChangeAspect="1" noEditPoints="1"/>
          </p:cNvSpPr>
          <p:nvPr/>
        </p:nvSpPr>
        <p:spPr bwMode="black">
          <a:xfrm>
            <a:off x="6838813" y="2540490"/>
            <a:ext cx="458093" cy="619037"/>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accent1">
              <a:lumMod val="60000"/>
              <a:lumOff val="40000"/>
            </a:schemeClr>
          </a:solidFill>
          <a:ln>
            <a:noFill/>
          </a:ln>
        </p:spPr>
        <p:txBody>
          <a:bodyPr vert="horz" wrap="square" lIns="82284" tIns="41143" rIns="82284" bIns="41143" numCol="1" anchor="t" anchorCtr="0" compatLnSpc="1">
            <a:prstTxWarp prst="textNoShape">
              <a:avLst/>
            </a:prstTxWarp>
          </a:bodyPr>
          <a:lstStyle/>
          <a:p>
            <a:pPr defTabSz="684603" fontAlgn="base">
              <a:spcBef>
                <a:spcPct val="0"/>
              </a:spcBef>
              <a:spcAft>
                <a:spcPct val="0"/>
              </a:spcAft>
            </a:pPr>
            <a:endParaRPr lang="en-US" sz="980" dirty="0">
              <a:ln>
                <a:solidFill>
                  <a:srgbClr val="FFFFFF">
                    <a:alpha val="0"/>
                  </a:srgbClr>
                </a:solidFill>
              </a:ln>
              <a:solidFill>
                <a:srgbClr val="FFFFFF"/>
              </a:solidFill>
              <a:ea typeface="MS PGothic" charset="0"/>
            </a:endParaRPr>
          </a:p>
        </p:txBody>
      </p:sp>
      <p:grpSp>
        <p:nvGrpSpPr>
          <p:cNvPr id="407" name="Group 406"/>
          <p:cNvGrpSpPr/>
          <p:nvPr/>
        </p:nvGrpSpPr>
        <p:grpSpPr>
          <a:xfrm>
            <a:off x="4766907" y="2211484"/>
            <a:ext cx="784525" cy="759148"/>
            <a:chOff x="9640489" y="3983651"/>
            <a:chExt cx="2372427" cy="2295689"/>
          </a:xfrm>
        </p:grpSpPr>
        <p:grpSp>
          <p:nvGrpSpPr>
            <p:cNvPr id="408" name="Group 407"/>
            <p:cNvGrpSpPr/>
            <p:nvPr/>
          </p:nvGrpSpPr>
          <p:grpSpPr>
            <a:xfrm>
              <a:off x="11318221" y="5990012"/>
              <a:ext cx="694695" cy="286912"/>
              <a:chOff x="14814550" y="3325813"/>
              <a:chExt cx="696913" cy="250825"/>
            </a:xfrm>
          </p:grpSpPr>
          <p:sp>
            <p:nvSpPr>
              <p:cNvPr id="461" name="Rectangle 82"/>
              <p:cNvSpPr>
                <a:spLocks noChangeArrowheads="1"/>
              </p:cNvSpPr>
              <p:nvPr/>
            </p:nvSpPr>
            <p:spPr bwMode="auto">
              <a:xfrm>
                <a:off x="14814550" y="3390900"/>
                <a:ext cx="696913" cy="1857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62" name="Rectangle 83"/>
              <p:cNvSpPr>
                <a:spLocks noChangeArrowheads="1"/>
              </p:cNvSpPr>
              <p:nvPr/>
            </p:nvSpPr>
            <p:spPr bwMode="auto">
              <a:xfrm>
                <a:off x="15354300" y="3325813"/>
                <a:ext cx="84138" cy="10318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63" name="Rectangle 88"/>
              <p:cNvSpPr>
                <a:spLocks noChangeArrowheads="1"/>
              </p:cNvSpPr>
              <p:nvPr/>
            </p:nvSpPr>
            <p:spPr bwMode="auto">
              <a:xfrm>
                <a:off x="15395575" y="3484563"/>
                <a:ext cx="50800" cy="920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64" name="Rectangle 89"/>
              <p:cNvSpPr>
                <a:spLocks noChangeArrowheads="1"/>
              </p:cNvSpPr>
              <p:nvPr/>
            </p:nvSpPr>
            <p:spPr bwMode="auto">
              <a:xfrm>
                <a:off x="14854238" y="3482975"/>
                <a:ext cx="155575" cy="539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65" name="Rectangle 90"/>
              <p:cNvSpPr>
                <a:spLocks noChangeArrowheads="1"/>
              </p:cNvSpPr>
              <p:nvPr/>
            </p:nvSpPr>
            <p:spPr bwMode="auto">
              <a:xfrm>
                <a:off x="15027275" y="3482975"/>
                <a:ext cx="157163" cy="539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66" name="Rectangle 91"/>
              <p:cNvSpPr>
                <a:spLocks noChangeArrowheads="1"/>
              </p:cNvSpPr>
              <p:nvPr/>
            </p:nvSpPr>
            <p:spPr bwMode="auto">
              <a:xfrm>
                <a:off x="15201900" y="3482975"/>
                <a:ext cx="155575" cy="5397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67" name="Rectangle 92"/>
              <p:cNvSpPr>
                <a:spLocks noChangeArrowheads="1"/>
              </p:cNvSpPr>
              <p:nvPr/>
            </p:nvSpPr>
            <p:spPr bwMode="auto">
              <a:xfrm>
                <a:off x="15201900" y="3482975"/>
                <a:ext cx="155575" cy="53975"/>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grpSp>
        <p:sp>
          <p:nvSpPr>
            <p:cNvPr id="409" name="Freeform 408"/>
            <p:cNvSpPr>
              <a:spLocks noEditPoints="1"/>
            </p:cNvSpPr>
            <p:nvPr/>
          </p:nvSpPr>
          <p:spPr bwMode="auto">
            <a:xfrm>
              <a:off x="11400070" y="4355557"/>
              <a:ext cx="59352" cy="82695"/>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10" name="Freeform 409"/>
            <p:cNvSpPr>
              <a:spLocks noEditPoints="1"/>
            </p:cNvSpPr>
            <p:nvPr/>
          </p:nvSpPr>
          <p:spPr bwMode="auto">
            <a:xfrm>
              <a:off x="11422990" y="4468574"/>
              <a:ext cx="59352" cy="8545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nvGrpSpPr>
            <p:cNvPr id="411" name="Group 410"/>
            <p:cNvGrpSpPr/>
            <p:nvPr/>
          </p:nvGrpSpPr>
          <p:grpSpPr>
            <a:xfrm>
              <a:off x="10613034" y="6198022"/>
              <a:ext cx="310561" cy="81318"/>
              <a:chOff x="12560517" y="4987924"/>
              <a:chExt cx="225862" cy="51537"/>
            </a:xfrm>
          </p:grpSpPr>
          <p:sp>
            <p:nvSpPr>
              <p:cNvPr id="456" name="Freeform 455"/>
              <p:cNvSpPr>
                <a:spLocks/>
              </p:cNvSpPr>
              <p:nvPr/>
            </p:nvSpPr>
            <p:spPr bwMode="auto">
              <a:xfrm>
                <a:off x="12560517" y="4987924"/>
                <a:ext cx="25096" cy="51537"/>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7" name="Freeform 456"/>
              <p:cNvSpPr>
                <a:spLocks noEditPoints="1"/>
              </p:cNvSpPr>
              <p:nvPr/>
            </p:nvSpPr>
            <p:spPr bwMode="auto">
              <a:xfrm>
                <a:off x="12606693" y="4987924"/>
                <a:ext cx="41157" cy="51537"/>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8" name="Freeform 457"/>
              <p:cNvSpPr>
                <a:spLocks/>
              </p:cNvSpPr>
              <p:nvPr/>
            </p:nvSpPr>
            <p:spPr bwMode="auto">
              <a:xfrm>
                <a:off x="12659896" y="4987924"/>
                <a:ext cx="25096" cy="51537"/>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9" name="Freeform 458"/>
              <p:cNvSpPr>
                <a:spLocks/>
              </p:cNvSpPr>
              <p:nvPr/>
            </p:nvSpPr>
            <p:spPr bwMode="auto">
              <a:xfrm>
                <a:off x="12761283" y="4987924"/>
                <a:ext cx="25096" cy="51537"/>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60" name="Freeform 459"/>
              <p:cNvSpPr>
                <a:spLocks noEditPoints="1"/>
              </p:cNvSpPr>
              <p:nvPr/>
            </p:nvSpPr>
            <p:spPr bwMode="auto">
              <a:xfrm>
                <a:off x="12704065" y="4987924"/>
                <a:ext cx="41157" cy="51537"/>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sp>
          <p:nvSpPr>
            <p:cNvPr id="412" name="Freeform 411"/>
            <p:cNvSpPr>
              <a:spLocks/>
            </p:cNvSpPr>
            <p:nvPr/>
          </p:nvSpPr>
          <p:spPr bwMode="auto">
            <a:xfrm>
              <a:off x="11336576" y="4354180"/>
              <a:ext cx="35888" cy="81318"/>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13" name="Freeform 412"/>
            <p:cNvSpPr>
              <a:spLocks noEditPoints="1"/>
            </p:cNvSpPr>
            <p:nvPr/>
          </p:nvSpPr>
          <p:spPr bwMode="auto">
            <a:xfrm>
              <a:off x="11352596" y="4468574"/>
              <a:ext cx="56591" cy="8545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14" name="Rectangle 119"/>
            <p:cNvSpPr>
              <a:spLocks noChangeArrowheads="1"/>
            </p:cNvSpPr>
            <p:nvPr/>
          </p:nvSpPr>
          <p:spPr bwMode="auto">
            <a:xfrm>
              <a:off x="11495683" y="5572356"/>
              <a:ext cx="177899" cy="704568"/>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15" name="Freeform 414"/>
            <p:cNvSpPr>
              <a:spLocks/>
            </p:cNvSpPr>
            <p:nvPr/>
          </p:nvSpPr>
          <p:spPr bwMode="auto">
            <a:xfrm>
              <a:off x="9640489" y="5376216"/>
              <a:ext cx="1937053" cy="900708"/>
            </a:xfrm>
            <a:custGeom>
              <a:avLst/>
              <a:gdLst>
                <a:gd name="connsiteX0" fmla="*/ 0 w 1033590"/>
                <a:gd name="connsiteY0" fmla="*/ 0 h 446536"/>
                <a:gd name="connsiteX1" fmla="*/ 1033590 w 1033590"/>
                <a:gd name="connsiteY1" fmla="*/ 0 h 446536"/>
                <a:gd name="connsiteX2" fmla="*/ 1033590 w 1033590"/>
                <a:gd name="connsiteY2" fmla="*/ 446536 h 446536"/>
                <a:gd name="connsiteX3" fmla="*/ 580037 w 1033590"/>
                <a:gd name="connsiteY3" fmla="*/ 446536 h 446536"/>
                <a:gd name="connsiteX4" fmla="*/ 580037 w 1033590"/>
                <a:gd name="connsiteY4" fmla="*/ 322243 h 446536"/>
                <a:gd name="connsiteX5" fmla="*/ 314187 w 1033590"/>
                <a:gd name="connsiteY5" fmla="*/ 322243 h 446536"/>
                <a:gd name="connsiteX6" fmla="*/ 314187 w 1033590"/>
                <a:gd name="connsiteY6" fmla="*/ 446536 h 446536"/>
                <a:gd name="connsiteX7" fmla="*/ 0 w 1033590"/>
                <a:gd name="connsiteY7" fmla="*/ 446536 h 44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590" h="446536">
                  <a:moveTo>
                    <a:pt x="0" y="0"/>
                  </a:moveTo>
                  <a:lnTo>
                    <a:pt x="1033590" y="0"/>
                  </a:lnTo>
                  <a:lnTo>
                    <a:pt x="1033590" y="446536"/>
                  </a:lnTo>
                  <a:lnTo>
                    <a:pt x="580037" y="446536"/>
                  </a:lnTo>
                  <a:lnTo>
                    <a:pt x="580037" y="322243"/>
                  </a:lnTo>
                  <a:lnTo>
                    <a:pt x="314187" y="322243"/>
                  </a:lnTo>
                  <a:lnTo>
                    <a:pt x="314187" y="446536"/>
                  </a:lnTo>
                  <a:lnTo>
                    <a:pt x="0" y="446536"/>
                  </a:lnTo>
                  <a:close/>
                </a:path>
              </a:pathLst>
            </a:custGeom>
            <a:solidFill>
              <a:schemeClr val="accent1">
                <a:lumMod val="60000"/>
                <a:lumOff val="40000"/>
                <a:alpha val="73000"/>
              </a:schemeClr>
            </a:solidFill>
            <a:ln>
              <a:noFill/>
            </a:ln>
            <a:extLst/>
          </p:spPr>
          <p:txBody>
            <a:bodyPr vert="horz" wrap="square" lIns="89630" tIns="44814" rIns="89630" bIns="44814" numCol="1" anchor="t" anchorCtr="0" compatLnSpc="1">
              <a:prstTxWarp prst="textNoShape">
                <a:avLst/>
              </a:prstTxWarp>
              <a:noAutofit/>
            </a:bodyPr>
            <a:lstStyle/>
            <a:p>
              <a:pPr defTabSz="913330" fontAlgn="base">
                <a:spcBef>
                  <a:spcPct val="0"/>
                </a:spcBef>
                <a:spcAft>
                  <a:spcPct val="0"/>
                </a:spcAft>
              </a:pPr>
              <a:endParaRPr lang="en-IN" sz="2353">
                <a:solidFill>
                  <a:srgbClr val="000000"/>
                </a:solidFill>
                <a:ea typeface="MS PGothic" charset="0"/>
              </a:endParaRPr>
            </a:p>
          </p:txBody>
        </p:sp>
        <p:sp>
          <p:nvSpPr>
            <p:cNvPr id="416" name="Rectangle 120"/>
            <p:cNvSpPr>
              <a:spLocks noChangeArrowheads="1"/>
            </p:cNvSpPr>
            <p:nvPr/>
          </p:nvSpPr>
          <p:spPr bwMode="auto">
            <a:xfrm>
              <a:off x="10498159" y="5861084"/>
              <a:ext cx="90200" cy="103506"/>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17" name="Rectangle 121"/>
            <p:cNvSpPr>
              <a:spLocks noChangeArrowheads="1"/>
            </p:cNvSpPr>
            <p:nvPr/>
          </p:nvSpPr>
          <p:spPr bwMode="auto">
            <a:xfrm>
              <a:off x="10286112" y="5861084"/>
              <a:ext cx="90200" cy="103506"/>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18" name="Rectangle 122"/>
            <p:cNvSpPr>
              <a:spLocks noChangeArrowheads="1"/>
            </p:cNvSpPr>
            <p:nvPr/>
          </p:nvSpPr>
          <p:spPr bwMode="auto">
            <a:xfrm>
              <a:off x="10722866" y="5861084"/>
              <a:ext cx="90200" cy="103506"/>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19" name="Rectangle 123"/>
            <p:cNvSpPr>
              <a:spLocks noChangeArrowheads="1"/>
            </p:cNvSpPr>
            <p:nvPr/>
          </p:nvSpPr>
          <p:spPr bwMode="auto">
            <a:xfrm>
              <a:off x="10953904" y="5861084"/>
              <a:ext cx="85452" cy="103506"/>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0" name="Rectangle 124"/>
            <p:cNvSpPr>
              <a:spLocks noChangeArrowheads="1"/>
            </p:cNvSpPr>
            <p:nvPr/>
          </p:nvSpPr>
          <p:spPr bwMode="auto">
            <a:xfrm>
              <a:off x="11180194" y="5861084"/>
              <a:ext cx="85452" cy="103506"/>
            </a:xfrm>
            <a:prstGeom prst="rect">
              <a:avLst/>
            </a:prstGeom>
            <a:solidFill>
              <a:schemeClr val="accent6">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1" name="Freeform 125"/>
            <p:cNvSpPr>
              <a:spLocks/>
            </p:cNvSpPr>
            <p:nvPr/>
          </p:nvSpPr>
          <p:spPr bwMode="auto">
            <a:xfrm>
              <a:off x="10858958" y="4590238"/>
              <a:ext cx="200971" cy="156168"/>
            </a:xfrm>
            <a:custGeom>
              <a:avLst/>
              <a:gdLst>
                <a:gd name="T0" fmla="*/ 127 w 127"/>
                <a:gd name="T1" fmla="*/ 86 h 86"/>
                <a:gd name="T2" fmla="*/ 124 w 127"/>
                <a:gd name="T3" fmla="*/ 0 h 86"/>
                <a:gd name="T4" fmla="*/ 6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6" y="0"/>
                  </a:lnTo>
                  <a:lnTo>
                    <a:pt x="0" y="86"/>
                  </a:lnTo>
                  <a:lnTo>
                    <a:pt x="127" y="8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2" name="Freeform 126"/>
            <p:cNvSpPr>
              <a:spLocks/>
            </p:cNvSpPr>
            <p:nvPr/>
          </p:nvSpPr>
          <p:spPr bwMode="auto">
            <a:xfrm>
              <a:off x="10417455" y="4590238"/>
              <a:ext cx="200971" cy="156168"/>
            </a:xfrm>
            <a:custGeom>
              <a:avLst/>
              <a:gdLst>
                <a:gd name="T0" fmla="*/ 127 w 127"/>
                <a:gd name="T1" fmla="*/ 86 h 86"/>
                <a:gd name="T2" fmla="*/ 120 w 127"/>
                <a:gd name="T3" fmla="*/ 0 h 86"/>
                <a:gd name="T4" fmla="*/ 3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0" y="0"/>
                  </a:lnTo>
                  <a:lnTo>
                    <a:pt x="3" y="0"/>
                  </a:lnTo>
                  <a:lnTo>
                    <a:pt x="0" y="86"/>
                  </a:lnTo>
                  <a:lnTo>
                    <a:pt x="127" y="8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3" name="Freeform 127"/>
            <p:cNvSpPr>
              <a:spLocks/>
            </p:cNvSpPr>
            <p:nvPr/>
          </p:nvSpPr>
          <p:spPr bwMode="auto">
            <a:xfrm>
              <a:off x="11305207" y="4590238"/>
              <a:ext cx="200971" cy="156168"/>
            </a:xfrm>
            <a:custGeom>
              <a:avLst/>
              <a:gdLst>
                <a:gd name="T0" fmla="*/ 127 w 127"/>
                <a:gd name="T1" fmla="*/ 86 h 86"/>
                <a:gd name="T2" fmla="*/ 124 w 127"/>
                <a:gd name="T3" fmla="*/ 0 h 86"/>
                <a:gd name="T4" fmla="*/ 4 w 127"/>
                <a:gd name="T5" fmla="*/ 0 h 86"/>
                <a:gd name="T6" fmla="*/ 0 w 127"/>
                <a:gd name="T7" fmla="*/ 86 h 86"/>
                <a:gd name="T8" fmla="*/ 127 w 127"/>
                <a:gd name="T9" fmla="*/ 86 h 86"/>
              </a:gdLst>
              <a:ahLst/>
              <a:cxnLst>
                <a:cxn ang="0">
                  <a:pos x="T0" y="T1"/>
                </a:cxn>
                <a:cxn ang="0">
                  <a:pos x="T2" y="T3"/>
                </a:cxn>
                <a:cxn ang="0">
                  <a:pos x="T4" y="T5"/>
                </a:cxn>
                <a:cxn ang="0">
                  <a:pos x="T6" y="T7"/>
                </a:cxn>
                <a:cxn ang="0">
                  <a:pos x="T8" y="T9"/>
                </a:cxn>
              </a:cxnLst>
              <a:rect l="0" t="0" r="r" b="b"/>
              <a:pathLst>
                <a:path w="127" h="86">
                  <a:moveTo>
                    <a:pt x="127" y="86"/>
                  </a:moveTo>
                  <a:lnTo>
                    <a:pt x="124" y="0"/>
                  </a:lnTo>
                  <a:lnTo>
                    <a:pt x="4" y="0"/>
                  </a:lnTo>
                  <a:lnTo>
                    <a:pt x="0" y="86"/>
                  </a:lnTo>
                  <a:lnTo>
                    <a:pt x="127" y="8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4" name="Freeform 128"/>
            <p:cNvSpPr>
              <a:spLocks/>
            </p:cNvSpPr>
            <p:nvPr/>
          </p:nvSpPr>
          <p:spPr bwMode="auto">
            <a:xfrm>
              <a:off x="10387389" y="4780907"/>
              <a:ext cx="256356" cy="582903"/>
            </a:xfrm>
            <a:custGeom>
              <a:avLst/>
              <a:gdLst>
                <a:gd name="T0" fmla="*/ 16 w 162"/>
                <a:gd name="T1" fmla="*/ 0 h 321"/>
                <a:gd name="T2" fmla="*/ 0 w 162"/>
                <a:gd name="T3" fmla="*/ 321 h 321"/>
                <a:gd name="T4" fmla="*/ 162 w 162"/>
                <a:gd name="T5" fmla="*/ 321 h 321"/>
                <a:gd name="T6" fmla="*/ 146 w 162"/>
                <a:gd name="T7" fmla="*/ 0 h 321"/>
                <a:gd name="T8" fmla="*/ 16 w 162"/>
                <a:gd name="T9" fmla="*/ 0 h 321"/>
              </a:gdLst>
              <a:ahLst/>
              <a:cxnLst>
                <a:cxn ang="0">
                  <a:pos x="T0" y="T1"/>
                </a:cxn>
                <a:cxn ang="0">
                  <a:pos x="T2" y="T3"/>
                </a:cxn>
                <a:cxn ang="0">
                  <a:pos x="T4" y="T5"/>
                </a:cxn>
                <a:cxn ang="0">
                  <a:pos x="T6" y="T7"/>
                </a:cxn>
                <a:cxn ang="0">
                  <a:pos x="T8" y="T9"/>
                </a:cxn>
              </a:cxnLst>
              <a:rect l="0" t="0" r="r" b="b"/>
              <a:pathLst>
                <a:path w="162" h="321">
                  <a:moveTo>
                    <a:pt x="16" y="0"/>
                  </a:moveTo>
                  <a:lnTo>
                    <a:pt x="0" y="321"/>
                  </a:lnTo>
                  <a:lnTo>
                    <a:pt x="162" y="321"/>
                  </a:lnTo>
                  <a:lnTo>
                    <a:pt x="146" y="0"/>
                  </a:lnTo>
                  <a:lnTo>
                    <a:pt x="1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5" name="Freeform 129"/>
            <p:cNvSpPr>
              <a:spLocks/>
            </p:cNvSpPr>
            <p:nvPr/>
          </p:nvSpPr>
          <p:spPr bwMode="auto">
            <a:xfrm>
              <a:off x="11275141" y="4780907"/>
              <a:ext cx="261104" cy="582903"/>
            </a:xfrm>
            <a:custGeom>
              <a:avLst/>
              <a:gdLst>
                <a:gd name="T0" fmla="*/ 19 w 165"/>
                <a:gd name="T1" fmla="*/ 0 h 321"/>
                <a:gd name="T2" fmla="*/ 0 w 165"/>
                <a:gd name="T3" fmla="*/ 321 h 321"/>
                <a:gd name="T4" fmla="*/ 165 w 165"/>
                <a:gd name="T5" fmla="*/ 321 h 321"/>
                <a:gd name="T6" fmla="*/ 146 w 165"/>
                <a:gd name="T7" fmla="*/ 0 h 321"/>
                <a:gd name="T8" fmla="*/ 19 w 165"/>
                <a:gd name="T9" fmla="*/ 0 h 321"/>
              </a:gdLst>
              <a:ahLst/>
              <a:cxnLst>
                <a:cxn ang="0">
                  <a:pos x="T0" y="T1"/>
                </a:cxn>
                <a:cxn ang="0">
                  <a:pos x="T2" y="T3"/>
                </a:cxn>
                <a:cxn ang="0">
                  <a:pos x="T4" y="T5"/>
                </a:cxn>
                <a:cxn ang="0">
                  <a:pos x="T6" y="T7"/>
                </a:cxn>
                <a:cxn ang="0">
                  <a:pos x="T8" y="T9"/>
                </a:cxn>
              </a:cxnLst>
              <a:rect l="0" t="0" r="r" b="b"/>
              <a:pathLst>
                <a:path w="165" h="321">
                  <a:moveTo>
                    <a:pt x="19" y="0"/>
                  </a:moveTo>
                  <a:lnTo>
                    <a:pt x="0" y="321"/>
                  </a:lnTo>
                  <a:lnTo>
                    <a:pt x="165" y="321"/>
                  </a:lnTo>
                  <a:lnTo>
                    <a:pt x="146" y="0"/>
                  </a:lnTo>
                  <a:lnTo>
                    <a:pt x="19"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sp>
          <p:nvSpPr>
            <p:cNvPr id="426" name="Freeform 130"/>
            <p:cNvSpPr>
              <a:spLocks/>
            </p:cNvSpPr>
            <p:nvPr/>
          </p:nvSpPr>
          <p:spPr bwMode="auto">
            <a:xfrm>
              <a:off x="10833638" y="4780907"/>
              <a:ext cx="256356" cy="582903"/>
            </a:xfrm>
            <a:custGeom>
              <a:avLst/>
              <a:gdLst>
                <a:gd name="T0" fmla="*/ 16 w 162"/>
                <a:gd name="T1" fmla="*/ 0 h 321"/>
                <a:gd name="T2" fmla="*/ 0 w 162"/>
                <a:gd name="T3" fmla="*/ 321 h 321"/>
                <a:gd name="T4" fmla="*/ 162 w 162"/>
                <a:gd name="T5" fmla="*/ 321 h 321"/>
                <a:gd name="T6" fmla="*/ 146 w 162"/>
                <a:gd name="T7" fmla="*/ 0 h 321"/>
                <a:gd name="T8" fmla="*/ 16 w 162"/>
                <a:gd name="T9" fmla="*/ 0 h 321"/>
              </a:gdLst>
              <a:ahLst/>
              <a:cxnLst>
                <a:cxn ang="0">
                  <a:pos x="T0" y="T1"/>
                </a:cxn>
                <a:cxn ang="0">
                  <a:pos x="T2" y="T3"/>
                </a:cxn>
                <a:cxn ang="0">
                  <a:pos x="T4" y="T5"/>
                </a:cxn>
                <a:cxn ang="0">
                  <a:pos x="T6" y="T7"/>
                </a:cxn>
                <a:cxn ang="0">
                  <a:pos x="T8" y="T9"/>
                </a:cxn>
              </a:cxnLst>
              <a:rect l="0" t="0" r="r" b="b"/>
              <a:pathLst>
                <a:path w="162" h="321">
                  <a:moveTo>
                    <a:pt x="16" y="0"/>
                  </a:moveTo>
                  <a:lnTo>
                    <a:pt x="0" y="321"/>
                  </a:lnTo>
                  <a:lnTo>
                    <a:pt x="162" y="321"/>
                  </a:lnTo>
                  <a:lnTo>
                    <a:pt x="146" y="0"/>
                  </a:lnTo>
                  <a:lnTo>
                    <a:pt x="16"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fontAlgn="base">
                <a:spcBef>
                  <a:spcPct val="0"/>
                </a:spcBef>
                <a:spcAft>
                  <a:spcPct val="0"/>
                </a:spcAft>
              </a:pPr>
              <a:endParaRPr lang="en-IN" sz="2353">
                <a:solidFill>
                  <a:srgbClr val="000000"/>
                </a:solidFill>
                <a:ea typeface="MS PGothic" charset="0"/>
              </a:endParaRPr>
            </a:p>
          </p:txBody>
        </p:sp>
        <p:grpSp>
          <p:nvGrpSpPr>
            <p:cNvPr id="427" name="Group 426"/>
            <p:cNvGrpSpPr/>
            <p:nvPr/>
          </p:nvGrpSpPr>
          <p:grpSpPr>
            <a:xfrm>
              <a:off x="10613034" y="6096576"/>
              <a:ext cx="310561" cy="81318"/>
              <a:chOff x="12560517" y="4987924"/>
              <a:chExt cx="225862" cy="51537"/>
            </a:xfrm>
          </p:grpSpPr>
          <p:sp>
            <p:nvSpPr>
              <p:cNvPr id="451" name="Freeform 450"/>
              <p:cNvSpPr>
                <a:spLocks/>
              </p:cNvSpPr>
              <p:nvPr/>
            </p:nvSpPr>
            <p:spPr bwMode="auto">
              <a:xfrm>
                <a:off x="12560517" y="4987924"/>
                <a:ext cx="25096" cy="51537"/>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2" name="Freeform 451"/>
              <p:cNvSpPr>
                <a:spLocks noEditPoints="1"/>
              </p:cNvSpPr>
              <p:nvPr/>
            </p:nvSpPr>
            <p:spPr bwMode="auto">
              <a:xfrm>
                <a:off x="12606693" y="4987924"/>
                <a:ext cx="41157" cy="51537"/>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3" name="Freeform 452"/>
              <p:cNvSpPr>
                <a:spLocks/>
              </p:cNvSpPr>
              <p:nvPr/>
            </p:nvSpPr>
            <p:spPr bwMode="auto">
              <a:xfrm>
                <a:off x="12659896" y="4987924"/>
                <a:ext cx="25096" cy="51537"/>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4" name="Freeform 453"/>
              <p:cNvSpPr>
                <a:spLocks/>
              </p:cNvSpPr>
              <p:nvPr/>
            </p:nvSpPr>
            <p:spPr bwMode="auto">
              <a:xfrm>
                <a:off x="12761283" y="4987924"/>
                <a:ext cx="25096" cy="51537"/>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5" name="Freeform 454"/>
              <p:cNvSpPr>
                <a:spLocks noEditPoints="1"/>
              </p:cNvSpPr>
              <p:nvPr/>
            </p:nvSpPr>
            <p:spPr bwMode="auto">
              <a:xfrm>
                <a:off x="12704065" y="4987924"/>
                <a:ext cx="41157" cy="51537"/>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sp>
          <p:nvSpPr>
            <p:cNvPr id="428" name="Freeform 427"/>
            <p:cNvSpPr>
              <a:spLocks/>
            </p:cNvSpPr>
            <p:nvPr/>
          </p:nvSpPr>
          <p:spPr bwMode="auto">
            <a:xfrm>
              <a:off x="11385115" y="4106264"/>
              <a:ext cx="34507" cy="81318"/>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29" name="Freeform 428"/>
            <p:cNvSpPr>
              <a:spLocks noEditPoints="1"/>
            </p:cNvSpPr>
            <p:nvPr/>
          </p:nvSpPr>
          <p:spPr bwMode="auto">
            <a:xfrm>
              <a:off x="11444467" y="4107642"/>
              <a:ext cx="56591" cy="82695"/>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0" name="Freeform 429"/>
            <p:cNvSpPr>
              <a:spLocks noEditPoints="1"/>
            </p:cNvSpPr>
            <p:nvPr/>
          </p:nvSpPr>
          <p:spPr bwMode="auto">
            <a:xfrm>
              <a:off x="11401134" y="4220659"/>
              <a:ext cx="56591" cy="8545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1" name="Freeform 430"/>
            <p:cNvSpPr>
              <a:spLocks/>
            </p:cNvSpPr>
            <p:nvPr/>
          </p:nvSpPr>
          <p:spPr bwMode="auto">
            <a:xfrm>
              <a:off x="11474288" y="4220659"/>
              <a:ext cx="34507" cy="82695"/>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2" name="Freeform 431"/>
            <p:cNvSpPr>
              <a:spLocks noEditPoints="1"/>
            </p:cNvSpPr>
            <p:nvPr/>
          </p:nvSpPr>
          <p:spPr bwMode="auto">
            <a:xfrm>
              <a:off x="11431370" y="3983651"/>
              <a:ext cx="56591" cy="82695"/>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3" name="Freeform 432"/>
            <p:cNvSpPr>
              <a:spLocks noEditPoints="1"/>
            </p:cNvSpPr>
            <p:nvPr/>
          </p:nvSpPr>
          <p:spPr bwMode="auto">
            <a:xfrm>
              <a:off x="10957354" y="4355557"/>
              <a:ext cx="59352" cy="82695"/>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4" name="Freeform 433"/>
            <p:cNvSpPr>
              <a:spLocks noEditPoints="1"/>
            </p:cNvSpPr>
            <p:nvPr/>
          </p:nvSpPr>
          <p:spPr bwMode="auto">
            <a:xfrm>
              <a:off x="10980274" y="4468574"/>
              <a:ext cx="59352" cy="8545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5" name="Freeform 434"/>
            <p:cNvSpPr>
              <a:spLocks/>
            </p:cNvSpPr>
            <p:nvPr/>
          </p:nvSpPr>
          <p:spPr bwMode="auto">
            <a:xfrm>
              <a:off x="10893861" y="4354180"/>
              <a:ext cx="35888" cy="81318"/>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6" name="Freeform 435"/>
            <p:cNvSpPr>
              <a:spLocks noEditPoints="1"/>
            </p:cNvSpPr>
            <p:nvPr/>
          </p:nvSpPr>
          <p:spPr bwMode="auto">
            <a:xfrm>
              <a:off x="10909881" y="4468574"/>
              <a:ext cx="56591" cy="8545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7" name="Freeform 436"/>
            <p:cNvSpPr>
              <a:spLocks/>
            </p:cNvSpPr>
            <p:nvPr/>
          </p:nvSpPr>
          <p:spPr bwMode="auto">
            <a:xfrm>
              <a:off x="10942400" y="4106264"/>
              <a:ext cx="34507" cy="81318"/>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8" name="Freeform 437"/>
            <p:cNvSpPr>
              <a:spLocks noEditPoints="1"/>
            </p:cNvSpPr>
            <p:nvPr/>
          </p:nvSpPr>
          <p:spPr bwMode="auto">
            <a:xfrm>
              <a:off x="11001752" y="4107642"/>
              <a:ext cx="56591" cy="82695"/>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39" name="Freeform 438"/>
            <p:cNvSpPr>
              <a:spLocks noEditPoints="1"/>
            </p:cNvSpPr>
            <p:nvPr/>
          </p:nvSpPr>
          <p:spPr bwMode="auto">
            <a:xfrm>
              <a:off x="10958418" y="4220659"/>
              <a:ext cx="56591" cy="8545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0" name="Freeform 439"/>
            <p:cNvSpPr>
              <a:spLocks/>
            </p:cNvSpPr>
            <p:nvPr/>
          </p:nvSpPr>
          <p:spPr bwMode="auto">
            <a:xfrm>
              <a:off x="11031573" y="4220659"/>
              <a:ext cx="34507" cy="82695"/>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1" name="Freeform 440"/>
            <p:cNvSpPr>
              <a:spLocks noEditPoints="1"/>
            </p:cNvSpPr>
            <p:nvPr/>
          </p:nvSpPr>
          <p:spPr bwMode="auto">
            <a:xfrm>
              <a:off x="10988655" y="3983651"/>
              <a:ext cx="56591" cy="82695"/>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2" name="Freeform 441"/>
            <p:cNvSpPr>
              <a:spLocks noEditPoints="1"/>
            </p:cNvSpPr>
            <p:nvPr/>
          </p:nvSpPr>
          <p:spPr bwMode="auto">
            <a:xfrm>
              <a:off x="10502363" y="4355557"/>
              <a:ext cx="59352" cy="82695"/>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3" name="Freeform 442"/>
            <p:cNvSpPr>
              <a:spLocks noEditPoints="1"/>
            </p:cNvSpPr>
            <p:nvPr/>
          </p:nvSpPr>
          <p:spPr bwMode="auto">
            <a:xfrm>
              <a:off x="10525283" y="4468574"/>
              <a:ext cx="59352" cy="85452"/>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4" name="Freeform 443"/>
            <p:cNvSpPr>
              <a:spLocks/>
            </p:cNvSpPr>
            <p:nvPr/>
          </p:nvSpPr>
          <p:spPr bwMode="auto">
            <a:xfrm>
              <a:off x="10438869" y="4354180"/>
              <a:ext cx="35888" cy="81318"/>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5" name="Freeform 444"/>
            <p:cNvSpPr>
              <a:spLocks noEditPoints="1"/>
            </p:cNvSpPr>
            <p:nvPr/>
          </p:nvSpPr>
          <p:spPr bwMode="auto">
            <a:xfrm>
              <a:off x="10454889" y="4468574"/>
              <a:ext cx="56591" cy="8545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7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6" name="Freeform 445"/>
            <p:cNvSpPr>
              <a:spLocks/>
            </p:cNvSpPr>
            <p:nvPr/>
          </p:nvSpPr>
          <p:spPr bwMode="auto">
            <a:xfrm>
              <a:off x="10487408" y="4106264"/>
              <a:ext cx="34507" cy="81318"/>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7" name="Freeform 446"/>
            <p:cNvSpPr>
              <a:spLocks noEditPoints="1"/>
            </p:cNvSpPr>
            <p:nvPr/>
          </p:nvSpPr>
          <p:spPr bwMode="auto">
            <a:xfrm>
              <a:off x="10546760" y="4107642"/>
              <a:ext cx="56591" cy="82695"/>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8" name="Freeform 447"/>
            <p:cNvSpPr>
              <a:spLocks noEditPoints="1"/>
            </p:cNvSpPr>
            <p:nvPr/>
          </p:nvSpPr>
          <p:spPr bwMode="auto">
            <a:xfrm>
              <a:off x="10503427" y="4220659"/>
              <a:ext cx="56591" cy="85452"/>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chemeClr val="bg1">
                <a:lumMod val="85000"/>
                <a:alpha val="64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49" name="Freeform 448"/>
            <p:cNvSpPr>
              <a:spLocks/>
            </p:cNvSpPr>
            <p:nvPr/>
          </p:nvSpPr>
          <p:spPr bwMode="auto">
            <a:xfrm>
              <a:off x="10576581" y="4220659"/>
              <a:ext cx="34507" cy="82695"/>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chemeClr val="bg1">
                <a:lumMod val="85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sp>
          <p:nvSpPr>
            <p:cNvPr id="450" name="Freeform 449"/>
            <p:cNvSpPr>
              <a:spLocks noEditPoints="1"/>
            </p:cNvSpPr>
            <p:nvPr/>
          </p:nvSpPr>
          <p:spPr bwMode="auto">
            <a:xfrm>
              <a:off x="10533663" y="3983651"/>
              <a:ext cx="56591" cy="82695"/>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chemeClr val="bg1">
                <a:lumMod val="85000"/>
                <a:alpha val="46000"/>
              </a:schemeClr>
            </a:solidFill>
            <a:ln>
              <a:noFill/>
            </a:ln>
            <a:extLst/>
          </p:spPr>
          <p:txBody>
            <a:bodyPr vert="horz" wrap="square" lIns="89630" tIns="44814" rIns="89630" bIns="44814"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fontAlgn="base">
                <a:spcBef>
                  <a:spcPct val="0"/>
                </a:spcBef>
                <a:spcAft>
                  <a:spcPct val="0"/>
                </a:spcAft>
              </a:pPr>
              <a:endParaRPr lang="en-US" sz="1800">
                <a:solidFill>
                  <a:srgbClr val="000000"/>
                </a:solidFill>
              </a:endParaRPr>
            </a:p>
          </p:txBody>
        </p:sp>
      </p:grpSp>
      <p:sp>
        <p:nvSpPr>
          <p:cNvPr id="8" name="Rectangle 7"/>
          <p:cNvSpPr/>
          <p:nvPr/>
        </p:nvSpPr>
        <p:spPr bwMode="auto">
          <a:xfrm>
            <a:off x="4253909" y="2371719"/>
            <a:ext cx="1810521" cy="2128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6" name="Rectangle 5"/>
          <p:cNvSpPr/>
          <p:nvPr/>
        </p:nvSpPr>
        <p:spPr bwMode="auto">
          <a:xfrm>
            <a:off x="4317136" y="2333890"/>
            <a:ext cx="1668478" cy="2024283"/>
          </a:xfrm>
          <a:prstGeom prst="rect">
            <a:avLst/>
          </a:prstGeom>
          <a:noFill/>
          <a:ln>
            <a:solidFill>
              <a:schemeClr val="bg1">
                <a:lumMod val="6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72" name="Group 471"/>
          <p:cNvGrpSpPr/>
          <p:nvPr/>
        </p:nvGrpSpPr>
        <p:grpSpPr>
          <a:xfrm>
            <a:off x="5988501" y="4674291"/>
            <a:ext cx="229981" cy="294482"/>
            <a:chOff x="10053485" y="1368332"/>
            <a:chExt cx="234626" cy="300430"/>
          </a:xfrm>
          <a:solidFill>
            <a:schemeClr val="tx1"/>
          </a:solidFill>
        </p:grpSpPr>
        <p:sp>
          <p:nvSpPr>
            <p:cNvPr id="473" name="Freeform 472"/>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sp>
          <p:nvSpPr>
            <p:cNvPr id="474" name="Freeform 473"/>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grpSp>
      <p:grpSp>
        <p:nvGrpSpPr>
          <p:cNvPr id="475" name="Group 474"/>
          <p:cNvGrpSpPr/>
          <p:nvPr/>
        </p:nvGrpSpPr>
        <p:grpSpPr>
          <a:xfrm>
            <a:off x="7883142" y="4625845"/>
            <a:ext cx="229981" cy="294482"/>
            <a:chOff x="10053485" y="1368332"/>
            <a:chExt cx="234626" cy="300430"/>
          </a:xfrm>
          <a:solidFill>
            <a:schemeClr val="tx1"/>
          </a:solidFill>
        </p:grpSpPr>
        <p:sp>
          <p:nvSpPr>
            <p:cNvPr id="476" name="Freeform 475"/>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sp>
          <p:nvSpPr>
            <p:cNvPr id="477" name="Freeform 476"/>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grpSp>
      <p:grpSp>
        <p:nvGrpSpPr>
          <p:cNvPr id="471" name="Group 470"/>
          <p:cNvGrpSpPr/>
          <p:nvPr/>
        </p:nvGrpSpPr>
        <p:grpSpPr>
          <a:xfrm rot="5400000">
            <a:off x="6911008" y="3614008"/>
            <a:ext cx="313701" cy="288984"/>
            <a:chOff x="10053485" y="1368332"/>
            <a:chExt cx="234626" cy="300430"/>
          </a:xfrm>
          <a:solidFill>
            <a:schemeClr val="tx1"/>
          </a:solidFill>
        </p:grpSpPr>
        <p:sp>
          <p:nvSpPr>
            <p:cNvPr id="478" name="Freeform 477"/>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sp>
          <p:nvSpPr>
            <p:cNvPr id="479" name="Freeform 478"/>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grpSp>
      <p:grpSp>
        <p:nvGrpSpPr>
          <p:cNvPr id="468" name="Group 467"/>
          <p:cNvGrpSpPr/>
          <p:nvPr/>
        </p:nvGrpSpPr>
        <p:grpSpPr>
          <a:xfrm>
            <a:off x="6000816" y="3295712"/>
            <a:ext cx="229981" cy="294482"/>
            <a:chOff x="10053485" y="1368332"/>
            <a:chExt cx="234626" cy="300430"/>
          </a:xfrm>
          <a:solidFill>
            <a:schemeClr val="tx1"/>
          </a:solidFill>
        </p:grpSpPr>
        <p:sp>
          <p:nvSpPr>
            <p:cNvPr id="469" name="Freeform 468"/>
            <p:cNvSpPr>
              <a:spLocks/>
            </p:cNvSpPr>
            <p:nvPr/>
          </p:nvSpPr>
          <p:spPr bwMode="auto">
            <a:xfrm>
              <a:off x="10053485" y="1368332"/>
              <a:ext cx="234626" cy="300430"/>
            </a:xfrm>
            <a:custGeom>
              <a:avLst/>
              <a:gdLst>
                <a:gd name="connsiteX0" fmla="*/ 149397 w 234626"/>
                <a:gd name="connsiteY0" fmla="*/ 0 h 300430"/>
                <a:gd name="connsiteX1" fmla="*/ 234626 w 234626"/>
                <a:gd name="connsiteY1" fmla="*/ 150215 h 300430"/>
                <a:gd name="connsiteX2" fmla="*/ 149397 w 234626"/>
                <a:gd name="connsiteY2" fmla="*/ 300430 h 300430"/>
                <a:gd name="connsiteX3" fmla="*/ 118501 w 234626"/>
                <a:gd name="connsiteY3" fmla="*/ 249293 h 300430"/>
                <a:gd name="connsiteX4" fmla="*/ 119922 w 234626"/>
                <a:gd name="connsiteY4" fmla="*/ 243611 h 300430"/>
                <a:gd name="connsiteX5" fmla="*/ 0 w 234626"/>
                <a:gd name="connsiteY5" fmla="*/ 243899 h 300430"/>
                <a:gd name="connsiteX6" fmla="*/ 0 w 234626"/>
                <a:gd name="connsiteY6" fmla="*/ 225553 h 300430"/>
                <a:gd name="connsiteX7" fmla="*/ 151883 w 234626"/>
                <a:gd name="connsiteY7" fmla="*/ 224790 h 300430"/>
                <a:gd name="connsiteX8" fmla="*/ 139809 w 234626"/>
                <a:gd name="connsiteY8" fmla="*/ 248938 h 300430"/>
                <a:gd name="connsiteX9" fmla="*/ 148331 w 234626"/>
                <a:gd name="connsiteY9" fmla="*/ 262077 h 300430"/>
                <a:gd name="connsiteX10" fmla="*/ 212608 w 234626"/>
                <a:gd name="connsiteY10" fmla="*/ 150215 h 300430"/>
                <a:gd name="connsiteX11" fmla="*/ 148686 w 234626"/>
                <a:gd name="connsiteY11" fmla="*/ 37998 h 300430"/>
                <a:gd name="connsiteX12" fmla="*/ 138743 w 234626"/>
                <a:gd name="connsiteY12" fmla="*/ 51137 h 300430"/>
                <a:gd name="connsiteX13" fmla="*/ 151883 w 234626"/>
                <a:gd name="connsiteY13" fmla="*/ 74575 h 300430"/>
                <a:gd name="connsiteX14" fmla="*/ 0 w 234626"/>
                <a:gd name="connsiteY14" fmla="*/ 75828 h 300430"/>
                <a:gd name="connsiteX15" fmla="*/ 0 w 234626"/>
                <a:gd name="connsiteY15" fmla="*/ 56392 h 300430"/>
                <a:gd name="connsiteX16" fmla="*/ 119922 w 234626"/>
                <a:gd name="connsiteY16" fmla="*/ 56109 h 300430"/>
                <a:gd name="connsiteX17" fmla="*/ 117791 w 234626"/>
                <a:gd name="connsiteY17" fmla="*/ 50782 h 30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4626" h="300430">
                  <a:moveTo>
                    <a:pt x="149397" y="0"/>
                  </a:moveTo>
                  <a:lnTo>
                    <a:pt x="234626" y="150215"/>
                  </a:lnTo>
                  <a:lnTo>
                    <a:pt x="149397" y="300430"/>
                  </a:lnTo>
                  <a:lnTo>
                    <a:pt x="118501" y="249293"/>
                  </a:lnTo>
                  <a:lnTo>
                    <a:pt x="119922" y="243611"/>
                  </a:lnTo>
                  <a:lnTo>
                    <a:pt x="0" y="243899"/>
                  </a:lnTo>
                  <a:lnTo>
                    <a:pt x="0" y="225553"/>
                  </a:lnTo>
                  <a:lnTo>
                    <a:pt x="151883" y="224790"/>
                  </a:lnTo>
                  <a:lnTo>
                    <a:pt x="139809" y="248938"/>
                  </a:lnTo>
                  <a:lnTo>
                    <a:pt x="148331" y="262077"/>
                  </a:lnTo>
                  <a:lnTo>
                    <a:pt x="212608" y="150215"/>
                  </a:lnTo>
                  <a:lnTo>
                    <a:pt x="148686" y="37998"/>
                  </a:lnTo>
                  <a:lnTo>
                    <a:pt x="138743" y="51137"/>
                  </a:lnTo>
                  <a:lnTo>
                    <a:pt x="151883" y="74575"/>
                  </a:lnTo>
                  <a:lnTo>
                    <a:pt x="0" y="75828"/>
                  </a:lnTo>
                  <a:lnTo>
                    <a:pt x="0" y="56392"/>
                  </a:lnTo>
                  <a:lnTo>
                    <a:pt x="119922" y="56109"/>
                  </a:lnTo>
                  <a:lnTo>
                    <a:pt x="117791" y="50782"/>
                  </a:lnTo>
                  <a:close/>
                </a:path>
              </a:pathLst>
            </a:custGeom>
            <a:grpFill/>
            <a:ln w="6350">
              <a:noFill/>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sp>
          <p:nvSpPr>
            <p:cNvPr id="470" name="Freeform 469"/>
            <p:cNvSpPr>
              <a:spLocks/>
            </p:cNvSpPr>
            <p:nvPr/>
          </p:nvSpPr>
          <p:spPr bwMode="auto">
            <a:xfrm>
              <a:off x="10053485" y="1406330"/>
              <a:ext cx="212609" cy="224080"/>
            </a:xfrm>
            <a:custGeom>
              <a:avLst/>
              <a:gdLst>
                <a:gd name="connsiteX0" fmla="*/ 148687 w 212609"/>
                <a:gd name="connsiteY0" fmla="*/ 0 h 224080"/>
                <a:gd name="connsiteX1" fmla="*/ 212609 w 212609"/>
                <a:gd name="connsiteY1" fmla="*/ 112217 h 224080"/>
                <a:gd name="connsiteX2" fmla="*/ 148332 w 212609"/>
                <a:gd name="connsiteY2" fmla="*/ 224080 h 224080"/>
                <a:gd name="connsiteX3" fmla="*/ 139809 w 212609"/>
                <a:gd name="connsiteY3" fmla="*/ 210940 h 224080"/>
                <a:gd name="connsiteX4" fmla="*/ 151883 w 212609"/>
                <a:gd name="connsiteY4" fmla="*/ 186792 h 224080"/>
                <a:gd name="connsiteX5" fmla="*/ 0 w 212609"/>
                <a:gd name="connsiteY5" fmla="*/ 187556 h 224080"/>
                <a:gd name="connsiteX6" fmla="*/ 0 w 212609"/>
                <a:gd name="connsiteY6" fmla="*/ 37830 h 224080"/>
                <a:gd name="connsiteX7" fmla="*/ 151883 w 212609"/>
                <a:gd name="connsiteY7" fmla="*/ 36577 h 224080"/>
                <a:gd name="connsiteX8" fmla="*/ 138744 w 212609"/>
                <a:gd name="connsiteY8" fmla="*/ 13139 h 22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609" h="224080">
                  <a:moveTo>
                    <a:pt x="148687" y="0"/>
                  </a:moveTo>
                  <a:lnTo>
                    <a:pt x="212609" y="112217"/>
                  </a:lnTo>
                  <a:lnTo>
                    <a:pt x="148332" y="224080"/>
                  </a:lnTo>
                  <a:lnTo>
                    <a:pt x="139809" y="210940"/>
                  </a:lnTo>
                  <a:lnTo>
                    <a:pt x="151883" y="186792"/>
                  </a:lnTo>
                  <a:lnTo>
                    <a:pt x="0" y="187556"/>
                  </a:lnTo>
                  <a:lnTo>
                    <a:pt x="0" y="37830"/>
                  </a:lnTo>
                  <a:lnTo>
                    <a:pt x="151883" y="36577"/>
                  </a:lnTo>
                  <a:lnTo>
                    <a:pt x="138744" y="13139"/>
                  </a:lnTo>
                  <a:close/>
                </a:path>
              </a:pathLst>
            </a:custGeom>
            <a:grpFill/>
            <a:ln w="6350" cap="flat" cmpd="sng">
              <a:noFill/>
              <a:prstDash val="solid"/>
              <a:round/>
              <a:headEnd type="none" w="med" len="med"/>
              <a:tailEnd type="none" w="med" len="med"/>
            </a:ln>
            <a:effectLst/>
          </p:spPr>
          <p:txBody>
            <a:bodyPr vert="horz" wrap="square" lIns="89630" tIns="44814" rIns="89630" bIns="44814"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fontAlgn="base">
                <a:spcBef>
                  <a:spcPct val="0"/>
                </a:spcBef>
                <a:spcAft>
                  <a:spcPct val="0"/>
                </a:spcAft>
              </a:pPr>
              <a:endParaRPr lang="en-US" sz="1765">
                <a:solidFill>
                  <a:prstClr val="black"/>
                </a:solidFill>
              </a:endParaRPr>
            </a:p>
          </p:txBody>
        </p:sp>
      </p:grpSp>
      <p:sp>
        <p:nvSpPr>
          <p:cNvPr id="7" name="Rectangle 6"/>
          <p:cNvSpPr/>
          <p:nvPr/>
        </p:nvSpPr>
        <p:spPr>
          <a:xfrm>
            <a:off x="6435472" y="5456465"/>
            <a:ext cx="1343123" cy="305938"/>
          </a:xfrm>
          <a:prstGeom prst="rect">
            <a:avLst/>
          </a:prstGeom>
        </p:spPr>
        <p:txBody>
          <a:bodyPr wrap="none">
            <a:spAutoFit/>
          </a:bodyPr>
          <a:lstStyle/>
          <a:p>
            <a:pPr algn="ctr" defTabSz="913927" fontAlgn="base">
              <a:spcBef>
                <a:spcPct val="0"/>
              </a:spcBef>
              <a:spcAft>
                <a:spcPct val="0"/>
              </a:spcAft>
            </a:pPr>
            <a:r>
              <a:rPr lang="en-US" sz="1400" dirty="0">
                <a:solidFill>
                  <a:srgbClr val="505050"/>
                </a:solidFill>
                <a:ea typeface="Segoe UI" pitchFamily="34" charset="0"/>
                <a:cs typeface="Segoe UI" pitchFamily="34" charset="0"/>
              </a:rPr>
              <a:t>Azure SQL DW</a:t>
            </a:r>
          </a:p>
        </p:txBody>
      </p:sp>
      <p:grpSp>
        <p:nvGrpSpPr>
          <p:cNvPr id="514" name="Group 513"/>
          <p:cNvGrpSpPr/>
          <p:nvPr/>
        </p:nvGrpSpPr>
        <p:grpSpPr>
          <a:xfrm>
            <a:off x="6881371" y="4896369"/>
            <a:ext cx="452657" cy="580810"/>
            <a:chOff x="11439948" y="5337676"/>
            <a:chExt cx="495182" cy="1033105"/>
          </a:xfrm>
        </p:grpSpPr>
        <p:sp>
          <p:nvSpPr>
            <p:cNvPr id="515" name="Rectangle 480"/>
            <p:cNvSpPr>
              <a:spLocks noChangeArrowheads="1"/>
            </p:cNvSpPr>
            <p:nvPr/>
          </p:nvSpPr>
          <p:spPr bwMode="auto">
            <a:xfrm>
              <a:off x="11439948" y="5337676"/>
              <a:ext cx="495182" cy="103310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16" name="Rectangle 481"/>
            <p:cNvSpPr>
              <a:spLocks noChangeArrowheads="1"/>
            </p:cNvSpPr>
            <p:nvPr/>
          </p:nvSpPr>
          <p:spPr bwMode="auto">
            <a:xfrm>
              <a:off x="11485634" y="5386310"/>
              <a:ext cx="403809" cy="89899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17" name="Rectangle 482"/>
            <p:cNvSpPr>
              <a:spLocks noChangeArrowheads="1"/>
            </p:cNvSpPr>
            <p:nvPr/>
          </p:nvSpPr>
          <p:spPr bwMode="auto">
            <a:xfrm>
              <a:off x="11509215" y="5412838"/>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18" name="Oval 489"/>
            <p:cNvSpPr>
              <a:spLocks noChangeArrowheads="1"/>
            </p:cNvSpPr>
            <p:nvPr/>
          </p:nvSpPr>
          <p:spPr bwMode="auto">
            <a:xfrm>
              <a:off x="11809861" y="5446734"/>
              <a:ext cx="23580" cy="25054"/>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19" name="Rectangle 490"/>
            <p:cNvSpPr>
              <a:spLocks noChangeArrowheads="1"/>
            </p:cNvSpPr>
            <p:nvPr/>
          </p:nvSpPr>
          <p:spPr bwMode="auto">
            <a:xfrm>
              <a:off x="11509215" y="5529265"/>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0" name="Oval 497"/>
            <p:cNvSpPr>
              <a:spLocks noChangeArrowheads="1"/>
            </p:cNvSpPr>
            <p:nvPr/>
          </p:nvSpPr>
          <p:spPr bwMode="auto">
            <a:xfrm>
              <a:off x="11809861" y="5563162"/>
              <a:ext cx="23580" cy="25054"/>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1" name="Rectangle 498"/>
            <p:cNvSpPr>
              <a:spLocks noChangeArrowheads="1"/>
            </p:cNvSpPr>
            <p:nvPr/>
          </p:nvSpPr>
          <p:spPr bwMode="auto">
            <a:xfrm>
              <a:off x="11509215" y="5645692"/>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2" name="Oval 505"/>
            <p:cNvSpPr>
              <a:spLocks noChangeArrowheads="1"/>
            </p:cNvSpPr>
            <p:nvPr/>
          </p:nvSpPr>
          <p:spPr bwMode="auto">
            <a:xfrm>
              <a:off x="11809861" y="5679588"/>
              <a:ext cx="23580" cy="25054"/>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3" name="Rectangle 506"/>
            <p:cNvSpPr>
              <a:spLocks noChangeArrowheads="1"/>
            </p:cNvSpPr>
            <p:nvPr/>
          </p:nvSpPr>
          <p:spPr bwMode="auto">
            <a:xfrm>
              <a:off x="11509215" y="576211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4" name="Oval 513"/>
            <p:cNvSpPr>
              <a:spLocks noChangeArrowheads="1"/>
            </p:cNvSpPr>
            <p:nvPr/>
          </p:nvSpPr>
          <p:spPr bwMode="auto">
            <a:xfrm>
              <a:off x="11809861" y="5798963"/>
              <a:ext cx="23580" cy="20633"/>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5" name="Rectangle 514"/>
            <p:cNvSpPr>
              <a:spLocks noChangeArrowheads="1"/>
            </p:cNvSpPr>
            <p:nvPr/>
          </p:nvSpPr>
          <p:spPr bwMode="auto">
            <a:xfrm>
              <a:off x="11509215" y="5878545"/>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6" name="Oval 521"/>
            <p:cNvSpPr>
              <a:spLocks noChangeArrowheads="1"/>
            </p:cNvSpPr>
            <p:nvPr/>
          </p:nvSpPr>
          <p:spPr bwMode="auto">
            <a:xfrm>
              <a:off x="11809861" y="5915389"/>
              <a:ext cx="23580" cy="20633"/>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7" name="Rectangle 522"/>
            <p:cNvSpPr>
              <a:spLocks noChangeArrowheads="1"/>
            </p:cNvSpPr>
            <p:nvPr/>
          </p:nvSpPr>
          <p:spPr bwMode="auto">
            <a:xfrm>
              <a:off x="11509215" y="599791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8" name="Oval 529"/>
            <p:cNvSpPr>
              <a:spLocks noChangeArrowheads="1"/>
            </p:cNvSpPr>
            <p:nvPr/>
          </p:nvSpPr>
          <p:spPr bwMode="auto">
            <a:xfrm>
              <a:off x="11809861" y="6031816"/>
              <a:ext cx="23580" cy="20633"/>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29" name="Rectangle 530"/>
            <p:cNvSpPr>
              <a:spLocks noChangeArrowheads="1"/>
            </p:cNvSpPr>
            <p:nvPr/>
          </p:nvSpPr>
          <p:spPr bwMode="auto">
            <a:xfrm>
              <a:off x="11509215" y="6114347"/>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0" name="Oval 537"/>
            <p:cNvSpPr>
              <a:spLocks noChangeArrowheads="1"/>
            </p:cNvSpPr>
            <p:nvPr/>
          </p:nvSpPr>
          <p:spPr bwMode="auto">
            <a:xfrm>
              <a:off x="11809861" y="6148243"/>
              <a:ext cx="23580" cy="23580"/>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1" name="Rectangle 538"/>
            <p:cNvSpPr>
              <a:spLocks noChangeArrowheads="1"/>
            </p:cNvSpPr>
            <p:nvPr/>
          </p:nvSpPr>
          <p:spPr bwMode="auto">
            <a:xfrm>
              <a:off x="11439948" y="5337676"/>
              <a:ext cx="495182" cy="1033105"/>
            </a:xfrm>
            <a:prstGeom prst="rect">
              <a:avLst/>
            </a:prstGeom>
            <a:solidFill>
              <a:srgbClr val="0072C6"/>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BCF2"/>
                </a:solidFill>
                <a:ea typeface="MS PGothic" charset="0"/>
              </a:endParaRPr>
            </a:p>
          </p:txBody>
        </p:sp>
        <p:sp>
          <p:nvSpPr>
            <p:cNvPr id="532" name="Rectangle 539"/>
            <p:cNvSpPr>
              <a:spLocks noChangeArrowheads="1"/>
            </p:cNvSpPr>
            <p:nvPr/>
          </p:nvSpPr>
          <p:spPr bwMode="auto">
            <a:xfrm>
              <a:off x="11485634" y="5386310"/>
              <a:ext cx="403809" cy="898992"/>
            </a:xfrm>
            <a:prstGeom prst="rect">
              <a:avLst/>
            </a:prstGeom>
            <a:solidFill>
              <a:srgbClr val="0072C6">
                <a:lumMod val="75000"/>
              </a:srgbClr>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3" name="Rectangle 540"/>
            <p:cNvSpPr>
              <a:spLocks noChangeArrowheads="1"/>
            </p:cNvSpPr>
            <p:nvPr/>
          </p:nvSpPr>
          <p:spPr bwMode="auto">
            <a:xfrm>
              <a:off x="11509215" y="5412838"/>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4" name="Oval 547"/>
            <p:cNvSpPr>
              <a:spLocks noChangeArrowheads="1"/>
            </p:cNvSpPr>
            <p:nvPr/>
          </p:nvSpPr>
          <p:spPr bwMode="auto">
            <a:xfrm>
              <a:off x="11809861" y="5446734"/>
              <a:ext cx="23580" cy="25054"/>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5" name="Rectangle 548"/>
            <p:cNvSpPr>
              <a:spLocks noChangeArrowheads="1"/>
            </p:cNvSpPr>
            <p:nvPr/>
          </p:nvSpPr>
          <p:spPr bwMode="auto">
            <a:xfrm>
              <a:off x="11509215" y="5529265"/>
              <a:ext cx="355176" cy="928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6" name="Oval 555"/>
            <p:cNvSpPr>
              <a:spLocks noChangeArrowheads="1"/>
            </p:cNvSpPr>
            <p:nvPr/>
          </p:nvSpPr>
          <p:spPr bwMode="auto">
            <a:xfrm>
              <a:off x="11809861" y="5563162"/>
              <a:ext cx="23580" cy="25054"/>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7" name="Rectangle 556"/>
            <p:cNvSpPr>
              <a:spLocks noChangeArrowheads="1"/>
            </p:cNvSpPr>
            <p:nvPr/>
          </p:nvSpPr>
          <p:spPr bwMode="auto">
            <a:xfrm>
              <a:off x="11509215" y="5645692"/>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8" name="Oval 563"/>
            <p:cNvSpPr>
              <a:spLocks noChangeArrowheads="1"/>
            </p:cNvSpPr>
            <p:nvPr/>
          </p:nvSpPr>
          <p:spPr bwMode="auto">
            <a:xfrm>
              <a:off x="11809861" y="5679588"/>
              <a:ext cx="23580" cy="25054"/>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39" name="Rectangle 564"/>
            <p:cNvSpPr>
              <a:spLocks noChangeArrowheads="1"/>
            </p:cNvSpPr>
            <p:nvPr/>
          </p:nvSpPr>
          <p:spPr bwMode="auto">
            <a:xfrm>
              <a:off x="11509215" y="5762118"/>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0" name="Oval 571"/>
            <p:cNvSpPr>
              <a:spLocks noChangeArrowheads="1"/>
            </p:cNvSpPr>
            <p:nvPr/>
          </p:nvSpPr>
          <p:spPr bwMode="auto">
            <a:xfrm>
              <a:off x="11809861" y="5798963"/>
              <a:ext cx="23580" cy="20633"/>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1" name="Rectangle 572"/>
            <p:cNvSpPr>
              <a:spLocks noChangeArrowheads="1"/>
            </p:cNvSpPr>
            <p:nvPr/>
          </p:nvSpPr>
          <p:spPr bwMode="auto">
            <a:xfrm>
              <a:off x="11509215" y="5878545"/>
              <a:ext cx="355176" cy="9432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2" name="Oval 579"/>
            <p:cNvSpPr>
              <a:spLocks noChangeArrowheads="1"/>
            </p:cNvSpPr>
            <p:nvPr/>
          </p:nvSpPr>
          <p:spPr bwMode="auto">
            <a:xfrm>
              <a:off x="11809861" y="5915389"/>
              <a:ext cx="23580" cy="20633"/>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3" name="Rectangle 580"/>
            <p:cNvSpPr>
              <a:spLocks noChangeArrowheads="1"/>
            </p:cNvSpPr>
            <p:nvPr/>
          </p:nvSpPr>
          <p:spPr bwMode="auto">
            <a:xfrm>
              <a:off x="11509215" y="5997919"/>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4" name="Oval 587"/>
            <p:cNvSpPr>
              <a:spLocks noChangeArrowheads="1"/>
            </p:cNvSpPr>
            <p:nvPr/>
          </p:nvSpPr>
          <p:spPr bwMode="auto">
            <a:xfrm>
              <a:off x="11809861" y="6031816"/>
              <a:ext cx="23580" cy="20633"/>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5" name="Rectangle 588"/>
            <p:cNvSpPr>
              <a:spLocks noChangeArrowheads="1"/>
            </p:cNvSpPr>
            <p:nvPr/>
          </p:nvSpPr>
          <p:spPr bwMode="auto">
            <a:xfrm>
              <a:off x="11509215" y="6114347"/>
              <a:ext cx="355176" cy="9137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sp>
          <p:nvSpPr>
            <p:cNvPr id="546" name="Oval 595"/>
            <p:cNvSpPr>
              <a:spLocks noChangeArrowheads="1"/>
            </p:cNvSpPr>
            <p:nvPr/>
          </p:nvSpPr>
          <p:spPr bwMode="auto">
            <a:xfrm>
              <a:off x="11809861" y="6148243"/>
              <a:ext cx="23580" cy="23580"/>
            </a:xfrm>
            <a:prstGeom prst="ellipse">
              <a:avLst/>
            </a:prstGeom>
            <a:solidFill>
              <a:srgbClr val="00BCF2"/>
            </a:solidFill>
            <a:ln>
              <a:noFill/>
            </a:ln>
            <a:extLst/>
          </p:spPr>
          <p:txBody>
            <a:bodyPr vert="horz" wrap="square" lIns="89630" tIns="44814" rIns="89630" bIns="44814" numCol="1" anchor="t" anchorCtr="0" compatLnSpc="1">
              <a:prstTxWarp prst="textNoShape">
                <a:avLst/>
              </a:prstTxWarp>
            </a:bodyPr>
            <a:lstStyle/>
            <a:p>
              <a:pPr defTabSz="914225">
                <a:defRPr/>
              </a:pPr>
              <a:endParaRPr lang="en-US" sz="1765" kern="0" dirty="0">
                <a:solidFill>
                  <a:srgbClr val="000000"/>
                </a:solidFill>
                <a:ea typeface="MS PGothic" charset="0"/>
              </a:endParaRPr>
            </a:p>
          </p:txBody>
        </p:sp>
      </p:grpSp>
    </p:spTree>
    <p:extLst>
      <p:ext uri="{BB962C8B-B14F-4D97-AF65-F5344CB8AC3E}">
        <p14:creationId xmlns:p14="http://schemas.microsoft.com/office/powerpoint/2010/main" val="26220380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59345" y="2835543"/>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Teljesítménybérezés</a:t>
            </a:r>
            <a:endParaRPr lang="en-US" sz="1372" kern="0" dirty="0">
              <a:solidFill>
                <a:schemeClr val="bg1"/>
              </a:solidFill>
              <a:cs typeface="Segoe UI" pitchFamily="34" charset="0"/>
            </a:endParaRPr>
          </a:p>
        </p:txBody>
      </p:sp>
      <p:sp>
        <p:nvSpPr>
          <p:cNvPr id="117" name="Rectangle 116"/>
          <p:cNvSpPr/>
          <p:nvPr/>
        </p:nvSpPr>
        <p:spPr bwMode="auto">
          <a:xfrm>
            <a:off x="9059345" y="3564673"/>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Működési hatékonyság</a:t>
            </a:r>
            <a:endParaRPr lang="en-US" sz="1372" kern="0" dirty="0">
              <a:solidFill>
                <a:schemeClr val="bg1"/>
              </a:solidFill>
              <a:cs typeface="Segoe UI" pitchFamily="34" charset="0"/>
            </a:endParaRPr>
          </a:p>
        </p:txBody>
      </p:sp>
      <p:sp>
        <p:nvSpPr>
          <p:cNvPr id="118" name="Rectangle 117"/>
          <p:cNvSpPr/>
          <p:nvPr/>
        </p:nvSpPr>
        <p:spPr bwMode="auto">
          <a:xfrm>
            <a:off x="9059345" y="4293805"/>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Okos épületek</a:t>
            </a:r>
            <a:endParaRPr lang="en-US" sz="1372" kern="0" dirty="0">
              <a:solidFill>
                <a:schemeClr val="bg1"/>
              </a:solidFill>
              <a:cs typeface="Segoe UI" pitchFamily="34" charset="0"/>
            </a:endParaRPr>
          </a:p>
        </p:txBody>
      </p:sp>
      <p:sp>
        <p:nvSpPr>
          <p:cNvPr id="119" name="Rectangle 118"/>
          <p:cNvSpPr/>
          <p:nvPr/>
        </p:nvSpPr>
        <p:spPr bwMode="auto">
          <a:xfrm>
            <a:off x="9059345" y="5022935"/>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Karbantartási munkálatok előrejelzése</a:t>
            </a:r>
            <a:endParaRPr lang="en-US" sz="1372" kern="0" dirty="0">
              <a:solidFill>
                <a:schemeClr val="bg1"/>
              </a:solidFill>
              <a:cs typeface="Segoe UI" pitchFamily="34" charset="0"/>
            </a:endParaRPr>
          </a:p>
        </p:txBody>
      </p:sp>
      <p:sp>
        <p:nvSpPr>
          <p:cNvPr id="122" name="Rectangle 121"/>
          <p:cNvSpPr/>
          <p:nvPr/>
        </p:nvSpPr>
        <p:spPr bwMode="auto">
          <a:xfrm>
            <a:off x="6131345" y="2835544"/>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Vásárlók követése</a:t>
            </a:r>
            <a:endParaRPr lang="en-US" sz="1372" kern="0" dirty="0">
              <a:solidFill>
                <a:schemeClr val="bg1"/>
              </a:solidFill>
              <a:cs typeface="Segoe UI" pitchFamily="34" charset="0"/>
            </a:endParaRPr>
          </a:p>
        </p:txBody>
      </p:sp>
      <p:sp>
        <p:nvSpPr>
          <p:cNvPr id="123" name="Rectangle 122"/>
          <p:cNvSpPr/>
          <p:nvPr/>
        </p:nvSpPr>
        <p:spPr bwMode="auto">
          <a:xfrm>
            <a:off x="6131345" y="3564675"/>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Személyes ajánlatok</a:t>
            </a:r>
            <a:endParaRPr lang="en-US" sz="1372" kern="0" dirty="0">
              <a:solidFill>
                <a:schemeClr val="bg1"/>
              </a:solidFill>
              <a:cs typeface="Segoe UI" pitchFamily="34" charset="0"/>
            </a:endParaRPr>
          </a:p>
        </p:txBody>
      </p:sp>
      <p:sp>
        <p:nvSpPr>
          <p:cNvPr id="124" name="Rectangle 123"/>
          <p:cNvSpPr/>
          <p:nvPr/>
        </p:nvSpPr>
        <p:spPr bwMode="auto">
          <a:xfrm>
            <a:off x="6131345" y="4293806"/>
            <a:ext cx="2868559" cy="660410"/>
          </a:xfrm>
          <a:prstGeom prst="rect">
            <a:avLst/>
          </a:prstGeom>
          <a:solidFill>
            <a:schemeClr val="accent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gradFill>
                  <a:gsLst>
                    <a:gs pos="1250">
                      <a:srgbClr val="505050"/>
                    </a:gs>
                    <a:gs pos="100000">
                      <a:srgbClr val="505050"/>
                    </a:gs>
                  </a:gsLst>
                  <a:lin ang="5400000" scaled="0"/>
                </a:gradFill>
                <a:cs typeface="Segoe UI" pitchFamily="34" charset="0"/>
              </a:rPr>
              <a:t>Termékjavaslatok</a:t>
            </a:r>
            <a:endParaRPr lang="en-US" sz="1372" kern="0" dirty="0">
              <a:gradFill>
                <a:gsLst>
                  <a:gs pos="1250">
                    <a:srgbClr val="505050"/>
                  </a:gs>
                  <a:gs pos="100000">
                    <a:srgbClr val="505050"/>
                  </a:gs>
                </a:gsLst>
                <a:lin ang="5400000" scaled="0"/>
              </a:gradFill>
              <a:cs typeface="Segoe UI" pitchFamily="34" charset="0"/>
            </a:endParaRPr>
          </a:p>
        </p:txBody>
      </p:sp>
      <p:sp>
        <p:nvSpPr>
          <p:cNvPr id="128" name="Rectangle 127"/>
          <p:cNvSpPr/>
          <p:nvPr/>
        </p:nvSpPr>
        <p:spPr bwMode="auto">
          <a:xfrm>
            <a:off x="3203346" y="2835543"/>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Csalásdetektálás</a:t>
            </a:r>
            <a:endParaRPr lang="en-US" sz="1372" kern="0" dirty="0">
              <a:solidFill>
                <a:schemeClr val="bg1"/>
              </a:solidFill>
              <a:cs typeface="Segoe UI" pitchFamily="34" charset="0"/>
            </a:endParaRPr>
          </a:p>
        </p:txBody>
      </p:sp>
      <p:sp>
        <p:nvSpPr>
          <p:cNvPr id="129" name="Rectangle 128"/>
          <p:cNvSpPr/>
          <p:nvPr/>
        </p:nvSpPr>
        <p:spPr bwMode="auto">
          <a:xfrm>
            <a:off x="3203346" y="3564673"/>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Hitelkártya kockázati becslések</a:t>
            </a:r>
            <a:endParaRPr lang="en-US" sz="1372" kern="0" dirty="0">
              <a:solidFill>
                <a:schemeClr val="bg1"/>
              </a:solidFill>
              <a:cs typeface="Segoe UI" pitchFamily="34" charset="0"/>
            </a:endParaRPr>
          </a:p>
        </p:txBody>
      </p:sp>
      <p:sp>
        <p:nvSpPr>
          <p:cNvPr id="151" name="Rectangle 150"/>
          <p:cNvSpPr/>
          <p:nvPr/>
        </p:nvSpPr>
        <p:spPr bwMode="auto">
          <a:xfrm>
            <a:off x="275346" y="2835543"/>
            <a:ext cx="2868559" cy="660410"/>
          </a:xfrm>
          <a:prstGeom prst="rect">
            <a:avLst/>
          </a:prstGeom>
          <a:solidFill>
            <a:schemeClr val="accent1">
              <a:lumMod val="20000"/>
              <a:lumOff val="8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gradFill>
                  <a:gsLst>
                    <a:gs pos="1250">
                      <a:srgbClr val="505050"/>
                    </a:gs>
                    <a:gs pos="100000">
                      <a:srgbClr val="505050"/>
                    </a:gs>
                  </a:gsLst>
                  <a:lin ang="5400000" scaled="0"/>
                </a:gradFill>
                <a:cs typeface="Segoe UI" pitchFamily="34" charset="0"/>
              </a:rPr>
              <a:t>Vásárlók szerzése</a:t>
            </a:r>
            <a:endParaRPr lang="en-US" sz="1372" kern="0" dirty="0">
              <a:gradFill>
                <a:gsLst>
                  <a:gs pos="1250">
                    <a:srgbClr val="505050"/>
                  </a:gs>
                  <a:gs pos="100000">
                    <a:srgbClr val="505050"/>
                  </a:gs>
                </a:gsLst>
                <a:lin ang="5400000" scaled="0"/>
              </a:gradFill>
              <a:cs typeface="Segoe UI" pitchFamily="34" charset="0"/>
            </a:endParaRPr>
          </a:p>
        </p:txBody>
      </p:sp>
      <p:sp>
        <p:nvSpPr>
          <p:cNvPr id="154" name="Rectangle 153"/>
          <p:cNvSpPr/>
          <p:nvPr/>
        </p:nvSpPr>
        <p:spPr bwMode="auto">
          <a:xfrm>
            <a:off x="275346" y="3564673"/>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Akciók, leárazások</a:t>
            </a:r>
            <a:endParaRPr lang="en-US" sz="1372" kern="0" dirty="0">
              <a:solidFill>
                <a:schemeClr val="bg1"/>
              </a:solidFill>
              <a:cs typeface="Segoe UI" pitchFamily="34" charset="0"/>
            </a:endParaRPr>
          </a:p>
        </p:txBody>
      </p:sp>
      <p:sp>
        <p:nvSpPr>
          <p:cNvPr id="155" name="Rectangle 154"/>
          <p:cNvSpPr/>
          <p:nvPr/>
        </p:nvSpPr>
        <p:spPr bwMode="auto">
          <a:xfrm>
            <a:off x="275346" y="4293805"/>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Hűségprogramok</a:t>
            </a:r>
            <a:endParaRPr lang="en-US" sz="1372" kern="0" dirty="0">
              <a:solidFill>
                <a:schemeClr val="bg1"/>
              </a:solidFill>
              <a:cs typeface="Segoe UI" pitchFamily="34" charset="0"/>
            </a:endParaRPr>
          </a:p>
        </p:txBody>
      </p:sp>
      <p:sp>
        <p:nvSpPr>
          <p:cNvPr id="156" name="Rectangle 155"/>
          <p:cNvSpPr/>
          <p:nvPr/>
        </p:nvSpPr>
        <p:spPr bwMode="auto">
          <a:xfrm>
            <a:off x="275346" y="5022935"/>
            <a:ext cx="2868559" cy="66041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0" bIns="45720" numCol="1" rtlCol="0" anchor="ctr" anchorCtr="0" compatLnSpc="1">
            <a:prstTxWarp prst="textNoShape">
              <a:avLst/>
            </a:prstTxWarp>
          </a:bodyPr>
          <a:lstStyle/>
          <a:p>
            <a:pPr defTabSz="914102" fontAlgn="base">
              <a:lnSpc>
                <a:spcPct val="90000"/>
              </a:lnSpc>
              <a:spcBef>
                <a:spcPct val="0"/>
              </a:spcBef>
              <a:spcAft>
                <a:spcPct val="0"/>
              </a:spcAft>
            </a:pPr>
            <a:r>
              <a:rPr lang="hu-HU" sz="1372" kern="0" dirty="0">
                <a:solidFill>
                  <a:schemeClr val="bg1"/>
                </a:solidFill>
                <a:cs typeface="Segoe UI" pitchFamily="34" charset="0"/>
              </a:rPr>
              <a:t>Célzott marketing</a:t>
            </a:r>
            <a:endParaRPr lang="en-US" sz="1372" kern="0" dirty="0">
              <a:solidFill>
                <a:schemeClr val="bg1"/>
              </a:solidFill>
              <a:cs typeface="Segoe UI" pitchFamily="34" charset="0"/>
            </a:endParaRPr>
          </a:p>
        </p:txBody>
      </p:sp>
      <p:sp>
        <p:nvSpPr>
          <p:cNvPr id="2" name="Title 1"/>
          <p:cNvSpPr>
            <a:spLocks noGrp="1"/>
          </p:cNvSpPr>
          <p:nvPr>
            <p:ph type="title"/>
          </p:nvPr>
        </p:nvSpPr>
        <p:spPr/>
        <p:txBody>
          <a:bodyPr/>
          <a:lstStyle/>
          <a:p>
            <a:r>
              <a:rPr lang="hu-HU" dirty="0"/>
              <a:t>Mire jó ez?</a:t>
            </a:r>
            <a:endParaRPr lang="en-US" dirty="0"/>
          </a:p>
        </p:txBody>
      </p:sp>
      <p:grpSp>
        <p:nvGrpSpPr>
          <p:cNvPr id="55" name="Group 54"/>
          <p:cNvGrpSpPr/>
          <p:nvPr/>
        </p:nvGrpSpPr>
        <p:grpSpPr>
          <a:xfrm>
            <a:off x="3375446" y="3032409"/>
            <a:ext cx="393029" cy="266675"/>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296802" y="4448656"/>
            <a:ext cx="421433" cy="394977"/>
            <a:chOff x="1441" y="-65"/>
            <a:chExt cx="4795" cy="4494"/>
          </a:xfrm>
          <a:solidFill>
            <a:schemeClr val="accent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296802" y="2967867"/>
            <a:ext cx="390840" cy="395763"/>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nvGrpSpPr>
          <p:cNvPr id="66" name="Group 65"/>
          <p:cNvGrpSpPr/>
          <p:nvPr/>
        </p:nvGrpSpPr>
        <p:grpSpPr bwMode="black">
          <a:xfrm>
            <a:off x="9225546" y="3709433"/>
            <a:ext cx="455892" cy="370889"/>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grpSp>
        <p:nvGrpSpPr>
          <p:cNvPr id="70" name="Group 69"/>
          <p:cNvGrpSpPr/>
          <p:nvPr/>
        </p:nvGrpSpPr>
        <p:grpSpPr>
          <a:xfrm>
            <a:off x="6295668" y="3688276"/>
            <a:ext cx="413209" cy="413209"/>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25547" y="2965576"/>
            <a:ext cx="373517" cy="40034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423704" y="4412445"/>
            <a:ext cx="423130" cy="42313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423704" y="3032409"/>
            <a:ext cx="441780" cy="266675"/>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423704" y="5167446"/>
            <a:ext cx="371485" cy="37138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423704" y="3710230"/>
            <a:ext cx="336601" cy="369295"/>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3375446" y="3762053"/>
            <a:ext cx="412280" cy="265649"/>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11" name="Rectangle 10"/>
          <p:cNvSpPr/>
          <p:nvPr/>
        </p:nvSpPr>
        <p:spPr bwMode="auto">
          <a:xfrm>
            <a:off x="269239" y="1405890"/>
            <a:ext cx="11655841" cy="5806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hu-HU" sz="1961" dirty="0">
                <a:solidFill>
                  <a:srgbClr val="FFFFFF"/>
                </a:solidFill>
              </a:rPr>
              <a:t>Például</a:t>
            </a:r>
            <a:endParaRPr lang="en-US" sz="1961" dirty="0">
              <a:solidFill>
                <a:srgbClr val="FFFFFF"/>
              </a:solidFill>
            </a:endParaRPr>
          </a:p>
        </p:txBody>
      </p:sp>
      <p:grpSp>
        <p:nvGrpSpPr>
          <p:cNvPr id="95" name="Group 94"/>
          <p:cNvGrpSpPr/>
          <p:nvPr/>
        </p:nvGrpSpPr>
        <p:grpSpPr bwMode="black">
          <a:xfrm>
            <a:off x="448352" y="1470539"/>
            <a:ext cx="422587" cy="471730"/>
            <a:chOff x="1435100" y="3879850"/>
            <a:chExt cx="739775" cy="795338"/>
          </a:xfrm>
          <a:solidFill>
            <a:schemeClr val="bg1"/>
          </a:solidFill>
        </p:grpSpPr>
        <p:sp>
          <p:nvSpPr>
            <p:cNvPr id="99"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0"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1"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2"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3" name="Oval 10"/>
            <p:cNvSpPr>
              <a:spLocks noChangeArrowheads="1"/>
            </p:cNvSpPr>
            <p:nvPr/>
          </p:nvSpPr>
          <p:spPr bwMode="black">
            <a:xfrm>
              <a:off x="1744663" y="4589463"/>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4"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5" name="Oval 12"/>
            <p:cNvSpPr>
              <a:spLocks noChangeArrowheads="1"/>
            </p:cNvSpPr>
            <p:nvPr/>
          </p:nvSpPr>
          <p:spPr bwMode="black">
            <a:xfrm>
              <a:off x="1892300" y="4491038"/>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6"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107" name="Oval 14"/>
            <p:cNvSpPr>
              <a:spLocks noChangeArrowheads="1"/>
            </p:cNvSpPr>
            <p:nvPr/>
          </p:nvSpPr>
          <p:spPr bwMode="black">
            <a:xfrm>
              <a:off x="1577975" y="4543425"/>
              <a:ext cx="53975" cy="53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21" rIns="89642" bIns="44821"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grpSp>
      <p:grpSp>
        <p:nvGrpSpPr>
          <p:cNvPr id="112" name="Group 111"/>
          <p:cNvGrpSpPr/>
          <p:nvPr/>
        </p:nvGrpSpPr>
        <p:grpSpPr>
          <a:xfrm>
            <a:off x="9225547" y="4438508"/>
            <a:ext cx="320219" cy="371004"/>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78875" y="5162150"/>
            <a:ext cx="336889" cy="381980"/>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5" name="Rectangle 4"/>
          <p:cNvSpPr/>
          <p:nvPr/>
        </p:nvSpPr>
        <p:spPr bwMode="auto">
          <a:xfrm>
            <a:off x="26924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en-US" sz="1568" kern="0" dirty="0">
                <a:gradFill>
                  <a:gsLst>
                    <a:gs pos="1250">
                      <a:srgbClr val="FFFFFF"/>
                    </a:gs>
                    <a:gs pos="100000">
                      <a:srgbClr val="FFFFFF"/>
                    </a:gs>
                  </a:gsLst>
                  <a:lin ang="5400000" scaled="0"/>
                </a:gradFill>
                <a:cs typeface="Segoe UI" pitchFamily="34" charset="0"/>
              </a:rPr>
              <a:t>Sales </a:t>
            </a:r>
            <a:br>
              <a:rPr lang="en-US" sz="1568" kern="0" dirty="0">
                <a:gradFill>
                  <a:gsLst>
                    <a:gs pos="1250">
                      <a:srgbClr val="FFFFFF"/>
                    </a:gs>
                    <a:gs pos="100000">
                      <a:srgbClr val="FFFFFF"/>
                    </a:gs>
                  </a:gsLst>
                  <a:lin ang="5400000" scaled="0"/>
                </a:gradFill>
                <a:cs typeface="Segoe UI" pitchFamily="34" charset="0"/>
              </a:rPr>
            </a:br>
            <a:r>
              <a:rPr lang="hu-HU" sz="1568" kern="0" dirty="0">
                <a:gradFill>
                  <a:gsLst>
                    <a:gs pos="1250">
                      <a:srgbClr val="FFFFFF"/>
                    </a:gs>
                    <a:gs pos="100000">
                      <a:srgbClr val="FFFFFF"/>
                    </a:gs>
                  </a:gsLst>
                  <a:lin ang="5400000" scaled="0"/>
                </a:gradFill>
                <a:cs typeface="Segoe UI" pitchFamily="34" charset="0"/>
              </a:rPr>
              <a:t>és </a:t>
            </a:r>
            <a:r>
              <a:rPr lang="en-US" sz="1568" kern="0" dirty="0">
                <a:gradFill>
                  <a:gsLst>
                    <a:gs pos="1250">
                      <a:srgbClr val="FFFFFF"/>
                    </a:gs>
                    <a:gs pos="100000">
                      <a:srgbClr val="FFFFFF"/>
                    </a:gs>
                  </a:gsLst>
                  <a:lin ang="5400000" scaled="0"/>
                </a:gradFill>
                <a:cs typeface="Segoe UI" pitchFamily="34" charset="0"/>
              </a:rPr>
              <a:t>marketing</a:t>
            </a:r>
          </a:p>
        </p:txBody>
      </p:sp>
      <p:sp>
        <p:nvSpPr>
          <p:cNvPr id="110" name="Rectangle 109"/>
          <p:cNvSpPr/>
          <p:nvPr/>
        </p:nvSpPr>
        <p:spPr bwMode="auto">
          <a:xfrm>
            <a:off x="3198334"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hu-HU" sz="1568" kern="0" dirty="0">
                <a:gradFill>
                  <a:gsLst>
                    <a:gs pos="1250">
                      <a:srgbClr val="FFFFFF"/>
                    </a:gs>
                    <a:gs pos="100000">
                      <a:srgbClr val="FFFFFF"/>
                    </a:gs>
                  </a:gsLst>
                  <a:lin ang="5400000" scaled="0"/>
                </a:gradFill>
                <a:cs typeface="Segoe UI" pitchFamily="34" charset="0"/>
              </a:rPr>
              <a:t>Pénzügy</a:t>
            </a:r>
            <a:r>
              <a:rPr lang="en-US" sz="1568" kern="0" dirty="0">
                <a:gradFill>
                  <a:gsLst>
                    <a:gs pos="1250">
                      <a:srgbClr val="FFFFFF"/>
                    </a:gs>
                    <a:gs pos="100000">
                      <a:srgbClr val="FFFFFF"/>
                    </a:gs>
                  </a:gsLst>
                  <a:lin ang="5400000" scaled="0"/>
                </a:gradFill>
                <a:cs typeface="Segoe UI" pitchFamily="34" charset="0"/>
              </a:rPr>
              <a:t/>
            </a:r>
            <a:br>
              <a:rPr lang="en-US" sz="1568" kern="0" dirty="0">
                <a:gradFill>
                  <a:gsLst>
                    <a:gs pos="1250">
                      <a:srgbClr val="FFFFFF"/>
                    </a:gs>
                    <a:gs pos="100000">
                      <a:srgbClr val="FFFFFF"/>
                    </a:gs>
                  </a:gsLst>
                  <a:lin ang="5400000" scaled="0"/>
                </a:gradFill>
                <a:cs typeface="Segoe UI" pitchFamily="34" charset="0"/>
              </a:rPr>
            </a:br>
            <a:r>
              <a:rPr lang="hu-HU" sz="1568" kern="0" dirty="0">
                <a:gradFill>
                  <a:gsLst>
                    <a:gs pos="1250">
                      <a:srgbClr val="FFFFFF"/>
                    </a:gs>
                    <a:gs pos="100000">
                      <a:srgbClr val="FFFFFF"/>
                    </a:gs>
                  </a:gsLst>
                  <a:lin ang="5400000" scaled="0"/>
                </a:gradFill>
                <a:cs typeface="Segoe UI" pitchFamily="34" charset="0"/>
              </a:rPr>
              <a:t>és kockázat</a:t>
            </a:r>
            <a:endParaRPr lang="en-US" sz="1568" kern="0" dirty="0">
              <a:gradFill>
                <a:gsLst>
                  <a:gs pos="1250">
                    <a:srgbClr val="FFFFFF"/>
                  </a:gs>
                  <a:gs pos="100000">
                    <a:srgbClr val="FFFFFF"/>
                  </a:gs>
                </a:gsLst>
                <a:lin ang="5400000" scaled="0"/>
              </a:gradFill>
              <a:cs typeface="Segoe UI" pitchFamily="34" charset="0"/>
            </a:endParaRPr>
          </a:p>
        </p:txBody>
      </p:sp>
      <p:sp>
        <p:nvSpPr>
          <p:cNvPr id="111" name="Rectangle 110"/>
          <p:cNvSpPr/>
          <p:nvPr/>
        </p:nvSpPr>
        <p:spPr bwMode="auto">
          <a:xfrm>
            <a:off x="6127428"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hu-HU" sz="1568" kern="0" dirty="0">
                <a:gradFill>
                  <a:gsLst>
                    <a:gs pos="1250">
                      <a:srgbClr val="FFFFFF"/>
                    </a:gs>
                    <a:gs pos="100000">
                      <a:srgbClr val="FFFFFF"/>
                    </a:gs>
                  </a:gsLst>
                  <a:lin ang="5400000" scaled="0"/>
                </a:gradFill>
                <a:cs typeface="Segoe UI" pitchFamily="34" charset="0"/>
              </a:rPr>
              <a:t>Vásárlók</a:t>
            </a:r>
            <a:endParaRPr lang="en-US" sz="1568" kern="0" dirty="0">
              <a:gradFill>
                <a:gsLst>
                  <a:gs pos="1250">
                    <a:srgbClr val="FFFFFF"/>
                  </a:gs>
                  <a:gs pos="100000">
                    <a:srgbClr val="FFFFFF"/>
                  </a:gs>
                </a:gsLst>
                <a:lin ang="5400000" scaled="0"/>
              </a:gradFill>
              <a:cs typeface="Segoe UI" pitchFamily="34" charset="0"/>
            </a:endParaRPr>
          </a:p>
        </p:txBody>
      </p:sp>
      <p:sp>
        <p:nvSpPr>
          <p:cNvPr id="116" name="Rectangle 115"/>
          <p:cNvSpPr/>
          <p:nvPr/>
        </p:nvSpPr>
        <p:spPr bwMode="auto">
          <a:xfrm>
            <a:off x="9056521" y="2040850"/>
            <a:ext cx="2868559" cy="740381"/>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782" tIns="45720" rIns="179285" bIns="45720" numCol="1" rtlCol="0" anchor="ctr" anchorCtr="0" compatLnSpc="1">
            <a:prstTxWarp prst="textNoShape">
              <a:avLst/>
            </a:prstTxWarp>
          </a:bodyPr>
          <a:lstStyle/>
          <a:p>
            <a:pPr defTabSz="914102" fontAlgn="base">
              <a:lnSpc>
                <a:spcPct val="90000"/>
              </a:lnSpc>
              <a:spcBef>
                <a:spcPct val="0"/>
              </a:spcBef>
              <a:spcAft>
                <a:spcPct val="0"/>
              </a:spcAft>
            </a:pPr>
            <a:r>
              <a:rPr lang="hu-HU" sz="1568" kern="0" dirty="0">
                <a:gradFill>
                  <a:gsLst>
                    <a:gs pos="1250">
                      <a:srgbClr val="FFFFFF"/>
                    </a:gs>
                    <a:gs pos="100000">
                      <a:srgbClr val="FFFFFF"/>
                    </a:gs>
                  </a:gsLst>
                  <a:lin ang="5400000" scaled="0"/>
                </a:gradFill>
                <a:cs typeface="Segoe UI" pitchFamily="34" charset="0"/>
              </a:rPr>
              <a:t>Munkaerő</a:t>
            </a:r>
            <a:endParaRPr lang="en-US" sz="1568" kern="0" dirty="0">
              <a:gradFill>
                <a:gsLst>
                  <a:gs pos="1250">
                    <a:srgbClr val="FFFFFF"/>
                  </a:gs>
                  <a:gs pos="100000">
                    <a:srgbClr val="FFFFFF"/>
                  </a:gs>
                </a:gsLst>
                <a:lin ang="5400000" scaled="0"/>
              </a:gradFill>
              <a:cs typeface="Segoe UI" pitchFamily="34" charset="0"/>
            </a:endParaRPr>
          </a:p>
        </p:txBody>
      </p:sp>
      <p:sp>
        <p:nvSpPr>
          <p:cNvPr id="109" name="Freeform 64"/>
          <p:cNvSpPr>
            <a:spLocks noEditPoints="1"/>
          </p:cNvSpPr>
          <p:nvPr/>
        </p:nvSpPr>
        <p:spPr bwMode="black">
          <a:xfrm>
            <a:off x="423703" y="2204489"/>
            <a:ext cx="471982" cy="362481"/>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1"/>
          </a:solidFill>
          <a:ln>
            <a:noFill/>
          </a:ln>
        </p:spPr>
        <p:txBody>
          <a:bodyPr vert="horz" wrap="square" lIns="0" tIns="40344" rIns="80687" bIns="40344" numCol="1" anchor="t" anchorCtr="0" compatLnSpc="1">
            <a:prstTxWarp prst="textNoShape">
              <a:avLst/>
            </a:prstTxWarp>
          </a:bodyPr>
          <a:lstStyle/>
          <a:p>
            <a:pPr algn="ctr" defTabSz="896350"/>
            <a:endParaRPr lang="en-US" sz="1568"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25546" y="2226096"/>
            <a:ext cx="450684" cy="360547"/>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296801" y="2205509"/>
            <a:ext cx="498624" cy="393192"/>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3375446" y="2305428"/>
            <a:ext cx="512634" cy="234347"/>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896175"/>
            <a:endParaRPr lang="en-US" sz="1667"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42622936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 helye 3"/>
          <p:cNvSpPr>
            <a:spLocks noGrp="1"/>
          </p:cNvSpPr>
          <p:nvPr>
            <p:ph type="body" sz="quarter" idx="12"/>
          </p:nvPr>
        </p:nvSpPr>
        <p:spPr/>
        <p:txBody>
          <a:bodyPr>
            <a:normAutofit lnSpcReduction="10000"/>
          </a:bodyPr>
          <a:lstStyle/>
          <a:p>
            <a:endParaRPr lang="hu-HU"/>
          </a:p>
        </p:txBody>
      </p:sp>
      <p:sp>
        <p:nvSpPr>
          <p:cNvPr id="5" name="Szöveg helye 4"/>
          <p:cNvSpPr>
            <a:spLocks noGrp="1"/>
          </p:cNvSpPr>
          <p:nvPr>
            <p:ph type="body" sz="quarter" idx="13"/>
          </p:nvPr>
        </p:nvSpPr>
        <p:spPr/>
        <p:txBody>
          <a:bodyPr>
            <a:normAutofit lnSpcReduction="10000"/>
          </a:bodyPr>
          <a:lstStyle/>
          <a:p>
            <a:r>
              <a:rPr lang="hu-HU" dirty="0" err="1"/>
              <a:t>Power</a:t>
            </a:r>
            <a:r>
              <a:rPr lang="hu-HU" dirty="0"/>
              <a:t> BI</a:t>
            </a:r>
          </a:p>
        </p:txBody>
      </p:sp>
    </p:spTree>
    <p:extLst>
      <p:ext uri="{BB962C8B-B14F-4D97-AF65-F5344CB8AC3E}">
        <p14:creationId xmlns:p14="http://schemas.microsoft.com/office/powerpoint/2010/main" val="315649988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a:t>Netflix</a:t>
            </a:r>
            <a:r>
              <a:rPr lang="hu-HU" dirty="0"/>
              <a:t> díj (2006-2009)</a:t>
            </a:r>
          </a:p>
        </p:txBody>
      </p:sp>
      <p:sp>
        <p:nvSpPr>
          <p:cNvPr id="5" name="Tartalom helye 4"/>
          <p:cNvSpPr>
            <a:spLocks noGrp="1"/>
          </p:cNvSpPr>
          <p:nvPr>
            <p:ph sz="quarter" idx="10"/>
          </p:nvPr>
        </p:nvSpPr>
        <p:spPr/>
        <p:txBody>
          <a:bodyPr/>
          <a:lstStyle/>
          <a:p>
            <a:r>
              <a:rPr lang="hu-HU" dirty="0" err="1"/>
              <a:t>Netflix</a:t>
            </a:r>
            <a:r>
              <a:rPr lang="hu-HU" dirty="0"/>
              <a:t>: online filmkölcsönző szolgáltatás</a:t>
            </a:r>
          </a:p>
          <a:p>
            <a:r>
              <a:rPr lang="hu-HU" dirty="0"/>
              <a:t>Feladat: </a:t>
            </a:r>
          </a:p>
          <a:p>
            <a:pPr lvl="1"/>
            <a:r>
              <a:rPr lang="hu-HU" dirty="0"/>
              <a:t>Megjósolni, hogy egy felhasználó hogyan értékelne filmeket</a:t>
            </a:r>
          </a:p>
          <a:p>
            <a:pPr lvl="1"/>
            <a:r>
              <a:rPr lang="hu-HU" dirty="0" smtClean="0"/>
              <a:t>A </a:t>
            </a:r>
            <a:r>
              <a:rPr lang="hu-HU" dirty="0"/>
              <a:t>filmek és a felhasználók </a:t>
            </a:r>
            <a:r>
              <a:rPr lang="hu-HU" dirty="0" err="1"/>
              <a:t>azonosítói</a:t>
            </a:r>
            <a:r>
              <a:rPr lang="hu-HU" dirty="0"/>
              <a:t> és a múltbeli értékelések állnak rendelkezésre, semmi más (címek, felhasználói adatok, stb.)</a:t>
            </a:r>
          </a:p>
          <a:p>
            <a:pPr lvl="1"/>
            <a:r>
              <a:rPr lang="hu-HU" dirty="0"/>
              <a:t>17.000 film, 480.000 felhasználó, 100.000.000 értékelés</a:t>
            </a:r>
          </a:p>
          <a:p>
            <a:pPr lvl="1"/>
            <a:r>
              <a:rPr lang="hu-HU" dirty="0"/>
              <a:t>Első díj: </a:t>
            </a:r>
            <a:r>
              <a:rPr lang="hu-HU" b="1" dirty="0"/>
              <a:t>1.000.000 $</a:t>
            </a:r>
          </a:p>
          <a:p>
            <a:r>
              <a:rPr lang="hu-HU" dirty="0"/>
              <a:t>A győztes algoritmus az esetek 85%-</a:t>
            </a:r>
            <a:r>
              <a:rPr lang="hu-HU" dirty="0" err="1"/>
              <a:t>ában</a:t>
            </a:r>
            <a:r>
              <a:rPr lang="hu-HU" dirty="0"/>
              <a:t> pontos döntést hozott</a:t>
            </a:r>
          </a:p>
          <a:p>
            <a:pPr lvl="1"/>
            <a:endParaRPr lang="hu-HU" dirty="0"/>
          </a:p>
          <a:p>
            <a:pPr lvl="1"/>
            <a:endParaRPr lang="hu-HU" dirty="0"/>
          </a:p>
        </p:txBody>
      </p:sp>
      <p:pic>
        <p:nvPicPr>
          <p:cNvPr id="30724" name="Picture 4" descr="https://upload.wikimedia.org/wikipedia/commons/thumb/6/69/Netflix_logo.svg/1280px-Netflix_logo.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5756" y="94302"/>
            <a:ext cx="2359324" cy="109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403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iterate type="lt">
                                    <p:tmPct val="0"/>
                                  </p:iterate>
                                  <p:childTnLst>
                                    <p:animClr clrSpc="rgb" dir="cw">
                                      <p:cBhvr override="childStyle">
                                        <p:cTn id="6" dur="500" fill="hold"/>
                                        <p:tgtEl>
                                          <p:spTgt spid="5">
                                            <p:txEl>
                                              <p:pRg st="3" end="3"/>
                                            </p:txEl>
                                          </p:spTgt>
                                        </p:tgtEl>
                                        <p:attrNameLst>
                                          <p:attrName>style.color</p:attrName>
                                        </p:attrNameLst>
                                      </p:cBhvr>
                                      <p:to>
                                        <a:srgbClr val="CC0000"/>
                                      </p:to>
                                    </p:animClr>
                                    <p:animClr clrSpc="rgb" dir="cw">
                                      <p:cBhvr>
                                        <p:cTn id="7" dur="500" fill="hold"/>
                                        <p:tgtEl>
                                          <p:spTgt spid="5">
                                            <p:txEl>
                                              <p:pRg st="3" end="3"/>
                                            </p:txEl>
                                          </p:spTgt>
                                        </p:tgtEl>
                                        <p:attrNameLst>
                                          <p:attrName>fillcolor</p:attrName>
                                        </p:attrNameLst>
                                      </p:cBhvr>
                                      <p:to>
                                        <a:srgbClr val="CC0000"/>
                                      </p:to>
                                    </p:animClr>
                                    <p:set>
                                      <p:cBhvr>
                                        <p:cTn id="8" dur="500" fill="hold"/>
                                        <p:tgtEl>
                                          <p:spTgt spid="5">
                                            <p:txEl>
                                              <p:pRg st="3" end="3"/>
                                            </p:txEl>
                                          </p:spTgt>
                                        </p:tgtEl>
                                        <p:attrNameLst>
                                          <p:attrName>fill.type</p:attrName>
                                        </p:attrNameLst>
                                      </p:cBhvr>
                                      <p:to>
                                        <p:strVal val="solid"/>
                                      </p:to>
                                    </p:set>
                                    <p:set>
                                      <p:cBhvr>
                                        <p:cTn id="9" dur="500" fill="hold"/>
                                        <p:tgtEl>
                                          <p:spTgt spid="5">
                                            <p:txEl>
                                              <p:pRg st="3" end="3"/>
                                            </p:txEl>
                                          </p:spTgt>
                                        </p:tgtEl>
                                        <p:attrNameLst>
                                          <p:attrName>fill.on</p:attrName>
                                        </p:attrNameLst>
                                      </p:cBhvr>
                                      <p:to>
                                        <p:strVal val="true"/>
                                      </p:to>
                                    </p:set>
                                  </p:childTnLst>
                                </p:cTn>
                              </p:par>
                              <p:par>
                                <p:cTn id="10" presetID="15" presetClass="emph" presetSubtype="0" nodeType="withEffect">
                                  <p:stCondLst>
                                    <p:cond delay="0"/>
                                  </p:stCondLst>
                                  <p:iterate type="lt">
                                    <p:tmAbs val="25"/>
                                  </p:iterate>
                                  <p:childTnLst>
                                    <p:set>
                                      <p:cBhvr override="childStyle">
                                        <p:cTn id="11" dur="indefinite"/>
                                        <p:tgtEl>
                                          <p:spTgt spid="5">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p:cNvSpPr>
            <a:spLocks noGrp="1"/>
          </p:cNvSpPr>
          <p:nvPr>
            <p:ph type="title"/>
          </p:nvPr>
        </p:nvSpPr>
        <p:spPr/>
        <p:txBody>
          <a:bodyPr/>
          <a:lstStyle/>
          <a:p>
            <a:r>
              <a:rPr lang="hu-HU" dirty="0" err="1" smtClean="0"/>
              <a:t>Power</a:t>
            </a:r>
            <a:r>
              <a:rPr lang="hu-HU" dirty="0" smtClean="0"/>
              <a:t> BI</a:t>
            </a:r>
            <a:endParaRPr lang="hu-HU" dirty="0"/>
          </a:p>
        </p:txBody>
      </p:sp>
      <p:sp>
        <p:nvSpPr>
          <p:cNvPr id="5" name="Tartalom helye 4"/>
          <p:cNvSpPr>
            <a:spLocks noGrp="1"/>
          </p:cNvSpPr>
          <p:nvPr>
            <p:ph sz="quarter" idx="10"/>
          </p:nvPr>
        </p:nvSpPr>
        <p:spPr/>
        <p:txBody>
          <a:bodyPr/>
          <a:lstStyle/>
          <a:p>
            <a:r>
              <a:rPr lang="hu-HU" dirty="0" smtClean="0"/>
              <a:t>Jelentéskészítő és adatvizualizáló eszköz</a:t>
            </a:r>
            <a:endParaRPr lang="hu-HU" dirty="0"/>
          </a:p>
        </p:txBody>
      </p:sp>
      <p:pic>
        <p:nvPicPr>
          <p:cNvPr id="30722" name="Picture 2" descr="https://dpspowerbi.blob.core.windows.net/powerbi-prod-media/powerbi.microsoft.com/en-us/documentation/articles/powerbi-learning-0-0-what-is-power-bi/20160503062100/c0a0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0360" y="2779295"/>
            <a:ext cx="97536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83322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églalap 15"/>
          <p:cNvSpPr/>
          <p:nvPr/>
        </p:nvSpPr>
        <p:spPr bwMode="auto">
          <a:xfrm>
            <a:off x="242146" y="1189176"/>
            <a:ext cx="2128012" cy="5500382"/>
          </a:xfrm>
          <a:prstGeom prst="rect">
            <a:avLst/>
          </a:prstGeom>
          <a:solidFill>
            <a:schemeClr val="bg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hu-HU" sz="2400" dirty="0" smtClean="0">
                <a:solidFill>
                  <a:schemeClr val="accent1"/>
                </a:solidFill>
                <a:ea typeface="Segoe UI" pitchFamily="34" charset="0"/>
                <a:cs typeface="Segoe UI" pitchFamily="34" charset="0"/>
              </a:rPr>
              <a:t>Adatforrás</a:t>
            </a:r>
          </a:p>
        </p:txBody>
      </p:sp>
      <p:sp>
        <p:nvSpPr>
          <p:cNvPr id="15" name="Téglalap 14"/>
          <p:cNvSpPr/>
          <p:nvPr/>
        </p:nvSpPr>
        <p:spPr bwMode="auto">
          <a:xfrm>
            <a:off x="3007895" y="1189176"/>
            <a:ext cx="8944279" cy="5500382"/>
          </a:xfrm>
          <a:prstGeom prst="rect">
            <a:avLst/>
          </a:prstGeom>
          <a:solidFill>
            <a:schemeClr val="accent6">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hu-HU" sz="2400" dirty="0" err="1" smtClean="0">
                <a:solidFill>
                  <a:schemeClr val="accent1"/>
                </a:solidFill>
                <a:ea typeface="Segoe UI" pitchFamily="34" charset="0"/>
                <a:cs typeface="Segoe UI" pitchFamily="34" charset="0"/>
              </a:rPr>
              <a:t>Workspace</a:t>
            </a:r>
            <a:endParaRPr lang="hu-HU" sz="2400" dirty="0" smtClean="0">
              <a:solidFill>
                <a:schemeClr val="accent1"/>
              </a:solidFill>
              <a:ea typeface="Segoe UI" pitchFamily="34" charset="0"/>
              <a:cs typeface="Segoe UI" pitchFamily="34" charset="0"/>
            </a:endParaRPr>
          </a:p>
        </p:txBody>
      </p:sp>
      <p:sp>
        <p:nvSpPr>
          <p:cNvPr id="5" name="Cím 4"/>
          <p:cNvSpPr>
            <a:spLocks noGrp="1"/>
          </p:cNvSpPr>
          <p:nvPr>
            <p:ph type="title"/>
          </p:nvPr>
        </p:nvSpPr>
        <p:spPr/>
        <p:txBody>
          <a:bodyPr/>
          <a:lstStyle/>
          <a:p>
            <a:r>
              <a:rPr lang="hu-HU" dirty="0" smtClean="0"/>
              <a:t>Alapfogalmak</a:t>
            </a:r>
            <a:endParaRPr lang="hu-HU" dirty="0"/>
          </a:p>
        </p:txBody>
      </p:sp>
      <p:sp>
        <p:nvSpPr>
          <p:cNvPr id="8" name="Folyamatábra: Mágneslemez 7"/>
          <p:cNvSpPr/>
          <p:nvPr/>
        </p:nvSpPr>
        <p:spPr bwMode="auto">
          <a:xfrm>
            <a:off x="4232624" y="3551516"/>
            <a:ext cx="1882939" cy="1485900"/>
          </a:xfrm>
          <a:prstGeom prst="flowChartMagneticDisk">
            <a:avLst/>
          </a:prstGeom>
          <a:solidFill>
            <a:schemeClr val="accent3"/>
          </a:solidFill>
          <a:ln>
            <a:solidFill>
              <a:schemeClr val="bg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Adatbázis</a:t>
            </a:r>
          </a:p>
          <a:p>
            <a:pPr algn="ctr" defTabSz="932472" fontAlgn="base">
              <a:lnSpc>
                <a:spcPct val="90000"/>
              </a:lnSpc>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a:t>
            </a:r>
            <a:r>
              <a:rPr lang="hu-HU" sz="2400" dirty="0" err="1" smtClean="0">
                <a:gradFill>
                  <a:gsLst>
                    <a:gs pos="0">
                      <a:srgbClr val="FFFFFF"/>
                    </a:gs>
                    <a:gs pos="100000">
                      <a:srgbClr val="FFFFFF"/>
                    </a:gs>
                  </a:gsLst>
                  <a:lin ang="5400000" scaled="0"/>
                </a:gradFill>
                <a:ea typeface="Segoe UI" pitchFamily="34" charset="0"/>
                <a:cs typeface="Segoe UI" pitchFamily="34" charset="0"/>
              </a:rPr>
              <a:t>dataset</a:t>
            </a:r>
            <a:r>
              <a:rPr lang="hu-HU" sz="2400"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9" name="Téglalap 8"/>
          <p:cNvSpPr/>
          <p:nvPr/>
        </p:nvSpPr>
        <p:spPr bwMode="auto">
          <a:xfrm rot="16200000">
            <a:off x="2700605" y="4019299"/>
            <a:ext cx="1804737" cy="6136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err="1" smtClean="0">
                <a:gradFill>
                  <a:gsLst>
                    <a:gs pos="0">
                      <a:srgbClr val="FFFFFF"/>
                    </a:gs>
                    <a:gs pos="100000">
                      <a:srgbClr val="FFFFFF"/>
                    </a:gs>
                  </a:gsLst>
                  <a:lin ang="5400000" scaled="0"/>
                </a:gradFill>
                <a:ea typeface="Segoe UI" pitchFamily="34" charset="0"/>
                <a:cs typeface="Segoe UI" pitchFamily="34" charset="0"/>
              </a:rPr>
              <a:t>Connector</a:t>
            </a:r>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0" name="Kép 9"/>
          <p:cNvPicPr>
            <a:picLocks noChangeAspect="1"/>
          </p:cNvPicPr>
          <p:nvPr/>
        </p:nvPicPr>
        <p:blipFill>
          <a:blip r:embed="rId3">
            <a:clrChange>
              <a:clrFrom>
                <a:srgbClr val="FFFFFF"/>
              </a:clrFrom>
              <a:clrTo>
                <a:srgbClr val="FFFFFF">
                  <a:alpha val="0"/>
                </a:srgbClr>
              </a:clrTo>
            </a:clrChange>
          </a:blip>
          <a:stretch>
            <a:fillRect/>
          </a:stretch>
        </p:blipFill>
        <p:spPr>
          <a:xfrm>
            <a:off x="766412" y="3256241"/>
            <a:ext cx="1228725" cy="2076450"/>
          </a:xfrm>
          <a:prstGeom prst="rect">
            <a:avLst/>
          </a:prstGeom>
        </p:spPr>
      </p:pic>
      <p:sp>
        <p:nvSpPr>
          <p:cNvPr id="11" name="Téglalap 10"/>
          <p:cNvSpPr/>
          <p:nvPr/>
        </p:nvSpPr>
        <p:spPr bwMode="auto">
          <a:xfrm>
            <a:off x="6438408" y="2213812"/>
            <a:ext cx="3050037" cy="36936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Jelentés (</a:t>
            </a:r>
            <a:r>
              <a:rPr lang="hu-HU" sz="2400" dirty="0" err="1" smtClean="0">
                <a:gradFill>
                  <a:gsLst>
                    <a:gs pos="0">
                      <a:srgbClr val="FFFFFF"/>
                    </a:gs>
                    <a:gs pos="100000">
                      <a:srgbClr val="FFFFFF"/>
                    </a:gs>
                  </a:gsLst>
                  <a:lin ang="5400000" scaled="0"/>
                </a:gradFill>
                <a:ea typeface="Segoe UI" pitchFamily="34" charset="0"/>
                <a:cs typeface="Segoe UI" pitchFamily="34" charset="0"/>
              </a:rPr>
              <a:t>report</a:t>
            </a:r>
            <a:r>
              <a:rPr lang="hu-HU" sz="2400"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2" name="Téglalap 11"/>
          <p:cNvSpPr/>
          <p:nvPr/>
        </p:nvSpPr>
        <p:spPr bwMode="auto">
          <a:xfrm>
            <a:off x="6733210" y="2979125"/>
            <a:ext cx="2496520" cy="2718024"/>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Oldal (</a:t>
            </a:r>
            <a:r>
              <a:rPr lang="hu-HU" sz="2400" dirty="0" err="1" smtClean="0">
                <a:gradFill>
                  <a:gsLst>
                    <a:gs pos="0">
                      <a:srgbClr val="FFFFFF"/>
                    </a:gs>
                    <a:gs pos="100000">
                      <a:srgbClr val="FFFFFF"/>
                    </a:gs>
                  </a:gsLst>
                  <a:lin ang="5400000" scaled="0"/>
                </a:gradFill>
                <a:ea typeface="Segoe UI" pitchFamily="34" charset="0"/>
                <a:cs typeface="Segoe UI" pitchFamily="34" charset="0"/>
              </a:rPr>
              <a:t>page</a:t>
            </a:r>
            <a:r>
              <a:rPr lang="hu-HU" sz="2400"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3" name="Téglalap 12"/>
          <p:cNvSpPr/>
          <p:nvPr/>
        </p:nvSpPr>
        <p:spPr bwMode="auto">
          <a:xfrm>
            <a:off x="6889621" y="3969224"/>
            <a:ext cx="2237874" cy="1559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Csempe (</a:t>
            </a:r>
            <a:r>
              <a:rPr lang="hu-HU" sz="2400" dirty="0" err="1" smtClean="0">
                <a:gradFill>
                  <a:gsLst>
                    <a:gs pos="0">
                      <a:srgbClr val="FFFFFF"/>
                    </a:gs>
                    <a:gs pos="100000">
                      <a:srgbClr val="FFFFFF"/>
                    </a:gs>
                  </a:gsLst>
                  <a:lin ang="5400000" scaled="0"/>
                </a:gradFill>
                <a:ea typeface="Segoe UI" pitchFamily="34" charset="0"/>
                <a:cs typeface="Segoe UI" pitchFamily="34" charset="0"/>
              </a:rPr>
              <a:t>tile</a:t>
            </a:r>
            <a:r>
              <a:rPr lang="hu-HU" sz="2400" dirty="0" smtClean="0">
                <a:gradFill>
                  <a:gsLst>
                    <a:gs pos="0">
                      <a:srgbClr val="FFFFFF"/>
                    </a:gs>
                    <a:gs pos="100000">
                      <a:srgbClr val="FFFFFF"/>
                    </a:gs>
                  </a:gsLst>
                  <a:lin ang="5400000" scaled="0"/>
                </a:gradFill>
                <a:ea typeface="Segoe UI" pitchFamily="34" charset="0"/>
                <a:cs typeface="Segoe UI" pitchFamily="34" charset="0"/>
              </a:rPr>
              <a:t>)</a:t>
            </a:r>
          </a:p>
        </p:txBody>
      </p:sp>
      <p:sp>
        <p:nvSpPr>
          <p:cNvPr id="14" name="Téglalap 13"/>
          <p:cNvSpPr/>
          <p:nvPr/>
        </p:nvSpPr>
        <p:spPr bwMode="auto">
          <a:xfrm>
            <a:off x="6970851" y="4682987"/>
            <a:ext cx="2075414" cy="6617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vizualizáció</a:t>
            </a:r>
          </a:p>
        </p:txBody>
      </p:sp>
      <p:sp>
        <p:nvSpPr>
          <p:cNvPr id="18" name="Téglalap 17"/>
          <p:cNvSpPr/>
          <p:nvPr/>
        </p:nvSpPr>
        <p:spPr bwMode="auto">
          <a:xfrm>
            <a:off x="9779421" y="2979125"/>
            <a:ext cx="1881776" cy="2718024"/>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hu-HU" sz="2400" dirty="0" err="1" smtClean="0">
                <a:gradFill>
                  <a:gsLst>
                    <a:gs pos="0">
                      <a:srgbClr val="FFFFFF"/>
                    </a:gs>
                    <a:gs pos="100000">
                      <a:srgbClr val="FFFFFF"/>
                    </a:gs>
                  </a:gsLst>
                  <a:lin ang="5400000" scaled="0"/>
                </a:gradFill>
                <a:ea typeface="Segoe UI" pitchFamily="34" charset="0"/>
                <a:cs typeface="Segoe UI" pitchFamily="34" charset="0"/>
              </a:rPr>
              <a:t>Dashboard</a:t>
            </a:r>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églalap 18"/>
          <p:cNvSpPr/>
          <p:nvPr/>
        </p:nvSpPr>
        <p:spPr bwMode="auto">
          <a:xfrm>
            <a:off x="9935832" y="3969224"/>
            <a:ext cx="1566357" cy="1543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hu-HU" sz="2400" dirty="0" err="1" smtClean="0">
                <a:gradFill>
                  <a:gsLst>
                    <a:gs pos="0">
                      <a:srgbClr val="FFFFFF"/>
                    </a:gs>
                    <a:gs pos="100000">
                      <a:srgbClr val="FFFFFF"/>
                    </a:gs>
                  </a:gsLst>
                  <a:lin ang="5400000" scaled="0"/>
                </a:gradFill>
                <a:ea typeface="Segoe UI" pitchFamily="34" charset="0"/>
                <a:cs typeface="Segoe UI" pitchFamily="34" charset="0"/>
              </a:rPr>
              <a:t>Kitűzott</a:t>
            </a:r>
            <a:r>
              <a:rPr lang="hu-HU" sz="2400" dirty="0" smtClean="0">
                <a:gradFill>
                  <a:gsLst>
                    <a:gs pos="0">
                      <a:srgbClr val="FFFFFF"/>
                    </a:gs>
                    <a:gs pos="100000">
                      <a:srgbClr val="FFFFFF"/>
                    </a:gs>
                  </a:gsLst>
                  <a:lin ang="5400000" scaled="0"/>
                </a:gradFill>
                <a:ea typeface="Segoe UI" pitchFamily="34" charset="0"/>
                <a:cs typeface="Segoe UI" pitchFamily="34" charset="0"/>
              </a:rPr>
              <a:t> csempe</a:t>
            </a:r>
          </a:p>
        </p:txBody>
      </p:sp>
    </p:spTree>
    <p:extLst>
      <p:ext uri="{BB962C8B-B14F-4D97-AF65-F5344CB8AC3E}">
        <p14:creationId xmlns:p14="http://schemas.microsoft.com/office/powerpoint/2010/main" val="322767458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smtClean="0"/>
              <a:t>Adatforrások</a:t>
            </a:r>
            <a:endParaRPr lang="hu-HU" dirty="0"/>
          </a:p>
        </p:txBody>
      </p:sp>
      <p:sp>
        <p:nvSpPr>
          <p:cNvPr id="3" name="Szöveg helye 2"/>
          <p:cNvSpPr>
            <a:spLocks noGrp="1"/>
          </p:cNvSpPr>
          <p:nvPr>
            <p:ph type="body" sz="quarter" idx="10"/>
          </p:nvPr>
        </p:nvSpPr>
        <p:spPr>
          <a:xfrm>
            <a:off x="269241" y="1395363"/>
            <a:ext cx="4844180" cy="5193695"/>
          </a:xfrm>
        </p:spPr>
        <p:txBody>
          <a:bodyPr/>
          <a:lstStyle/>
          <a:p>
            <a:pPr marL="571500" indent="-571500">
              <a:buClr>
                <a:schemeClr val="accent1"/>
              </a:buClr>
              <a:buFont typeface="Arial" panose="020B0604020202020204" pitchFamily="34" charset="0"/>
              <a:buChar char="•"/>
            </a:pPr>
            <a:r>
              <a:rPr lang="hu-HU" dirty="0" smtClean="0">
                <a:solidFill>
                  <a:schemeClr val="accent1"/>
                </a:solidFill>
              </a:rPr>
              <a:t>Relációs adatbázis</a:t>
            </a:r>
          </a:p>
          <a:p>
            <a:pPr marL="798709" lvl="2" indent="-571500">
              <a:buClr>
                <a:schemeClr val="accent1"/>
              </a:buClr>
              <a:buFont typeface="Arial" panose="020B0604020202020204" pitchFamily="34" charset="0"/>
              <a:buChar char="•"/>
            </a:pPr>
            <a:r>
              <a:rPr lang="hu-HU" dirty="0" smtClean="0"/>
              <a:t>SQL Server, Oracle, </a:t>
            </a:r>
            <a:r>
              <a:rPr lang="hu-HU" dirty="0" err="1" smtClean="0"/>
              <a:t>MySQL</a:t>
            </a:r>
            <a:r>
              <a:rPr lang="hu-HU" dirty="0" smtClean="0"/>
              <a:t>…</a:t>
            </a:r>
          </a:p>
          <a:p>
            <a:pPr marL="571500" indent="-571500">
              <a:buClr>
                <a:schemeClr val="accent1"/>
              </a:buClr>
              <a:buFont typeface="Arial" panose="020B0604020202020204" pitchFamily="34" charset="0"/>
              <a:buChar char="•"/>
            </a:pPr>
            <a:r>
              <a:rPr lang="hu-HU" dirty="0" smtClean="0">
                <a:solidFill>
                  <a:schemeClr val="accent1"/>
                </a:solidFill>
              </a:rPr>
              <a:t>Egyéb adatbázis</a:t>
            </a:r>
          </a:p>
          <a:p>
            <a:pPr marL="798709" lvl="2" indent="-571500">
              <a:buClr>
                <a:schemeClr val="accent1"/>
              </a:buClr>
              <a:buFont typeface="Arial" panose="020B0604020202020204" pitchFamily="34" charset="0"/>
              <a:buChar char="•"/>
            </a:pPr>
            <a:r>
              <a:rPr lang="hu-HU" dirty="0" err="1" smtClean="0"/>
              <a:t>HDInsight</a:t>
            </a:r>
            <a:r>
              <a:rPr lang="hu-HU" dirty="0" smtClean="0"/>
              <a:t>, </a:t>
            </a:r>
            <a:r>
              <a:rPr lang="hu-HU" dirty="0" err="1" smtClean="0"/>
              <a:t>Table</a:t>
            </a:r>
            <a:r>
              <a:rPr lang="hu-HU" dirty="0" smtClean="0"/>
              <a:t> Store, </a:t>
            </a:r>
            <a:r>
              <a:rPr lang="hu-HU" dirty="0" err="1" smtClean="0"/>
              <a:t>DocumentDB</a:t>
            </a:r>
            <a:r>
              <a:rPr lang="hu-HU" dirty="0" smtClean="0"/>
              <a:t>…</a:t>
            </a:r>
            <a:endParaRPr lang="hu-HU" dirty="0" smtClean="0">
              <a:solidFill>
                <a:schemeClr val="accent1"/>
              </a:solidFill>
            </a:endParaRPr>
          </a:p>
          <a:p>
            <a:pPr marL="571500" indent="-571500">
              <a:buClr>
                <a:schemeClr val="accent1"/>
              </a:buClr>
              <a:buFont typeface="Arial" panose="020B0604020202020204" pitchFamily="34" charset="0"/>
              <a:buChar char="•"/>
            </a:pPr>
            <a:r>
              <a:rPr lang="hu-HU" dirty="0" smtClean="0">
                <a:solidFill>
                  <a:schemeClr val="accent1"/>
                </a:solidFill>
              </a:rPr>
              <a:t>Fájl</a:t>
            </a:r>
          </a:p>
          <a:p>
            <a:pPr marL="798709" lvl="2" indent="-571500">
              <a:buClr>
                <a:schemeClr val="accent1"/>
              </a:buClr>
              <a:buFont typeface="Arial" panose="020B0604020202020204" pitchFamily="34" charset="0"/>
              <a:buChar char="•"/>
            </a:pPr>
            <a:r>
              <a:rPr lang="hu-HU" dirty="0" smtClean="0"/>
              <a:t>Saját fájl, </a:t>
            </a:r>
            <a:r>
              <a:rPr lang="hu-HU" dirty="0" err="1" smtClean="0"/>
              <a:t>Onedrive</a:t>
            </a:r>
            <a:r>
              <a:rPr lang="hu-HU" dirty="0" smtClean="0"/>
              <a:t>, SharePoint</a:t>
            </a:r>
          </a:p>
          <a:p>
            <a:pPr marL="798709" lvl="2" indent="-571500">
              <a:buClr>
                <a:schemeClr val="accent1"/>
              </a:buClr>
              <a:buFont typeface="Arial" panose="020B0604020202020204" pitchFamily="34" charset="0"/>
              <a:buChar char="•"/>
            </a:pPr>
            <a:r>
              <a:rPr lang="hu-HU" dirty="0" smtClean="0">
                <a:solidFill>
                  <a:schemeClr val="accent1"/>
                </a:solidFill>
              </a:rPr>
              <a:t>Excel, CSV, XML, JSON, Text</a:t>
            </a:r>
          </a:p>
          <a:p>
            <a:pPr marL="571500" indent="-571500">
              <a:buClr>
                <a:schemeClr val="accent1"/>
              </a:buClr>
              <a:buFont typeface="Arial" panose="020B0604020202020204" pitchFamily="34" charset="0"/>
              <a:buChar char="•"/>
            </a:pPr>
            <a:r>
              <a:rPr lang="hu-HU" dirty="0" smtClean="0">
                <a:solidFill>
                  <a:schemeClr val="accent1"/>
                </a:solidFill>
              </a:rPr>
              <a:t>Szolgáltatások</a:t>
            </a:r>
          </a:p>
          <a:p>
            <a:pPr marL="798709" lvl="2" indent="-571500">
              <a:buClr>
                <a:schemeClr val="accent1"/>
              </a:buClr>
              <a:buFont typeface="Arial" panose="020B0604020202020204" pitchFamily="34" charset="0"/>
              <a:buChar char="•"/>
            </a:pPr>
            <a:r>
              <a:rPr lang="hu-HU" dirty="0" err="1" smtClean="0"/>
              <a:t>GitHub</a:t>
            </a:r>
            <a:r>
              <a:rPr lang="hu-HU" dirty="0" smtClean="0"/>
              <a:t>, Google </a:t>
            </a:r>
            <a:r>
              <a:rPr lang="hu-HU" dirty="0" err="1" smtClean="0"/>
              <a:t>Analytics</a:t>
            </a:r>
            <a:r>
              <a:rPr lang="hu-HU" dirty="0" smtClean="0"/>
              <a:t>, Facebook, </a:t>
            </a:r>
            <a:r>
              <a:rPr lang="hu-HU" dirty="0" err="1"/>
              <a:t>Application</a:t>
            </a:r>
            <a:r>
              <a:rPr lang="hu-HU" dirty="0"/>
              <a:t> </a:t>
            </a:r>
            <a:r>
              <a:rPr lang="hu-HU" dirty="0" smtClean="0"/>
              <a:t>Insights…</a:t>
            </a:r>
            <a:endParaRPr lang="hu-HU" dirty="0" smtClean="0">
              <a:solidFill>
                <a:schemeClr val="accent1"/>
              </a:solidFill>
            </a:endParaRPr>
          </a:p>
          <a:p>
            <a:pPr marL="798709" lvl="2" indent="-571500">
              <a:buClr>
                <a:schemeClr val="accent1"/>
              </a:buClr>
              <a:buFont typeface="Arial" panose="020B0604020202020204" pitchFamily="34" charset="0"/>
              <a:buChar char="•"/>
            </a:pPr>
            <a:endParaRPr lang="hu-HU" dirty="0">
              <a:solidFill>
                <a:schemeClr val="accent1"/>
              </a:solidFill>
            </a:endParaRPr>
          </a:p>
        </p:txBody>
      </p:sp>
      <p:sp>
        <p:nvSpPr>
          <p:cNvPr id="11" name="Szöveg helye 10"/>
          <p:cNvSpPr>
            <a:spLocks noGrp="1"/>
          </p:cNvSpPr>
          <p:nvPr>
            <p:ph type="body" sz="quarter" idx="11"/>
          </p:nvPr>
        </p:nvSpPr>
        <p:spPr/>
        <p:txBody>
          <a:bodyPr/>
          <a:lstStyle/>
          <a:p>
            <a:endParaRPr lang="hu-HU"/>
          </a:p>
        </p:txBody>
      </p:sp>
      <p:pic>
        <p:nvPicPr>
          <p:cNvPr id="5" name="Kép 4"/>
          <p:cNvPicPr>
            <a:picLocks noChangeAspect="1"/>
          </p:cNvPicPr>
          <p:nvPr/>
        </p:nvPicPr>
        <p:blipFill>
          <a:blip r:embed="rId3"/>
          <a:stretch>
            <a:fillRect/>
          </a:stretch>
        </p:blipFill>
        <p:spPr>
          <a:xfrm>
            <a:off x="5334968" y="1038225"/>
            <a:ext cx="6000750" cy="5819775"/>
          </a:xfrm>
          <a:prstGeom prst="rect">
            <a:avLst/>
          </a:prstGeom>
        </p:spPr>
      </p:pic>
    </p:spTree>
    <p:extLst>
      <p:ext uri="{BB962C8B-B14F-4D97-AF65-F5344CB8AC3E}">
        <p14:creationId xmlns:p14="http://schemas.microsoft.com/office/powerpoint/2010/main" val="369212212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smtClean="0"/>
              <a:t>Github</a:t>
            </a:r>
            <a:r>
              <a:rPr lang="hu-HU" dirty="0" smtClean="0"/>
              <a:t> szolgáltatás</a:t>
            </a:r>
            <a:endParaRPr lang="hu-HU" dirty="0"/>
          </a:p>
        </p:txBody>
      </p:sp>
      <p:pic>
        <p:nvPicPr>
          <p:cNvPr id="30722" name="Picture 2" descr="https://dpspowerbi.blob.core.windows.net/powerbi-prod-media/powerbi.microsoft.com/en-us/documentation/articles/powerbi-learning-0-3-dashboards-cloud-services/20160503062100/c0a3_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92891"/>
            <a:ext cx="9867680" cy="5008698"/>
          </a:xfrm>
          <a:prstGeom prst="rect">
            <a:avLst/>
          </a:prstGeom>
          <a:noFill/>
          <a:extLst>
            <a:ext uri="{909E8E84-426E-40DD-AFC4-6F175D3DCCD1}">
              <a14:hiddenFill xmlns:a14="http://schemas.microsoft.com/office/drawing/2010/main">
                <a:solidFill>
                  <a:srgbClr val="FFFFFF"/>
                </a:solidFill>
              </a14:hiddenFill>
            </a:ext>
          </a:extLst>
        </p:spPr>
      </p:pic>
      <p:pic>
        <p:nvPicPr>
          <p:cNvPr id="6" name="Kép 5"/>
          <p:cNvPicPr>
            <a:picLocks noChangeAspect="1"/>
          </p:cNvPicPr>
          <p:nvPr/>
        </p:nvPicPr>
        <p:blipFill>
          <a:blip r:embed="rId4"/>
          <a:stretch>
            <a:fillRect/>
          </a:stretch>
        </p:blipFill>
        <p:spPr>
          <a:xfrm>
            <a:off x="116306" y="3005944"/>
            <a:ext cx="1828800" cy="2038350"/>
          </a:xfrm>
          <a:prstGeom prst="rect">
            <a:avLst/>
          </a:prstGeom>
        </p:spPr>
      </p:pic>
    </p:spTree>
    <p:extLst>
      <p:ext uri="{BB962C8B-B14F-4D97-AF65-F5344CB8AC3E}">
        <p14:creationId xmlns:p14="http://schemas.microsoft.com/office/powerpoint/2010/main" val="310183088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smtClean="0"/>
              <a:t>PowerBI</a:t>
            </a:r>
            <a:r>
              <a:rPr lang="hu-HU" dirty="0" smtClean="0"/>
              <a:t> </a:t>
            </a:r>
            <a:r>
              <a:rPr lang="hu-HU" dirty="0" err="1" smtClean="0"/>
              <a:t>Desktop</a:t>
            </a:r>
            <a:endParaRPr lang="hu-HU" dirty="0"/>
          </a:p>
        </p:txBody>
      </p:sp>
      <p:sp>
        <p:nvSpPr>
          <p:cNvPr id="3" name="Szöveg helye 2"/>
          <p:cNvSpPr>
            <a:spLocks noGrp="1"/>
          </p:cNvSpPr>
          <p:nvPr>
            <p:ph type="body" sz="quarter" idx="10"/>
          </p:nvPr>
        </p:nvSpPr>
        <p:spPr/>
        <p:txBody>
          <a:bodyPr/>
          <a:lstStyle/>
          <a:p>
            <a:r>
              <a:rPr lang="hu-HU" dirty="0" smtClean="0"/>
              <a:t>Adatbetöltés:</a:t>
            </a:r>
            <a:endParaRPr lang="hu-HU" dirty="0"/>
          </a:p>
          <a:p>
            <a:pPr marL="571500" indent="-571500">
              <a:buClr>
                <a:schemeClr val="accent1"/>
              </a:buClr>
              <a:buFont typeface="Arial" panose="020B0604020202020204" pitchFamily="34" charset="0"/>
              <a:buChar char="•"/>
            </a:pPr>
            <a:r>
              <a:rPr lang="hu-HU" dirty="0" smtClean="0">
                <a:solidFill>
                  <a:schemeClr val="accent1"/>
                </a:solidFill>
              </a:rPr>
              <a:t>Forrás(ok) megadása</a:t>
            </a:r>
          </a:p>
          <a:p>
            <a:pPr marL="571500" indent="-571500">
              <a:buClr>
                <a:schemeClr val="accent1"/>
              </a:buClr>
              <a:buFont typeface="Arial" panose="020B0604020202020204" pitchFamily="34" charset="0"/>
              <a:buChar char="•"/>
            </a:pPr>
            <a:r>
              <a:rPr lang="hu-HU" dirty="0" smtClean="0">
                <a:solidFill>
                  <a:schemeClr val="accent1"/>
                </a:solidFill>
              </a:rPr>
              <a:t>Adattisztítás</a:t>
            </a:r>
          </a:p>
          <a:p>
            <a:pPr marL="571500" indent="-571500">
              <a:buClr>
                <a:schemeClr val="accent1"/>
              </a:buClr>
              <a:buFont typeface="Arial" panose="020B0604020202020204" pitchFamily="34" charset="0"/>
              <a:buChar char="•"/>
            </a:pPr>
            <a:r>
              <a:rPr lang="hu-HU" dirty="0" smtClean="0">
                <a:solidFill>
                  <a:schemeClr val="accent1"/>
                </a:solidFill>
              </a:rPr>
              <a:t>Adatszűrés</a:t>
            </a:r>
            <a:endParaRPr lang="hu-HU" dirty="0">
              <a:solidFill>
                <a:schemeClr val="accent1"/>
              </a:solidFill>
            </a:endParaRPr>
          </a:p>
        </p:txBody>
      </p:sp>
      <p:sp>
        <p:nvSpPr>
          <p:cNvPr id="4" name="Szöveg helye 3"/>
          <p:cNvSpPr>
            <a:spLocks noGrp="1"/>
          </p:cNvSpPr>
          <p:nvPr>
            <p:ph type="body" sz="quarter" idx="11"/>
          </p:nvPr>
        </p:nvSpPr>
        <p:spPr/>
        <p:txBody>
          <a:bodyPr/>
          <a:lstStyle/>
          <a:p>
            <a:r>
              <a:rPr lang="hu-HU" dirty="0" smtClean="0"/>
              <a:t>Modellezés:</a:t>
            </a:r>
          </a:p>
          <a:p>
            <a:pPr marL="571500" indent="-571500">
              <a:buClr>
                <a:schemeClr val="accent1"/>
              </a:buClr>
              <a:buFont typeface="Arial" panose="020B0604020202020204" pitchFamily="34" charset="0"/>
              <a:buChar char="•"/>
            </a:pPr>
            <a:r>
              <a:rPr lang="hu-HU" dirty="0" err="1" smtClean="0">
                <a:solidFill>
                  <a:schemeClr val="accent1"/>
                </a:solidFill>
              </a:rPr>
              <a:t>Metaadatok</a:t>
            </a:r>
            <a:endParaRPr lang="hu-HU" dirty="0" smtClean="0">
              <a:solidFill>
                <a:schemeClr val="accent1"/>
              </a:solidFill>
            </a:endParaRPr>
          </a:p>
          <a:p>
            <a:pPr marL="571500" indent="-571500">
              <a:buClr>
                <a:schemeClr val="accent1"/>
              </a:buClr>
              <a:buFont typeface="Arial" panose="020B0604020202020204" pitchFamily="34" charset="0"/>
              <a:buChar char="•"/>
            </a:pPr>
            <a:r>
              <a:rPr lang="hu-HU" dirty="0" smtClean="0">
                <a:solidFill>
                  <a:schemeClr val="accent1"/>
                </a:solidFill>
              </a:rPr>
              <a:t>Összefüggések</a:t>
            </a:r>
          </a:p>
          <a:p>
            <a:pPr marL="571500" indent="-571500">
              <a:buClr>
                <a:schemeClr val="accent1"/>
              </a:buClr>
              <a:buFont typeface="Arial" panose="020B0604020202020204" pitchFamily="34" charset="0"/>
              <a:buChar char="•"/>
            </a:pPr>
            <a:r>
              <a:rPr lang="hu-HU" dirty="0" smtClean="0">
                <a:solidFill>
                  <a:schemeClr val="accent1"/>
                </a:solidFill>
              </a:rPr>
              <a:t>Számított adatok</a:t>
            </a:r>
            <a:endParaRPr lang="hu-HU" dirty="0">
              <a:solidFill>
                <a:schemeClr val="accent1"/>
              </a:solidFill>
            </a:endParaRPr>
          </a:p>
          <a:p>
            <a:pPr marL="571500" indent="-571500">
              <a:buClr>
                <a:schemeClr val="accent1"/>
              </a:buClr>
              <a:buFont typeface="Arial" panose="020B0604020202020204" pitchFamily="34" charset="0"/>
              <a:buChar char="•"/>
            </a:pPr>
            <a:r>
              <a:rPr lang="hu-HU" dirty="0" smtClean="0">
                <a:solidFill>
                  <a:schemeClr val="accent1"/>
                </a:solidFill>
              </a:rPr>
              <a:t>Idő alapú ábrázolás</a:t>
            </a:r>
            <a:endParaRPr lang="hu-HU" dirty="0">
              <a:solidFill>
                <a:schemeClr val="accent1"/>
              </a:solidFill>
            </a:endParaRPr>
          </a:p>
        </p:txBody>
      </p:sp>
    </p:spTree>
    <p:extLst>
      <p:ext uri="{BB962C8B-B14F-4D97-AF65-F5344CB8AC3E}">
        <p14:creationId xmlns:p14="http://schemas.microsoft.com/office/powerpoint/2010/main" val="231507704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Vizualizációk</a:t>
            </a:r>
            <a:endParaRPr lang="hu-HU" dirty="0"/>
          </a:p>
        </p:txBody>
      </p:sp>
      <p:sp>
        <p:nvSpPr>
          <p:cNvPr id="5" name="Tartalom helye 4"/>
          <p:cNvSpPr>
            <a:spLocks noGrp="1"/>
          </p:cNvSpPr>
          <p:nvPr>
            <p:ph sz="quarter" idx="10"/>
          </p:nvPr>
        </p:nvSpPr>
        <p:spPr>
          <a:xfrm>
            <a:off x="269241" y="1416424"/>
            <a:ext cx="7226433" cy="5104692"/>
          </a:xfrm>
        </p:spPr>
        <p:txBody>
          <a:bodyPr>
            <a:normAutofit/>
          </a:bodyPr>
          <a:lstStyle/>
          <a:p>
            <a:r>
              <a:rPr lang="hu-HU" dirty="0" smtClean="0"/>
              <a:t>Interaktív adatmegjelenítés</a:t>
            </a:r>
          </a:p>
          <a:p>
            <a:r>
              <a:rPr lang="hu-HU" dirty="0" smtClean="0"/>
              <a:t>Navigáció, nagyítás</a:t>
            </a:r>
          </a:p>
          <a:p>
            <a:r>
              <a:rPr lang="hu-HU" dirty="0" smtClean="0"/>
              <a:t>Grafikonok, térképek</a:t>
            </a:r>
          </a:p>
          <a:p>
            <a:r>
              <a:rPr lang="hu-HU" dirty="0" smtClean="0"/>
              <a:t>Interakció a vizualizációk között</a:t>
            </a:r>
          </a:p>
          <a:p>
            <a:pPr lvl="1"/>
            <a:r>
              <a:rPr lang="hu-HU" dirty="0" smtClean="0"/>
              <a:t>Pl. egy grafikonon kijelölt elem meghatározza egy másik ábra adatforrását</a:t>
            </a:r>
          </a:p>
          <a:p>
            <a:r>
              <a:rPr lang="hu-HU" dirty="0" smtClean="0"/>
              <a:t>R script alapú vizualizációk</a:t>
            </a:r>
          </a:p>
          <a:p>
            <a:endParaRPr lang="hu-HU" dirty="0"/>
          </a:p>
        </p:txBody>
      </p:sp>
      <p:pic>
        <p:nvPicPr>
          <p:cNvPr id="6" name="Kép 5"/>
          <p:cNvPicPr>
            <a:picLocks noChangeAspect="1"/>
          </p:cNvPicPr>
          <p:nvPr/>
        </p:nvPicPr>
        <p:blipFill>
          <a:blip r:embed="rId3">
            <a:clrChange>
              <a:clrFrom>
                <a:srgbClr val="FEFEFE"/>
              </a:clrFrom>
              <a:clrTo>
                <a:srgbClr val="FEFEFE">
                  <a:alpha val="0"/>
                </a:srgbClr>
              </a:clrTo>
            </a:clrChange>
          </a:blip>
          <a:stretch>
            <a:fillRect/>
          </a:stretch>
        </p:blipFill>
        <p:spPr>
          <a:xfrm>
            <a:off x="8223345" y="3640777"/>
            <a:ext cx="3242749" cy="2679535"/>
          </a:xfrm>
          <a:prstGeom prst="rect">
            <a:avLst/>
          </a:prstGeom>
        </p:spPr>
      </p:pic>
      <p:pic>
        <p:nvPicPr>
          <p:cNvPr id="8" name="Kép 7"/>
          <p:cNvPicPr>
            <a:picLocks noChangeAspect="1"/>
          </p:cNvPicPr>
          <p:nvPr/>
        </p:nvPicPr>
        <p:blipFill>
          <a:blip r:embed="rId4"/>
          <a:stretch>
            <a:fillRect/>
          </a:stretch>
        </p:blipFill>
        <p:spPr>
          <a:xfrm>
            <a:off x="7850128" y="1189176"/>
            <a:ext cx="3615966" cy="2292615"/>
          </a:xfrm>
          <a:prstGeom prst="rect">
            <a:avLst/>
          </a:prstGeom>
        </p:spPr>
      </p:pic>
    </p:spTree>
    <p:extLst>
      <p:ext uri="{BB962C8B-B14F-4D97-AF65-F5344CB8AC3E}">
        <p14:creationId xmlns:p14="http://schemas.microsoft.com/office/powerpoint/2010/main" val="71498761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Kép 5"/>
          <p:cNvPicPr>
            <a:picLocks noChangeAspect="1"/>
          </p:cNvPicPr>
          <p:nvPr/>
        </p:nvPicPr>
        <p:blipFill>
          <a:blip r:embed="rId3"/>
          <a:stretch>
            <a:fillRect/>
          </a:stretch>
        </p:blipFill>
        <p:spPr>
          <a:xfrm>
            <a:off x="3549817" y="2128837"/>
            <a:ext cx="4070146" cy="3959142"/>
          </a:xfrm>
          <a:prstGeom prst="rect">
            <a:avLst/>
          </a:prstGeom>
        </p:spPr>
      </p:pic>
      <p:sp>
        <p:nvSpPr>
          <p:cNvPr id="9" name="Téglalap 8"/>
          <p:cNvSpPr/>
          <p:nvPr/>
        </p:nvSpPr>
        <p:spPr bwMode="auto">
          <a:xfrm>
            <a:off x="3236495" y="1779609"/>
            <a:ext cx="5041231" cy="471744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Cím 1"/>
          <p:cNvSpPr>
            <a:spLocks noGrp="1"/>
          </p:cNvSpPr>
          <p:nvPr>
            <p:ph type="title"/>
          </p:nvPr>
        </p:nvSpPr>
        <p:spPr/>
        <p:txBody>
          <a:bodyPr/>
          <a:lstStyle/>
          <a:p>
            <a:r>
              <a:rPr lang="hu-HU" dirty="0" smtClean="0"/>
              <a:t>Szabadszöveges lekérdezés</a:t>
            </a:r>
            <a:endParaRPr lang="hu-HU" dirty="0"/>
          </a:p>
        </p:txBody>
      </p:sp>
      <p:pic>
        <p:nvPicPr>
          <p:cNvPr id="4" name="Kép 3"/>
          <p:cNvPicPr>
            <a:picLocks noChangeAspect="1"/>
          </p:cNvPicPr>
          <p:nvPr/>
        </p:nvPicPr>
        <p:blipFill>
          <a:blip r:embed="rId4"/>
          <a:stretch>
            <a:fillRect/>
          </a:stretch>
        </p:blipFill>
        <p:spPr>
          <a:xfrm>
            <a:off x="2817627" y="1366461"/>
            <a:ext cx="5266182" cy="443916"/>
          </a:xfrm>
          <a:prstGeom prst="rect">
            <a:avLst/>
          </a:prstGeom>
        </p:spPr>
      </p:pic>
      <p:pic>
        <p:nvPicPr>
          <p:cNvPr id="7" name="Kép 6"/>
          <p:cNvPicPr>
            <a:picLocks noChangeAspect="1"/>
          </p:cNvPicPr>
          <p:nvPr/>
        </p:nvPicPr>
        <p:blipFill>
          <a:blip r:embed="rId5"/>
          <a:stretch>
            <a:fillRect/>
          </a:stretch>
        </p:blipFill>
        <p:spPr>
          <a:xfrm>
            <a:off x="1999247" y="1242702"/>
            <a:ext cx="6531143" cy="536907"/>
          </a:xfrm>
          <a:prstGeom prst="rect">
            <a:avLst/>
          </a:prstGeom>
        </p:spPr>
      </p:pic>
      <p:pic>
        <p:nvPicPr>
          <p:cNvPr id="8" name="Kép 7"/>
          <p:cNvPicPr>
            <a:picLocks noChangeAspect="1"/>
          </p:cNvPicPr>
          <p:nvPr/>
        </p:nvPicPr>
        <p:blipFill>
          <a:blip r:embed="rId6"/>
          <a:stretch>
            <a:fillRect/>
          </a:stretch>
        </p:blipFill>
        <p:spPr>
          <a:xfrm>
            <a:off x="4113046" y="1779610"/>
            <a:ext cx="3129966" cy="4821840"/>
          </a:xfrm>
          <a:prstGeom prst="rect">
            <a:avLst/>
          </a:prstGeom>
        </p:spPr>
      </p:pic>
    </p:spTree>
    <p:extLst>
      <p:ext uri="{BB962C8B-B14F-4D97-AF65-F5344CB8AC3E}">
        <p14:creationId xmlns:p14="http://schemas.microsoft.com/office/powerpoint/2010/main" val="1091023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 helye 1"/>
          <p:cNvSpPr>
            <a:spLocks noGrp="1"/>
          </p:cNvSpPr>
          <p:nvPr>
            <p:ph type="body" sz="quarter" idx="12"/>
          </p:nvPr>
        </p:nvSpPr>
        <p:spPr/>
        <p:txBody>
          <a:bodyPr>
            <a:normAutofit lnSpcReduction="10000"/>
          </a:bodyPr>
          <a:lstStyle/>
          <a:p>
            <a:r>
              <a:rPr lang="hu-HU" dirty="0"/>
              <a:t>Azure </a:t>
            </a:r>
            <a:r>
              <a:rPr lang="hu-HU" dirty="0" err="1"/>
              <a:t>Machine</a:t>
            </a:r>
            <a:r>
              <a:rPr lang="hu-HU" dirty="0"/>
              <a:t> </a:t>
            </a:r>
            <a:r>
              <a:rPr lang="hu-HU" dirty="0" err="1"/>
              <a:t>Learning</a:t>
            </a:r>
            <a:endParaRPr lang="hu-HU" dirty="0"/>
          </a:p>
        </p:txBody>
      </p:sp>
      <p:sp>
        <p:nvSpPr>
          <p:cNvPr id="4" name="Szöveg helye 3"/>
          <p:cNvSpPr>
            <a:spLocks noGrp="1"/>
          </p:cNvSpPr>
          <p:nvPr>
            <p:ph type="body" sz="quarter" idx="13"/>
          </p:nvPr>
        </p:nvSpPr>
        <p:spPr/>
        <p:txBody>
          <a:bodyPr>
            <a:normAutofit lnSpcReduction="10000"/>
          </a:bodyPr>
          <a:lstStyle/>
          <a:p>
            <a:r>
              <a:rPr lang="hu-HU" dirty="0"/>
              <a:t>Gépi tanulás</a:t>
            </a:r>
          </a:p>
        </p:txBody>
      </p:sp>
    </p:spTree>
    <p:extLst>
      <p:ext uri="{BB962C8B-B14F-4D97-AF65-F5344CB8AC3E}">
        <p14:creationId xmlns:p14="http://schemas.microsoft.com/office/powerpoint/2010/main" val="273059816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a:xfrm>
            <a:off x="1165665" y="1178350"/>
            <a:ext cx="9860672" cy="4255296"/>
          </a:xfrm>
        </p:spPr>
        <p:txBody>
          <a:bodyPr/>
          <a:lstStyle/>
          <a:p>
            <a:r>
              <a:rPr lang="en-US" sz="4400" dirty="0">
                <a:latin typeface="Segoe UI Semibold" panose="020B0702040204020203" pitchFamily="34" charset="0"/>
                <a:cs typeface="Segoe UI Semibold" panose="020B0702040204020203" pitchFamily="34" charset="0"/>
              </a:rPr>
              <a:t>“The goal of machine learning is to build computer systems that can adapt and learn from their experience.” </a:t>
            </a:r>
            <a:br>
              <a:rPr lang="en-US" sz="4400" dirty="0">
                <a:latin typeface="Segoe UI Semibold" panose="020B0702040204020203" pitchFamily="34" charset="0"/>
                <a:cs typeface="Segoe UI Semibold" panose="020B0702040204020203" pitchFamily="34" charset="0"/>
              </a:rPr>
            </a:br>
            <a:endParaRPr lang="hu-HU" sz="4400" dirty="0"/>
          </a:p>
        </p:txBody>
      </p:sp>
      <p:sp>
        <p:nvSpPr>
          <p:cNvPr id="4" name="Szöveg helye 3"/>
          <p:cNvSpPr>
            <a:spLocks noGrp="1"/>
          </p:cNvSpPr>
          <p:nvPr>
            <p:ph type="body" sz="quarter" idx="10"/>
          </p:nvPr>
        </p:nvSpPr>
        <p:spPr>
          <a:xfrm>
            <a:off x="6711658" y="3305998"/>
            <a:ext cx="5378549" cy="1050156"/>
          </a:xfrm>
        </p:spPr>
        <p:txBody>
          <a:bodyPr/>
          <a:lstStyle/>
          <a:p>
            <a:r>
              <a:rPr lang="en-US" sz="3200" dirty="0">
                <a:latin typeface="Segoe UI Semibold" panose="020B0702040204020203" pitchFamily="34" charset="0"/>
                <a:cs typeface="Segoe UI Semibold" panose="020B0702040204020203" pitchFamily="34" charset="0"/>
              </a:rPr>
              <a:t>Tom </a:t>
            </a:r>
            <a:r>
              <a:rPr lang="en-US" sz="3200" dirty="0" err="1">
                <a:latin typeface="Segoe UI Semibold" panose="020B0702040204020203" pitchFamily="34" charset="0"/>
                <a:cs typeface="Segoe UI Semibold" panose="020B0702040204020203" pitchFamily="34" charset="0"/>
              </a:rPr>
              <a:t>Dietterich</a:t>
            </a:r>
            <a:endParaRPr lang="en-US" sz="3200" dirty="0">
              <a:latin typeface="Segoe UI Semibold" panose="020B0702040204020203" pitchFamily="34" charset="0"/>
              <a:cs typeface="Segoe UI Semibold" panose="020B0702040204020203" pitchFamily="34" charset="0"/>
            </a:endParaRPr>
          </a:p>
          <a:p>
            <a:endParaRPr lang="hu-HU" dirty="0"/>
          </a:p>
        </p:txBody>
      </p:sp>
      <p:sp>
        <p:nvSpPr>
          <p:cNvPr id="5" name="Téglalap 4"/>
          <p:cNvSpPr/>
          <p:nvPr/>
        </p:nvSpPr>
        <p:spPr>
          <a:xfrm>
            <a:off x="1723099" y="4525705"/>
            <a:ext cx="9303238" cy="1815882"/>
          </a:xfrm>
          <a:prstGeom prst="rect">
            <a:avLst/>
          </a:prstGeom>
        </p:spPr>
        <p:txBody>
          <a:bodyPr wrap="square">
            <a:spAutoFit/>
          </a:bodyPr>
          <a:lstStyle/>
          <a:p>
            <a:r>
              <a:rPr lang="hu-HU" sz="2800" dirty="0">
                <a:solidFill>
                  <a:schemeClr val="accent6">
                    <a:lumMod val="50000"/>
                  </a:schemeClr>
                </a:solidFill>
                <a:latin typeface="Segoe UI Semibold" panose="020B0702040204020203" pitchFamily="34" charset="0"/>
                <a:cs typeface="Segoe UI Semibold" panose="020B0702040204020203" pitchFamily="34" charset="0"/>
              </a:rPr>
              <a:t>Olyan algoritmusok, amik példaadatok alapján szabályszerűségeket ismernek fel, majd ezek alapján más, a példaadatokkal megegyező struktúrájú és szemantikájú adatokról hoznak döntéseket.</a:t>
            </a:r>
          </a:p>
        </p:txBody>
      </p:sp>
    </p:spTree>
    <p:extLst>
      <p:ext uri="{BB962C8B-B14F-4D97-AF65-F5344CB8AC3E}">
        <p14:creationId xmlns:p14="http://schemas.microsoft.com/office/powerpoint/2010/main" val="302568228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p:nvPr/>
        </p:nvSpPr>
        <p:spPr bwMode="auto">
          <a:xfrm>
            <a:off x="5826402" y="1829027"/>
            <a:ext cx="5010304" cy="4375249"/>
          </a:xfrm>
          <a:prstGeom prst="rect">
            <a:avLst/>
          </a:prstGeom>
          <a:solidFill>
            <a:schemeClr val="tx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17" name="Title 16"/>
          <p:cNvSpPr>
            <a:spLocks noGrp="1"/>
          </p:cNvSpPr>
          <p:nvPr>
            <p:ph type="title"/>
          </p:nvPr>
        </p:nvSpPr>
        <p:spPr>
          <a:xfrm>
            <a:off x="246039" y="300062"/>
            <a:ext cx="11655840" cy="899665"/>
          </a:xfrm>
        </p:spPr>
        <p:txBody>
          <a:bodyPr/>
          <a:lstStyle/>
          <a:p>
            <a:r>
              <a:rPr lang="hu-HU" dirty="0"/>
              <a:t>Gépi tanulás helye</a:t>
            </a:r>
            <a:endParaRPr lang="en-US" sz="3920" dirty="0">
              <a:solidFill>
                <a:schemeClr val="tx2"/>
              </a:solidFill>
            </a:endParaRPr>
          </a:p>
        </p:txBody>
      </p:sp>
      <p:sp>
        <p:nvSpPr>
          <p:cNvPr id="7" name="Text Placeholder 5"/>
          <p:cNvSpPr txBox="1">
            <a:spLocks/>
          </p:cNvSpPr>
          <p:nvPr/>
        </p:nvSpPr>
        <p:spPr>
          <a:xfrm>
            <a:off x="300467" y="6312292"/>
            <a:ext cx="3367536" cy="330343"/>
          </a:xfrm>
          <a:prstGeom prst="rect">
            <a:avLst/>
          </a:prstGeom>
        </p:spPr>
        <p:txBody>
          <a:bodyPr vert="horz" wrap="square" lIns="143407" tIns="89630" rIns="143407" bIns="89630"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920">
                      <a:schemeClr val="tx2"/>
                    </a:gs>
                    <a:gs pos="39000">
                      <a:schemeClr val="tx2"/>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buClr>
                <a:srgbClr val="FFFFFF"/>
              </a:buClr>
              <a:defRPr/>
            </a:pPr>
            <a:r>
              <a:rPr lang="en-US" sz="1077" dirty="0">
                <a:gradFill>
                  <a:gsLst>
                    <a:gs pos="2920">
                      <a:srgbClr val="FFFFFF"/>
                    </a:gs>
                    <a:gs pos="100000">
                      <a:srgbClr val="FFFFFF"/>
                    </a:gs>
                  </a:gsLst>
                  <a:lin ang="5400000" scaled="0"/>
                </a:gradFill>
                <a:latin typeface="Segoe UI Light"/>
              </a:rPr>
              <a:t>Source: </a:t>
            </a:r>
            <a:r>
              <a:rPr lang="en-US" sz="1077" b="1" dirty="0">
                <a:gradFill>
                  <a:gsLst>
                    <a:gs pos="2920">
                      <a:srgbClr val="FFFFFF"/>
                    </a:gs>
                    <a:gs pos="100000">
                      <a:srgbClr val="FFFFFF"/>
                    </a:gs>
                  </a:gsLst>
                  <a:lin ang="5400000" scaled="0"/>
                </a:gradFill>
                <a:latin typeface="Segoe UI Light"/>
              </a:rPr>
              <a:t>Gartner</a:t>
            </a:r>
            <a:endParaRPr lang="en-US" sz="1077" dirty="0">
              <a:gradFill>
                <a:gsLst>
                  <a:gs pos="2920">
                    <a:srgbClr val="FFFFFF"/>
                  </a:gs>
                  <a:gs pos="100000">
                    <a:srgbClr val="FFFFFF"/>
                  </a:gs>
                </a:gsLst>
                <a:lin ang="5400000" scaled="0"/>
              </a:gradFill>
              <a:latin typeface="Segoe UI Light"/>
            </a:endParaRPr>
          </a:p>
        </p:txBody>
      </p:sp>
      <p:sp>
        <p:nvSpPr>
          <p:cNvPr id="35" name="Rectangle 34"/>
          <p:cNvSpPr/>
          <p:nvPr/>
        </p:nvSpPr>
        <p:spPr bwMode="auto">
          <a:xfrm>
            <a:off x="827688" y="1819850"/>
            <a:ext cx="5010928" cy="4392527"/>
          </a:xfrm>
          <a:prstGeom prst="rect">
            <a:avLst/>
          </a:prstGeom>
          <a:solidFill>
            <a:schemeClr val="bg1">
              <a:lumMod val="9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sp>
        <p:nvSpPr>
          <p:cNvPr id="34" name="Freeform 33"/>
          <p:cNvSpPr/>
          <p:nvPr/>
        </p:nvSpPr>
        <p:spPr bwMode="auto">
          <a:xfrm>
            <a:off x="5832246" y="1842591"/>
            <a:ext cx="44813" cy="4347044"/>
          </a:xfrm>
          <a:custGeom>
            <a:avLst/>
            <a:gdLst>
              <a:gd name="connsiteX0" fmla="*/ 0 w 0"/>
              <a:gd name="connsiteY0" fmla="*/ 4366260 h 4366260"/>
              <a:gd name="connsiteX1" fmla="*/ 0 w 0"/>
              <a:gd name="connsiteY1" fmla="*/ 0 h 4366260"/>
            </a:gdLst>
            <a:ahLst/>
            <a:cxnLst>
              <a:cxn ang="0">
                <a:pos x="connsiteX0" y="connsiteY0"/>
              </a:cxn>
              <a:cxn ang="0">
                <a:pos x="connsiteX1" y="connsiteY1"/>
              </a:cxn>
            </a:cxnLst>
            <a:rect l="l" t="t" r="r" b="b"/>
            <a:pathLst>
              <a:path h="4366260">
                <a:moveTo>
                  <a:pt x="0" y="4366260"/>
                </a:moveTo>
                <a:lnTo>
                  <a:pt x="0" y="0"/>
                </a:lnTo>
              </a:path>
            </a:pathLst>
          </a:custGeom>
          <a:noFill/>
          <a:ln w="31750" cap="rnd">
            <a:solidFill>
              <a:schemeClr val="tx1"/>
            </a:solidFill>
            <a:prstDash val="solid"/>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defRPr/>
            </a:pPr>
            <a:endParaRPr lang="en-US" sz="1765" dirty="0">
              <a:solidFill>
                <a:srgbClr val="FFFFFF"/>
              </a:solidFill>
              <a:latin typeface="Segoe UI"/>
            </a:endParaRPr>
          </a:p>
        </p:txBody>
      </p:sp>
      <p:sp>
        <p:nvSpPr>
          <p:cNvPr id="5" name="Freeform 4"/>
          <p:cNvSpPr/>
          <p:nvPr/>
        </p:nvSpPr>
        <p:spPr bwMode="auto">
          <a:xfrm>
            <a:off x="827159" y="1839104"/>
            <a:ext cx="10009546" cy="4358669"/>
          </a:xfrm>
          <a:custGeom>
            <a:avLst/>
            <a:gdLst>
              <a:gd name="connsiteX0" fmla="*/ 0 w 6445404"/>
              <a:gd name="connsiteY0" fmla="*/ 0 h 2955073"/>
              <a:gd name="connsiteX1" fmla="*/ 0 w 6445404"/>
              <a:gd name="connsiteY1" fmla="*/ 2955073 h 2955073"/>
              <a:gd name="connsiteX2" fmla="*/ 6445404 w 6445404"/>
              <a:gd name="connsiteY2" fmla="*/ 2955073 h 2955073"/>
            </a:gdLst>
            <a:ahLst/>
            <a:cxnLst>
              <a:cxn ang="0">
                <a:pos x="connsiteX0" y="connsiteY0"/>
              </a:cxn>
              <a:cxn ang="0">
                <a:pos x="connsiteX1" y="connsiteY1"/>
              </a:cxn>
              <a:cxn ang="0">
                <a:pos x="connsiteX2" y="connsiteY2"/>
              </a:cxn>
            </a:cxnLst>
            <a:rect l="l" t="t" r="r" b="b"/>
            <a:pathLst>
              <a:path w="6445404" h="2955073">
                <a:moveTo>
                  <a:pt x="0" y="0"/>
                </a:moveTo>
                <a:lnTo>
                  <a:pt x="0" y="2955073"/>
                </a:lnTo>
                <a:lnTo>
                  <a:pt x="6445404" y="2955073"/>
                </a:lnTo>
              </a:path>
            </a:pathLst>
          </a:custGeom>
          <a:noFill/>
          <a:ln w="31750">
            <a:solidFill>
              <a:schemeClr val="tx2">
                <a:lumMod val="50000"/>
              </a:schemeClr>
            </a:solidFill>
            <a:headEnd type="triangl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defRPr/>
            </a:pPr>
            <a:endParaRPr lang="en-US" sz="1961" dirty="0">
              <a:solidFill>
                <a:srgbClr val="FFFFFF"/>
              </a:solidFill>
              <a:latin typeface="Segoe UI"/>
            </a:endParaRPr>
          </a:p>
        </p:txBody>
      </p:sp>
      <p:sp>
        <p:nvSpPr>
          <p:cNvPr id="9" name="TextBox 8"/>
          <p:cNvSpPr txBox="1"/>
          <p:nvPr/>
        </p:nvSpPr>
        <p:spPr>
          <a:xfrm rot="16200000">
            <a:off x="103027" y="3751420"/>
            <a:ext cx="914286" cy="534041"/>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765" b="1" dirty="0">
                <a:solidFill>
                  <a:srgbClr val="0072C6"/>
                </a:solidFill>
                <a:latin typeface="Segoe UI"/>
              </a:rPr>
              <a:t>Érték</a:t>
            </a:r>
            <a:endParaRPr lang="en-US" sz="1765" b="1" dirty="0">
              <a:solidFill>
                <a:srgbClr val="0072C6"/>
              </a:solidFill>
              <a:latin typeface="Segoe UI"/>
            </a:endParaRPr>
          </a:p>
        </p:txBody>
      </p:sp>
      <p:sp>
        <p:nvSpPr>
          <p:cNvPr id="12" name="TextBox 11"/>
          <p:cNvSpPr txBox="1"/>
          <p:nvPr/>
        </p:nvSpPr>
        <p:spPr>
          <a:xfrm>
            <a:off x="5037815" y="6232854"/>
            <a:ext cx="1391147" cy="534041"/>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765" b="1" dirty="0">
                <a:solidFill>
                  <a:srgbClr val="0072C6"/>
                </a:solidFill>
                <a:latin typeface="Segoe UI"/>
              </a:rPr>
              <a:t>Nehézség</a:t>
            </a:r>
            <a:endParaRPr lang="en-US" sz="1765" b="1" dirty="0">
              <a:solidFill>
                <a:srgbClr val="0072C6"/>
              </a:solidFill>
              <a:latin typeface="Segoe UI"/>
            </a:endParaRPr>
          </a:p>
        </p:txBody>
      </p:sp>
      <p:sp>
        <p:nvSpPr>
          <p:cNvPr id="13" name="TextBox 12"/>
          <p:cNvSpPr txBox="1"/>
          <p:nvPr/>
        </p:nvSpPr>
        <p:spPr>
          <a:xfrm rot="20485642">
            <a:off x="2914427" y="5159842"/>
            <a:ext cx="1462513" cy="506662"/>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567" b="1" dirty="0">
                <a:gradFill>
                  <a:gsLst>
                    <a:gs pos="2917">
                      <a:srgbClr val="0078D7"/>
                    </a:gs>
                    <a:gs pos="100000">
                      <a:srgbClr val="0078D7"/>
                    </a:gs>
                  </a:gsLst>
                  <a:lin ang="5400000" scaled="0"/>
                </a:gradFill>
                <a:latin typeface="Segoe UI"/>
              </a:rPr>
              <a:t>Utóelemzés</a:t>
            </a:r>
            <a:endParaRPr lang="en-US" sz="1567" b="1" dirty="0">
              <a:gradFill>
                <a:gsLst>
                  <a:gs pos="2917">
                    <a:srgbClr val="0078D7"/>
                  </a:gs>
                  <a:gs pos="100000">
                    <a:srgbClr val="0078D7"/>
                  </a:gs>
                </a:gsLst>
                <a:lin ang="5400000" scaled="0"/>
              </a:gradFill>
              <a:latin typeface="Segoe UI"/>
            </a:endParaRPr>
          </a:p>
        </p:txBody>
      </p:sp>
      <p:sp>
        <p:nvSpPr>
          <p:cNvPr id="14" name="TextBox 13"/>
          <p:cNvSpPr txBox="1"/>
          <p:nvPr/>
        </p:nvSpPr>
        <p:spPr>
          <a:xfrm rot="20477651">
            <a:off x="6044941" y="4122099"/>
            <a:ext cx="1352740" cy="506662"/>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567" b="1" dirty="0">
                <a:solidFill>
                  <a:prstClr val="white"/>
                </a:solidFill>
                <a:latin typeface="Segoe UI"/>
              </a:rPr>
              <a:t>Betekintés</a:t>
            </a:r>
            <a:endParaRPr lang="en-US" sz="1567" b="1" dirty="0">
              <a:solidFill>
                <a:prstClr val="white"/>
              </a:solidFill>
              <a:latin typeface="Segoe UI"/>
            </a:endParaRPr>
          </a:p>
        </p:txBody>
      </p:sp>
      <p:sp>
        <p:nvSpPr>
          <p:cNvPr id="15" name="TextBox 14"/>
          <p:cNvSpPr txBox="1"/>
          <p:nvPr/>
        </p:nvSpPr>
        <p:spPr>
          <a:xfrm rot="20461641">
            <a:off x="8947377" y="3238807"/>
            <a:ext cx="916658" cy="506662"/>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567" b="1" dirty="0">
                <a:solidFill>
                  <a:prstClr val="white"/>
                </a:solidFill>
                <a:latin typeface="Segoe UI"/>
              </a:rPr>
              <a:t>Jóslás</a:t>
            </a:r>
            <a:endParaRPr lang="en-US" sz="1567" b="1" dirty="0">
              <a:solidFill>
                <a:prstClr val="white"/>
              </a:solidFill>
              <a:latin typeface="Segoe UI"/>
            </a:endParaRPr>
          </a:p>
        </p:txBody>
      </p:sp>
      <p:sp>
        <p:nvSpPr>
          <p:cNvPr id="16" name="Rectangle 15"/>
          <p:cNvSpPr/>
          <p:nvPr/>
        </p:nvSpPr>
        <p:spPr bwMode="auto">
          <a:xfrm flipV="1">
            <a:off x="981942" y="4819805"/>
            <a:ext cx="1625333" cy="492964"/>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solidFill>
                <a:prstClr val="white"/>
              </a:solidFill>
              <a:latin typeface="Segoe UI"/>
            </a:endParaRPr>
          </a:p>
        </p:txBody>
      </p:sp>
      <p:sp>
        <p:nvSpPr>
          <p:cNvPr id="20" name="Rectangle 19"/>
          <p:cNvSpPr/>
          <p:nvPr/>
        </p:nvSpPr>
        <p:spPr bwMode="auto">
          <a:xfrm flipV="1">
            <a:off x="3450930" y="3994644"/>
            <a:ext cx="1625333" cy="492964"/>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solidFill>
                <a:prstClr val="white"/>
              </a:solidFill>
              <a:latin typeface="Segoe UI"/>
            </a:endParaRPr>
          </a:p>
        </p:txBody>
      </p:sp>
      <p:sp>
        <p:nvSpPr>
          <p:cNvPr id="21" name="Rectangle 20"/>
          <p:cNvSpPr/>
          <p:nvPr/>
        </p:nvSpPr>
        <p:spPr bwMode="auto">
          <a:xfrm flipV="1">
            <a:off x="5919920" y="3144129"/>
            <a:ext cx="1625333" cy="492964"/>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solidFill>
                <a:prstClr val="white"/>
              </a:solidFill>
              <a:latin typeface="Segoe UI"/>
            </a:endParaRPr>
          </a:p>
        </p:txBody>
      </p:sp>
      <p:sp>
        <p:nvSpPr>
          <p:cNvPr id="22" name="Rectangle 21"/>
          <p:cNvSpPr/>
          <p:nvPr/>
        </p:nvSpPr>
        <p:spPr bwMode="auto">
          <a:xfrm flipV="1">
            <a:off x="8388910" y="2313719"/>
            <a:ext cx="1626306" cy="490578"/>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solidFill>
                <a:prstClr val="white"/>
              </a:solidFill>
              <a:latin typeface="Segoe UI"/>
            </a:endParaRPr>
          </a:p>
        </p:txBody>
      </p:sp>
      <p:sp>
        <p:nvSpPr>
          <p:cNvPr id="23" name="TextBox 22"/>
          <p:cNvSpPr txBox="1"/>
          <p:nvPr/>
        </p:nvSpPr>
        <p:spPr>
          <a:xfrm>
            <a:off x="898169" y="4749376"/>
            <a:ext cx="1427311" cy="479475"/>
          </a:xfrm>
          <a:prstGeom prst="rect">
            <a:avLst/>
          </a:prstGeom>
          <a:noFill/>
        </p:spPr>
        <p:txBody>
          <a:bodyPr wrap="none" lIns="179259" tIns="143407" rIns="179259" bIns="143407" rtlCol="0">
            <a:spAutoFit/>
          </a:bodyPr>
          <a:lstStyle/>
          <a:p>
            <a:pPr defTabSz="914192">
              <a:lnSpc>
                <a:spcPct val="90000"/>
              </a:lnSpc>
              <a:defRPr/>
            </a:pPr>
            <a:r>
              <a:rPr lang="hu-HU" sz="1371" b="1" dirty="0">
                <a:solidFill>
                  <a:prstClr val="white"/>
                </a:solidFill>
                <a:latin typeface="Segoe UI"/>
              </a:rPr>
              <a:t>Leíró analízis</a:t>
            </a:r>
            <a:endParaRPr lang="en-US" sz="1371" b="1" dirty="0">
              <a:solidFill>
                <a:prstClr val="white"/>
              </a:solidFill>
              <a:latin typeface="Segoe UI"/>
            </a:endParaRPr>
          </a:p>
        </p:txBody>
      </p:sp>
      <p:sp>
        <p:nvSpPr>
          <p:cNvPr id="24" name="TextBox 23"/>
          <p:cNvSpPr txBox="1"/>
          <p:nvPr/>
        </p:nvSpPr>
        <p:spPr>
          <a:xfrm>
            <a:off x="3367337" y="3921080"/>
            <a:ext cx="1480915" cy="669334"/>
          </a:xfrm>
          <a:prstGeom prst="rect">
            <a:avLst/>
          </a:prstGeom>
          <a:noFill/>
        </p:spPr>
        <p:txBody>
          <a:bodyPr wrap="none" lIns="179259" tIns="143407" rIns="179259" bIns="143407" rtlCol="0">
            <a:spAutoFit/>
          </a:bodyPr>
          <a:lstStyle/>
          <a:p>
            <a:pPr defTabSz="914192">
              <a:lnSpc>
                <a:spcPct val="90000"/>
              </a:lnSpc>
              <a:defRPr/>
            </a:pPr>
            <a:r>
              <a:rPr lang="hu-HU" sz="1371" b="1" dirty="0">
                <a:solidFill>
                  <a:prstClr val="white"/>
                </a:solidFill>
                <a:latin typeface="Segoe UI"/>
              </a:rPr>
              <a:t>Diagnosztikai</a:t>
            </a:r>
            <a:br>
              <a:rPr lang="hu-HU" sz="1371" b="1" dirty="0">
                <a:solidFill>
                  <a:prstClr val="white"/>
                </a:solidFill>
                <a:latin typeface="Segoe UI"/>
              </a:rPr>
            </a:br>
            <a:r>
              <a:rPr lang="hu-HU" sz="1371" b="1" dirty="0">
                <a:solidFill>
                  <a:prstClr val="white"/>
                </a:solidFill>
                <a:latin typeface="Segoe UI"/>
              </a:rPr>
              <a:t>analízis</a:t>
            </a:r>
            <a:endParaRPr lang="en-US" sz="1371" b="1" dirty="0">
              <a:solidFill>
                <a:prstClr val="white"/>
              </a:solidFill>
              <a:latin typeface="Segoe UI"/>
            </a:endParaRPr>
          </a:p>
        </p:txBody>
      </p:sp>
      <p:sp>
        <p:nvSpPr>
          <p:cNvPr id="25" name="TextBox 24"/>
          <p:cNvSpPr txBox="1"/>
          <p:nvPr/>
        </p:nvSpPr>
        <p:spPr>
          <a:xfrm>
            <a:off x="5835891" y="3078518"/>
            <a:ext cx="1367872" cy="669334"/>
          </a:xfrm>
          <a:prstGeom prst="rect">
            <a:avLst/>
          </a:prstGeom>
          <a:noFill/>
        </p:spPr>
        <p:txBody>
          <a:bodyPr wrap="none" lIns="179259" tIns="143407" rIns="179259" bIns="143407" rtlCol="0">
            <a:spAutoFit/>
          </a:bodyPr>
          <a:lstStyle/>
          <a:p>
            <a:pPr defTabSz="914192">
              <a:lnSpc>
                <a:spcPct val="90000"/>
              </a:lnSpc>
              <a:defRPr/>
            </a:pPr>
            <a:r>
              <a:rPr lang="hu-HU" sz="1371" b="1" dirty="0">
                <a:solidFill>
                  <a:prstClr val="white"/>
                </a:solidFill>
                <a:latin typeface="Segoe UI"/>
              </a:rPr>
              <a:t>Előretekintő</a:t>
            </a:r>
          </a:p>
          <a:p>
            <a:pPr defTabSz="914192">
              <a:lnSpc>
                <a:spcPct val="90000"/>
              </a:lnSpc>
              <a:defRPr/>
            </a:pPr>
            <a:r>
              <a:rPr lang="hu-HU" sz="1371" b="1" dirty="0">
                <a:solidFill>
                  <a:prstClr val="white"/>
                </a:solidFill>
                <a:latin typeface="Segoe UI"/>
              </a:rPr>
              <a:t>analízis</a:t>
            </a:r>
            <a:endParaRPr lang="en-US" sz="1371" b="1" dirty="0">
              <a:solidFill>
                <a:prstClr val="white"/>
              </a:solidFill>
              <a:latin typeface="Segoe UI"/>
            </a:endParaRPr>
          </a:p>
        </p:txBody>
      </p:sp>
      <p:sp>
        <p:nvSpPr>
          <p:cNvPr id="26" name="TextBox 25"/>
          <p:cNvSpPr txBox="1"/>
          <p:nvPr/>
        </p:nvSpPr>
        <p:spPr>
          <a:xfrm>
            <a:off x="8311671" y="2231494"/>
            <a:ext cx="1905711" cy="479475"/>
          </a:xfrm>
          <a:prstGeom prst="rect">
            <a:avLst/>
          </a:prstGeom>
          <a:noFill/>
        </p:spPr>
        <p:txBody>
          <a:bodyPr wrap="none" lIns="179259" tIns="143407" rIns="179259" bIns="143407" rtlCol="0">
            <a:spAutoFit/>
          </a:bodyPr>
          <a:lstStyle/>
          <a:p>
            <a:pPr defTabSz="914192">
              <a:lnSpc>
                <a:spcPct val="90000"/>
              </a:lnSpc>
              <a:defRPr/>
            </a:pPr>
            <a:r>
              <a:rPr lang="hu-HU" sz="1371" b="1" dirty="0" err="1">
                <a:solidFill>
                  <a:prstClr val="white"/>
                </a:solidFill>
                <a:latin typeface="Segoe UI"/>
              </a:rPr>
              <a:t>Preskriptív</a:t>
            </a:r>
            <a:r>
              <a:rPr lang="hu-HU" sz="1371" b="1" dirty="0">
                <a:solidFill>
                  <a:prstClr val="white"/>
                </a:solidFill>
                <a:latin typeface="Segoe UI"/>
              </a:rPr>
              <a:t> analízis</a:t>
            </a:r>
            <a:endParaRPr lang="en-US" sz="1371" b="1" dirty="0">
              <a:solidFill>
                <a:prstClr val="white"/>
              </a:solidFill>
              <a:latin typeface="Segoe UI"/>
            </a:endParaRPr>
          </a:p>
        </p:txBody>
      </p:sp>
      <p:sp>
        <p:nvSpPr>
          <p:cNvPr id="27" name="TextBox 26"/>
          <p:cNvSpPr txBox="1"/>
          <p:nvPr/>
        </p:nvSpPr>
        <p:spPr>
          <a:xfrm>
            <a:off x="898171" y="4244910"/>
            <a:ext cx="1876137" cy="479475"/>
          </a:xfrm>
          <a:prstGeom prst="rect">
            <a:avLst/>
          </a:prstGeom>
          <a:noFill/>
        </p:spPr>
        <p:txBody>
          <a:bodyPr wrap="square" lIns="179259" tIns="143407" rIns="179259" bIns="143407" rtlCol="0">
            <a:spAutoFit/>
          </a:bodyPr>
          <a:lstStyle/>
          <a:p>
            <a:pPr defTabSz="914192">
              <a:lnSpc>
                <a:spcPct val="90000"/>
              </a:lnSpc>
              <a:spcAft>
                <a:spcPts val="588"/>
              </a:spcAft>
              <a:defRPr/>
            </a:pPr>
            <a:r>
              <a:rPr lang="hu-HU" sz="1371" dirty="0">
                <a:solidFill>
                  <a:srgbClr val="0072C6"/>
                </a:solidFill>
                <a:latin typeface="Segoe UI"/>
              </a:rPr>
              <a:t>Mi történt?</a:t>
            </a:r>
            <a:endParaRPr lang="en-US" sz="1371" dirty="0">
              <a:solidFill>
                <a:srgbClr val="0072C6"/>
              </a:solidFill>
              <a:latin typeface="Segoe UI"/>
            </a:endParaRPr>
          </a:p>
        </p:txBody>
      </p:sp>
      <p:sp>
        <p:nvSpPr>
          <p:cNvPr id="28" name="TextBox 27"/>
          <p:cNvSpPr txBox="1"/>
          <p:nvPr/>
        </p:nvSpPr>
        <p:spPr>
          <a:xfrm>
            <a:off x="3367337" y="3404063"/>
            <a:ext cx="1435711" cy="479475"/>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371" dirty="0">
                <a:solidFill>
                  <a:srgbClr val="0072C6"/>
                </a:solidFill>
                <a:latin typeface="Segoe UI"/>
              </a:rPr>
              <a:t>Miért történt?</a:t>
            </a:r>
            <a:endParaRPr lang="en-US" sz="1371" dirty="0">
              <a:solidFill>
                <a:srgbClr val="0072C6"/>
              </a:solidFill>
              <a:latin typeface="Segoe UI"/>
            </a:endParaRPr>
          </a:p>
        </p:txBody>
      </p:sp>
      <p:sp>
        <p:nvSpPr>
          <p:cNvPr id="29" name="TextBox 28"/>
          <p:cNvSpPr txBox="1"/>
          <p:nvPr/>
        </p:nvSpPr>
        <p:spPr>
          <a:xfrm>
            <a:off x="5835892" y="2567064"/>
            <a:ext cx="1616337" cy="479475"/>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371" dirty="0">
                <a:gradFill>
                  <a:gsLst>
                    <a:gs pos="2917">
                      <a:srgbClr val="FFFFFF"/>
                    </a:gs>
                    <a:gs pos="100000">
                      <a:srgbClr val="FFFFFF"/>
                    </a:gs>
                  </a:gsLst>
                  <a:lin ang="5400000" scaled="0"/>
                </a:gradFill>
                <a:latin typeface="Segoe UI"/>
              </a:rPr>
              <a:t>Mi fog történni?</a:t>
            </a:r>
            <a:endParaRPr lang="en-US" sz="1371" dirty="0">
              <a:gradFill>
                <a:gsLst>
                  <a:gs pos="2917">
                    <a:srgbClr val="FFFFFF"/>
                  </a:gs>
                  <a:gs pos="100000">
                    <a:srgbClr val="FFFFFF"/>
                  </a:gs>
                </a:gsLst>
                <a:lin ang="5400000" scaled="0"/>
              </a:gradFill>
              <a:latin typeface="Segoe UI"/>
            </a:endParaRPr>
          </a:p>
        </p:txBody>
      </p:sp>
      <p:sp>
        <p:nvSpPr>
          <p:cNvPr id="30" name="TextBox 29"/>
          <p:cNvSpPr txBox="1"/>
          <p:nvPr/>
        </p:nvSpPr>
        <p:spPr>
          <a:xfrm>
            <a:off x="8311671" y="1740139"/>
            <a:ext cx="2009586" cy="746278"/>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371" dirty="0">
                <a:gradFill>
                  <a:gsLst>
                    <a:gs pos="2917">
                      <a:srgbClr val="FFFFFF"/>
                    </a:gs>
                    <a:gs pos="100000">
                      <a:srgbClr val="FFFFFF"/>
                    </a:gs>
                  </a:gsLst>
                  <a:lin ang="5400000" scaled="0"/>
                </a:gradFill>
                <a:latin typeface="Segoe UI"/>
              </a:rPr>
              <a:t>Hogyan tudom elérni</a:t>
            </a:r>
          </a:p>
          <a:p>
            <a:pPr defTabSz="914192">
              <a:lnSpc>
                <a:spcPct val="90000"/>
              </a:lnSpc>
              <a:spcAft>
                <a:spcPts val="588"/>
              </a:spcAft>
              <a:defRPr/>
            </a:pPr>
            <a:r>
              <a:rPr lang="hu-HU" sz="1371" dirty="0">
                <a:gradFill>
                  <a:gsLst>
                    <a:gs pos="2917">
                      <a:srgbClr val="FFFFFF"/>
                    </a:gs>
                    <a:gs pos="100000">
                      <a:srgbClr val="FFFFFF"/>
                    </a:gs>
                  </a:gsLst>
                  <a:lin ang="5400000" scaled="0"/>
                </a:gradFill>
                <a:latin typeface="Segoe UI"/>
              </a:rPr>
              <a:t>Hogy megtörténjen?</a:t>
            </a:r>
            <a:endParaRPr lang="en-US" sz="1371" dirty="0">
              <a:gradFill>
                <a:gsLst>
                  <a:gs pos="2917">
                    <a:srgbClr val="FFFFFF"/>
                  </a:gs>
                  <a:gs pos="100000">
                    <a:srgbClr val="FFFFFF"/>
                  </a:gs>
                </a:gsLst>
                <a:lin ang="5400000" scaled="0"/>
              </a:gradFill>
              <a:latin typeface="Segoe UI"/>
            </a:endParaRPr>
          </a:p>
        </p:txBody>
      </p:sp>
      <p:sp>
        <p:nvSpPr>
          <p:cNvPr id="38" name="TextBox 37"/>
          <p:cNvSpPr txBox="1"/>
          <p:nvPr/>
        </p:nvSpPr>
        <p:spPr>
          <a:xfrm>
            <a:off x="3605427" y="5667045"/>
            <a:ext cx="2227082" cy="561164"/>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961" dirty="0">
                <a:solidFill>
                  <a:srgbClr val="0072C6"/>
                </a:solidFill>
                <a:latin typeface="Segoe UI"/>
              </a:rPr>
              <a:t>Hagyományos </a:t>
            </a:r>
            <a:r>
              <a:rPr lang="en-US" sz="1961" dirty="0">
                <a:solidFill>
                  <a:srgbClr val="0072C6"/>
                </a:solidFill>
                <a:latin typeface="Segoe UI"/>
              </a:rPr>
              <a:t>BI</a:t>
            </a:r>
          </a:p>
        </p:txBody>
      </p:sp>
      <p:sp>
        <p:nvSpPr>
          <p:cNvPr id="39" name="TextBox 38"/>
          <p:cNvSpPr txBox="1"/>
          <p:nvPr/>
        </p:nvSpPr>
        <p:spPr>
          <a:xfrm>
            <a:off x="5838616" y="5691050"/>
            <a:ext cx="2141352" cy="561164"/>
          </a:xfrm>
          <a:prstGeom prst="rect">
            <a:avLst/>
          </a:prstGeom>
          <a:noFill/>
        </p:spPr>
        <p:txBody>
          <a:bodyPr wrap="none" lIns="179259" tIns="143407" rIns="179259" bIns="143407" rtlCol="0">
            <a:spAutoFit/>
          </a:bodyPr>
          <a:lstStyle/>
          <a:p>
            <a:pPr defTabSz="914192">
              <a:lnSpc>
                <a:spcPct val="90000"/>
              </a:lnSpc>
              <a:spcAft>
                <a:spcPts val="588"/>
              </a:spcAft>
              <a:defRPr/>
            </a:pPr>
            <a:r>
              <a:rPr lang="hu-HU" sz="1961" dirty="0">
                <a:solidFill>
                  <a:prstClr val="white"/>
                </a:solidFill>
                <a:latin typeface="Segoe UI"/>
              </a:rPr>
              <a:t>Haladó analitika</a:t>
            </a:r>
            <a:endParaRPr lang="en-US" sz="1961" dirty="0">
              <a:solidFill>
                <a:prstClr val="white"/>
              </a:solidFill>
              <a:latin typeface="Segoe UI"/>
            </a:endParaRPr>
          </a:p>
        </p:txBody>
      </p:sp>
      <p:sp>
        <p:nvSpPr>
          <p:cNvPr id="41" name="Right Triangle 40"/>
          <p:cNvSpPr/>
          <p:nvPr/>
        </p:nvSpPr>
        <p:spPr bwMode="auto">
          <a:xfrm flipV="1">
            <a:off x="2271758" y="5312769"/>
            <a:ext cx="175733" cy="175733"/>
          </a:xfrm>
          <a:prstGeom prst="rtTriangl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gradFill>
                <a:gsLst>
                  <a:gs pos="0">
                    <a:srgbClr val="FFFFFF"/>
                  </a:gs>
                  <a:gs pos="100000">
                    <a:srgbClr val="FFFFFF"/>
                  </a:gs>
                </a:gsLst>
                <a:lin ang="5400000" scaled="0"/>
              </a:gradFill>
              <a:latin typeface="Segoe UI"/>
            </a:endParaRPr>
          </a:p>
        </p:txBody>
      </p:sp>
      <p:sp>
        <p:nvSpPr>
          <p:cNvPr id="42" name="Freeform 41"/>
          <p:cNvSpPr/>
          <p:nvPr/>
        </p:nvSpPr>
        <p:spPr bwMode="auto">
          <a:xfrm>
            <a:off x="941426" y="2700933"/>
            <a:ext cx="9907200" cy="3397079"/>
          </a:xfrm>
          <a:custGeom>
            <a:avLst/>
            <a:gdLst>
              <a:gd name="connsiteX0" fmla="*/ 0 w 9843911"/>
              <a:gd name="connsiteY0" fmla="*/ 3375378 h 3375378"/>
              <a:gd name="connsiteX1" fmla="*/ 9843911 w 9843911"/>
              <a:gd name="connsiteY1" fmla="*/ 0 h 3375378"/>
            </a:gdLst>
            <a:ahLst/>
            <a:cxnLst>
              <a:cxn ang="0">
                <a:pos x="connsiteX0" y="connsiteY0"/>
              </a:cxn>
              <a:cxn ang="0">
                <a:pos x="connsiteX1" y="connsiteY1"/>
              </a:cxn>
            </a:cxnLst>
            <a:rect l="l" t="t" r="r" b="b"/>
            <a:pathLst>
              <a:path w="9843911" h="3375378">
                <a:moveTo>
                  <a:pt x="0" y="3375378"/>
                </a:moveTo>
                <a:lnTo>
                  <a:pt x="9843911" y="0"/>
                </a:lnTo>
              </a:path>
            </a:pathLst>
          </a:custGeom>
          <a:noFill/>
          <a:ln w="63500">
            <a:solidFill>
              <a:schemeClr val="accent5"/>
            </a:solidFill>
            <a:headEnd type="none" w="med" len="med"/>
            <a:tailEnd type="triangle" w="med" len="me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92">
              <a:defRPr/>
            </a:pPr>
            <a:endParaRPr lang="en-US" sz="1765" dirty="0">
              <a:solidFill>
                <a:srgbClr val="FFFFFF"/>
              </a:solidFill>
              <a:latin typeface="Segoe UI"/>
            </a:endParaRPr>
          </a:p>
        </p:txBody>
      </p:sp>
      <p:sp>
        <p:nvSpPr>
          <p:cNvPr id="18" name="TextBox 17"/>
          <p:cNvSpPr txBox="1"/>
          <p:nvPr/>
        </p:nvSpPr>
        <p:spPr>
          <a:xfrm rot="20477271">
            <a:off x="1661299" y="5559569"/>
            <a:ext cx="1036117" cy="217047"/>
          </a:xfrm>
          <a:prstGeom prst="rect">
            <a:avLst/>
          </a:prstGeom>
          <a:solidFill>
            <a:schemeClr val="accent1"/>
          </a:solidFill>
        </p:spPr>
        <p:txBody>
          <a:bodyPr wrap="none" lIns="0" tIns="0" rIns="0" bIns="0" rtlCol="0">
            <a:spAutoFit/>
          </a:bodyPr>
          <a:lstStyle/>
          <a:p>
            <a:pPr defTabSz="914192">
              <a:lnSpc>
                <a:spcPct val="90000"/>
              </a:lnSpc>
              <a:spcAft>
                <a:spcPts val="588"/>
              </a:spcAft>
              <a:defRPr/>
            </a:pPr>
            <a:r>
              <a:rPr lang="hu-HU" sz="1567" b="1" dirty="0">
                <a:gradFill>
                  <a:gsLst>
                    <a:gs pos="2917">
                      <a:srgbClr val="FFFFFF"/>
                    </a:gs>
                    <a:gs pos="30000">
                      <a:srgbClr val="FFFFFF"/>
                    </a:gs>
                  </a:gsLst>
                  <a:lin ang="5400000" scaled="0"/>
                </a:gradFill>
                <a:latin typeface="Segoe UI"/>
              </a:rPr>
              <a:t>Információ</a:t>
            </a:r>
            <a:endParaRPr lang="en-US" sz="1371" b="1" dirty="0">
              <a:gradFill>
                <a:gsLst>
                  <a:gs pos="2917">
                    <a:srgbClr val="FFFFFF"/>
                  </a:gs>
                  <a:gs pos="30000">
                    <a:srgbClr val="FFFFFF"/>
                  </a:gs>
                </a:gsLst>
                <a:lin ang="5400000" scaled="0"/>
              </a:gradFill>
              <a:latin typeface="Segoe UI"/>
            </a:endParaRPr>
          </a:p>
        </p:txBody>
      </p:sp>
      <p:sp>
        <p:nvSpPr>
          <p:cNvPr id="19" name="TextBox 18"/>
          <p:cNvSpPr txBox="1"/>
          <p:nvPr/>
        </p:nvSpPr>
        <p:spPr>
          <a:xfrm rot="20498614">
            <a:off x="8980954" y="2998898"/>
            <a:ext cx="1301638" cy="217047"/>
          </a:xfrm>
          <a:prstGeom prst="rect">
            <a:avLst/>
          </a:prstGeom>
          <a:solidFill>
            <a:schemeClr val="accent1"/>
          </a:solidFill>
        </p:spPr>
        <p:txBody>
          <a:bodyPr wrap="none" lIns="0" tIns="0" rIns="0" bIns="0" rtlCol="0">
            <a:spAutoFit/>
          </a:bodyPr>
          <a:lstStyle/>
          <a:p>
            <a:pPr defTabSz="914192">
              <a:lnSpc>
                <a:spcPct val="90000"/>
              </a:lnSpc>
              <a:spcAft>
                <a:spcPts val="588"/>
              </a:spcAft>
              <a:defRPr/>
            </a:pPr>
            <a:r>
              <a:rPr lang="hu-HU" sz="1567" b="1" dirty="0" err="1">
                <a:gradFill>
                  <a:gsLst>
                    <a:gs pos="2917">
                      <a:srgbClr val="FFFFFF"/>
                    </a:gs>
                    <a:gs pos="30000">
                      <a:srgbClr val="FFFFFF"/>
                    </a:gs>
                  </a:gsLst>
                  <a:lin ang="5400000" scaled="0"/>
                </a:gradFill>
                <a:latin typeface="Segoe UI"/>
              </a:rPr>
              <a:t>Optimalizáció</a:t>
            </a:r>
            <a:endParaRPr lang="en-US" sz="1567" b="1" dirty="0">
              <a:gradFill>
                <a:gsLst>
                  <a:gs pos="2917">
                    <a:srgbClr val="FFFFFF"/>
                  </a:gs>
                  <a:gs pos="30000">
                    <a:srgbClr val="FFFFFF"/>
                  </a:gs>
                </a:gsLst>
                <a:lin ang="5400000" scaled="0"/>
              </a:gradFill>
              <a:latin typeface="Segoe UI"/>
            </a:endParaRPr>
          </a:p>
        </p:txBody>
      </p:sp>
      <p:sp>
        <p:nvSpPr>
          <p:cNvPr id="43" name="Right Triangle 42"/>
          <p:cNvSpPr/>
          <p:nvPr/>
        </p:nvSpPr>
        <p:spPr bwMode="auto">
          <a:xfrm flipV="1">
            <a:off x="4747778" y="4487608"/>
            <a:ext cx="175733" cy="175733"/>
          </a:xfrm>
          <a:prstGeom prst="rtTriangl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gradFill>
                <a:gsLst>
                  <a:gs pos="0">
                    <a:srgbClr val="FFFFFF"/>
                  </a:gs>
                  <a:gs pos="100000">
                    <a:srgbClr val="FFFFFF"/>
                  </a:gs>
                </a:gsLst>
                <a:lin ang="5400000" scaled="0"/>
              </a:gradFill>
              <a:latin typeface="Segoe UI"/>
            </a:endParaRPr>
          </a:p>
        </p:txBody>
      </p:sp>
      <p:sp>
        <p:nvSpPr>
          <p:cNvPr id="44" name="Right Triangle 43"/>
          <p:cNvSpPr/>
          <p:nvPr/>
        </p:nvSpPr>
        <p:spPr bwMode="auto">
          <a:xfrm flipV="1">
            <a:off x="7230348" y="3637093"/>
            <a:ext cx="175733" cy="175733"/>
          </a:xfrm>
          <a:prstGeom prst="rtTriangl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gradFill>
                <a:gsLst>
                  <a:gs pos="0">
                    <a:srgbClr val="FFFFFF"/>
                  </a:gs>
                  <a:gs pos="100000">
                    <a:srgbClr val="FFFFFF"/>
                  </a:gs>
                </a:gsLst>
                <a:lin ang="5400000" scaled="0"/>
              </a:gradFill>
              <a:latin typeface="Segoe UI"/>
            </a:endParaRPr>
          </a:p>
        </p:txBody>
      </p:sp>
      <p:sp>
        <p:nvSpPr>
          <p:cNvPr id="45" name="Right Triangle 44"/>
          <p:cNvSpPr/>
          <p:nvPr/>
        </p:nvSpPr>
        <p:spPr bwMode="auto">
          <a:xfrm flipV="1">
            <a:off x="9717943" y="2798492"/>
            <a:ext cx="175733" cy="175733"/>
          </a:xfrm>
          <a:prstGeom prst="rtTriangle">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2353"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358918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7825312" y="1614447"/>
            <a:ext cx="3386905" cy="2174999"/>
            <a:chOff x="5984454" y="1979910"/>
            <a:chExt cx="2656800" cy="1665789"/>
          </a:xfrm>
        </p:grpSpPr>
        <p:sp>
          <p:nvSpPr>
            <p:cNvPr id="8" name="矩形 7"/>
            <p:cNvSpPr/>
            <p:nvPr/>
          </p:nvSpPr>
          <p:spPr>
            <a:xfrm>
              <a:off x="5984454" y="1979910"/>
              <a:ext cx="2656800" cy="166578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hu-HU"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Olcsó tárhely</a:t>
              </a:r>
              <a:endPar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endParaRPr>
            </a:p>
          </p:txBody>
        </p:sp>
        <p:sp>
          <p:nvSpPr>
            <p:cNvPr id="32" name="TextBox 31"/>
            <p:cNvSpPr txBox="1"/>
            <p:nvPr/>
          </p:nvSpPr>
          <p:spPr>
            <a:xfrm>
              <a:off x="6331319" y="2409815"/>
              <a:ext cx="1542097" cy="848592"/>
            </a:xfrm>
            <a:prstGeom prst="rect">
              <a:avLst/>
            </a:prstGeom>
            <a:noFill/>
          </p:spPr>
          <p:txBody>
            <a:bodyPr wrap="square" lIns="0" tIns="0" rIns="0" bIns="0" rtlCol="0">
              <a:spAutoFit/>
            </a:bodyPr>
            <a:lstStyle/>
            <a:p>
              <a:pPr algn="ctr" defTabSz="571357">
                <a:spcBef>
                  <a:spcPct val="20000"/>
                </a:spcBef>
                <a:buClr>
                  <a:srgbClr val="0071BC"/>
                </a:buClr>
                <a:buSzPct val="90000"/>
              </a:pPr>
              <a:r>
                <a:rPr lang="hu-HU" spc="-95" dirty="0">
                  <a:solidFill>
                    <a:schemeClr val="bg1">
                      <a:alpha val="99000"/>
                    </a:schemeClr>
                  </a:solidFill>
                  <a:latin typeface="Segoe UI" pitchFamily="34" charset="0"/>
                  <a:ea typeface="Segoe UI" pitchFamily="34" charset="0"/>
                  <a:cs typeface="Segoe UI" pitchFamily="34" charset="0"/>
                </a:rPr>
                <a:t>Az elmúlt 30 évben hárommilliomod részére csökkentek a tárolási költségek</a:t>
              </a:r>
              <a:endParaRPr lang="en-US" spc="-95" dirty="0">
                <a:solidFill>
                  <a:schemeClr val="bg1">
                    <a:alpha val="99000"/>
                  </a:schemeClr>
                </a:solidFill>
                <a:latin typeface="Segoe UI" pitchFamily="34" charset="0"/>
                <a:ea typeface="Segoe UI" pitchFamily="34" charset="0"/>
                <a:cs typeface="Segoe UI" pitchFamily="34" charset="0"/>
              </a:endParaRPr>
            </a:p>
          </p:txBody>
        </p:sp>
        <p:sp>
          <p:nvSpPr>
            <p:cNvPr id="38" name="矩形 37"/>
            <p:cNvSpPr/>
            <p:nvPr/>
          </p:nvSpPr>
          <p:spPr>
            <a:xfrm>
              <a:off x="7510072" y="2252177"/>
              <a:ext cx="184778" cy="354035"/>
            </a:xfrm>
            <a:prstGeom prst="rect">
              <a:avLst/>
            </a:prstGeom>
          </p:spPr>
          <p:txBody>
            <a:bodyPr wrap="none">
              <a:spAutoFit/>
            </a:bodyPr>
            <a:lstStyle/>
            <a:p>
              <a:pPr algn="r"/>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5" name="组合 14"/>
          <p:cNvGrpSpPr/>
          <p:nvPr/>
        </p:nvGrpSpPr>
        <p:grpSpPr>
          <a:xfrm>
            <a:off x="7823261" y="3810325"/>
            <a:ext cx="3391223" cy="2176318"/>
            <a:chOff x="5962192" y="3681208"/>
            <a:chExt cx="2660186" cy="1666800"/>
          </a:xfrm>
        </p:grpSpPr>
        <p:sp>
          <p:nvSpPr>
            <p:cNvPr id="9" name="矩形 8"/>
            <p:cNvSpPr/>
            <p:nvPr/>
          </p:nvSpPr>
          <p:spPr>
            <a:xfrm>
              <a:off x="5965578" y="3681208"/>
              <a:ext cx="2656800" cy="166680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hu-HU"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Olcsó számítási</a:t>
              </a:r>
            </a:p>
            <a:p>
              <a:pPr defTabSz="1071551" fontAlgn="base">
                <a:lnSpc>
                  <a:spcPct val="80000"/>
                </a:lnSpc>
                <a:spcBef>
                  <a:spcPct val="0"/>
                </a:spcBef>
                <a:spcAft>
                  <a:spcPct val="0"/>
                </a:spcAft>
              </a:pPr>
              <a:r>
                <a:rPr lang="hu-HU"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erőforrás</a:t>
              </a:r>
              <a:endPar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endParaRPr>
            </a:p>
          </p:txBody>
        </p:sp>
        <p:sp>
          <p:nvSpPr>
            <p:cNvPr id="33" name="TextBox 32"/>
            <p:cNvSpPr txBox="1"/>
            <p:nvPr/>
          </p:nvSpPr>
          <p:spPr>
            <a:xfrm>
              <a:off x="6281584" y="4320659"/>
              <a:ext cx="1530064" cy="387899"/>
            </a:xfrm>
            <a:prstGeom prst="rect">
              <a:avLst/>
            </a:prstGeom>
            <a:noFill/>
          </p:spPr>
          <p:txBody>
            <a:bodyPr wrap="square" lIns="0" tIns="0" rIns="0" bIns="0" rtlCol="0">
              <a:spAutoFit/>
            </a:bodyPr>
            <a:lstStyle/>
            <a:p>
              <a:pPr defTabSz="571357">
                <a:lnSpc>
                  <a:spcPct val="80000"/>
                </a:lnSpc>
                <a:spcBef>
                  <a:spcPct val="20000"/>
                </a:spcBef>
                <a:buClr>
                  <a:srgbClr val="0071BC"/>
                </a:buClr>
                <a:buSzPct val="90000"/>
              </a:pPr>
              <a:r>
                <a:rPr lang="en-US" altLang="zh-CN" spc="-95" dirty="0">
                  <a:solidFill>
                    <a:schemeClr val="bg1">
                      <a:alpha val="99000"/>
                    </a:schemeClr>
                  </a:solidFill>
                  <a:latin typeface="Segoe UI" pitchFamily="34" charset="0"/>
                  <a:ea typeface="Segoe UI" pitchFamily="34" charset="0"/>
                  <a:cs typeface="Segoe UI" pitchFamily="34" charset="0"/>
                </a:rPr>
                <a:t>1980 </a:t>
              </a:r>
              <a:r>
                <a:rPr lang="hu-HU" altLang="zh-CN" spc="-95" dirty="0">
                  <a:solidFill>
                    <a:schemeClr val="bg1">
                      <a:alpha val="99000"/>
                    </a:schemeClr>
                  </a:solidFill>
                  <a:latin typeface="Segoe UI" pitchFamily="34" charset="0"/>
                  <a:ea typeface="Segoe UI" pitchFamily="34" charset="0"/>
                  <a:cs typeface="Segoe UI" pitchFamily="34" charset="0"/>
                </a:rPr>
                <a:t>- </a:t>
              </a:r>
              <a:r>
                <a:rPr lang="en-US" spc="-95" dirty="0">
                  <a:solidFill>
                    <a:schemeClr val="bg1">
                      <a:alpha val="99000"/>
                    </a:schemeClr>
                  </a:solidFill>
                  <a:latin typeface="Segoe UI" pitchFamily="34" charset="0"/>
                  <a:ea typeface="Segoe UI" pitchFamily="34" charset="0"/>
                  <a:cs typeface="Segoe UI" pitchFamily="34" charset="0"/>
                </a:rPr>
                <a:t>10 MIPS/$ </a:t>
              </a:r>
            </a:p>
            <a:p>
              <a:pPr defTabSz="571357">
                <a:lnSpc>
                  <a:spcPct val="80000"/>
                </a:lnSpc>
                <a:spcBef>
                  <a:spcPct val="20000"/>
                </a:spcBef>
                <a:buClr>
                  <a:srgbClr val="0071BC"/>
                </a:buClr>
                <a:buSzPct val="90000"/>
              </a:pPr>
              <a:r>
                <a:rPr lang="en-US" altLang="zh-CN" spc="-95" dirty="0">
                  <a:solidFill>
                    <a:schemeClr val="bg1">
                      <a:alpha val="99000"/>
                    </a:schemeClr>
                  </a:solidFill>
                  <a:latin typeface="Segoe UI" pitchFamily="34" charset="0"/>
                  <a:ea typeface="Segoe UI" pitchFamily="34" charset="0"/>
                  <a:cs typeface="Segoe UI" pitchFamily="34" charset="0"/>
                </a:rPr>
                <a:t>2005</a:t>
              </a:r>
              <a:r>
                <a:rPr lang="zh-CN" altLang="en-US" spc="-95" dirty="0">
                  <a:solidFill>
                    <a:schemeClr val="bg1">
                      <a:alpha val="99000"/>
                    </a:schemeClr>
                  </a:solidFill>
                  <a:latin typeface="Segoe UI" pitchFamily="34" charset="0"/>
                  <a:ea typeface="Segoe UI" pitchFamily="34" charset="0"/>
                  <a:cs typeface="Segoe UI" pitchFamily="34" charset="0"/>
                </a:rPr>
                <a:t> </a:t>
              </a:r>
              <a:r>
                <a:rPr lang="hu-HU" altLang="zh-CN" spc="-95" dirty="0">
                  <a:solidFill>
                    <a:schemeClr val="bg1">
                      <a:alpha val="99000"/>
                    </a:schemeClr>
                  </a:solidFill>
                  <a:latin typeface="Segoe UI" pitchFamily="34" charset="0"/>
                  <a:ea typeface="Segoe UI" pitchFamily="34" charset="0"/>
                  <a:cs typeface="Segoe UI" pitchFamily="34" charset="0"/>
                </a:rPr>
                <a:t>- </a:t>
              </a:r>
              <a:r>
                <a:rPr lang="en-US" spc="-95" dirty="0">
                  <a:solidFill>
                    <a:schemeClr val="bg1">
                      <a:alpha val="99000"/>
                    </a:schemeClr>
                  </a:solidFill>
                  <a:latin typeface="Segoe UI" pitchFamily="34" charset="0"/>
                  <a:ea typeface="Segoe UI" pitchFamily="34" charset="0"/>
                  <a:cs typeface="Segoe UI" pitchFamily="34" charset="0"/>
                </a:rPr>
                <a:t>10M MIPS/$ </a:t>
              </a:r>
            </a:p>
          </p:txBody>
        </p:sp>
        <p:sp>
          <p:nvSpPr>
            <p:cNvPr id="39" name="矩形 38"/>
            <p:cNvSpPr/>
            <p:nvPr/>
          </p:nvSpPr>
          <p:spPr>
            <a:xfrm>
              <a:off x="5962192" y="3939153"/>
              <a:ext cx="1850168" cy="354035"/>
            </a:xfrm>
            <a:prstGeom prst="rect">
              <a:avLst/>
            </a:prstGeom>
          </p:spPr>
          <p:txBody>
            <a:bodyPr wrap="squar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1" name="组合 10"/>
          <p:cNvGrpSpPr/>
          <p:nvPr/>
        </p:nvGrpSpPr>
        <p:grpSpPr>
          <a:xfrm>
            <a:off x="1034259" y="1614447"/>
            <a:ext cx="3358303" cy="2174999"/>
            <a:chOff x="46121" y="1983150"/>
            <a:chExt cx="2634363" cy="1665789"/>
          </a:xfrm>
          <a:solidFill>
            <a:schemeClr val="accent2"/>
          </a:solidFill>
        </p:grpSpPr>
        <p:sp>
          <p:nvSpPr>
            <p:cNvPr id="4" name="矩形 3"/>
            <p:cNvSpPr/>
            <p:nvPr/>
          </p:nvSpPr>
          <p:spPr>
            <a:xfrm>
              <a:off x="46121" y="1983150"/>
              <a:ext cx="2634363" cy="16657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hu-HU"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Egyre több eszköz</a:t>
              </a:r>
              <a:endParaRPr lang="en-US"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endParaRPr>
            </a:p>
          </p:txBody>
        </p:sp>
        <p:sp>
          <p:nvSpPr>
            <p:cNvPr id="19" name="TextBox 18"/>
            <p:cNvSpPr txBox="1"/>
            <p:nvPr/>
          </p:nvSpPr>
          <p:spPr>
            <a:xfrm>
              <a:off x="49742" y="2484131"/>
              <a:ext cx="2365568" cy="636444"/>
            </a:xfrm>
            <a:prstGeom prst="rect">
              <a:avLst/>
            </a:prstGeom>
            <a:grpFill/>
          </p:spPr>
          <p:txBody>
            <a:bodyPr wrap="square" lIns="0" tIns="0" rIns="0" bIns="0" rtlCol="0">
              <a:spAutoFit/>
            </a:bodyPr>
            <a:lstStyle/>
            <a:p>
              <a:pPr algn="ctr" defTabSz="571357">
                <a:spcBef>
                  <a:spcPct val="20000"/>
                </a:spcBef>
                <a:buClr>
                  <a:srgbClr val="0071BC"/>
                </a:buClr>
                <a:buSzPct val="90000"/>
              </a:pPr>
              <a:r>
                <a:rPr lang="en-US" spc="-95" dirty="0">
                  <a:solidFill>
                    <a:schemeClr val="bg1">
                      <a:alpha val="99000"/>
                    </a:schemeClr>
                  </a:solidFill>
                  <a:latin typeface="Segoe UI" pitchFamily="34" charset="0"/>
                  <a:ea typeface="Segoe UI" pitchFamily="34" charset="0"/>
                  <a:cs typeface="Segoe UI" pitchFamily="34" charset="0"/>
                </a:rPr>
                <a:t>&gt;5.5 </a:t>
              </a:r>
              <a:r>
                <a:rPr lang="hu-HU" spc="-95" dirty="0">
                  <a:solidFill>
                    <a:schemeClr val="bg1">
                      <a:alpha val="99000"/>
                    </a:schemeClr>
                  </a:solidFill>
                  <a:latin typeface="Segoe UI" pitchFamily="34" charset="0"/>
                  <a:ea typeface="Segoe UI" pitchFamily="34" charset="0"/>
                  <a:cs typeface="Segoe UI" pitchFamily="34" charset="0"/>
                </a:rPr>
                <a:t>milliárd </a:t>
              </a:r>
              <a:br>
                <a:rPr lang="hu-HU" spc="-95" dirty="0">
                  <a:solidFill>
                    <a:schemeClr val="bg1">
                      <a:alpha val="99000"/>
                    </a:schemeClr>
                  </a:solidFill>
                  <a:latin typeface="Segoe UI" pitchFamily="34" charset="0"/>
                  <a:ea typeface="Segoe UI" pitchFamily="34" charset="0"/>
                  <a:cs typeface="Segoe UI" pitchFamily="34" charset="0"/>
                </a:rPr>
              </a:br>
              <a:r>
                <a:rPr lang="en-US" spc="-95" dirty="0">
                  <a:solidFill>
                    <a:schemeClr val="bg1">
                      <a:alpha val="99000"/>
                    </a:schemeClr>
                  </a:solidFill>
                  <a:latin typeface="Segoe UI" pitchFamily="34" charset="0"/>
                  <a:ea typeface="Segoe UI" pitchFamily="34" charset="0"/>
                  <a:cs typeface="Segoe UI" pitchFamily="34" charset="0"/>
                </a:rPr>
                <a:t>(</a:t>
              </a:r>
              <a:r>
                <a:rPr lang="hu-HU" spc="-95" dirty="0">
                  <a:solidFill>
                    <a:schemeClr val="bg1">
                      <a:alpha val="99000"/>
                    </a:schemeClr>
                  </a:solidFill>
                  <a:latin typeface="Segoe UI" pitchFamily="34" charset="0"/>
                  <a:ea typeface="Segoe UI" pitchFamily="34" charset="0"/>
                  <a:cs typeface="Segoe UI" pitchFamily="34" charset="0"/>
                </a:rPr>
                <a:t> a világ lakosságának </a:t>
              </a:r>
              <a:br>
                <a:rPr lang="hu-HU" spc="-95" dirty="0">
                  <a:solidFill>
                    <a:schemeClr val="bg1">
                      <a:alpha val="99000"/>
                    </a:schemeClr>
                  </a:solidFill>
                  <a:latin typeface="Segoe UI" pitchFamily="34" charset="0"/>
                  <a:ea typeface="Segoe UI" pitchFamily="34" charset="0"/>
                  <a:cs typeface="Segoe UI" pitchFamily="34" charset="0"/>
                </a:rPr>
              </a:br>
              <a:r>
                <a:rPr lang="hu-HU" spc="-95" dirty="0">
                  <a:solidFill>
                    <a:schemeClr val="bg1">
                      <a:alpha val="99000"/>
                    </a:schemeClr>
                  </a:solidFill>
                  <a:latin typeface="Segoe UI" pitchFamily="34" charset="0"/>
                  <a:ea typeface="Segoe UI" pitchFamily="34" charset="0"/>
                  <a:cs typeface="Segoe UI" pitchFamily="34" charset="0"/>
                </a:rPr>
                <a:t>több, mint 70%-a</a:t>
              </a:r>
              <a:r>
                <a:rPr lang="en-US" spc="-95" dirty="0">
                  <a:solidFill>
                    <a:schemeClr val="bg1">
                      <a:alpha val="99000"/>
                    </a:schemeClr>
                  </a:solidFill>
                  <a:latin typeface="Segoe UI" pitchFamily="34" charset="0"/>
                  <a:ea typeface="Segoe UI" pitchFamily="34" charset="0"/>
                  <a:cs typeface="Segoe UI" pitchFamily="34" charset="0"/>
                </a:rPr>
                <a:t>)</a:t>
              </a:r>
            </a:p>
          </p:txBody>
        </p:sp>
        <p:sp>
          <p:nvSpPr>
            <p:cNvPr id="34" name="矩形 33"/>
            <p:cNvSpPr/>
            <p:nvPr/>
          </p:nvSpPr>
          <p:spPr>
            <a:xfrm>
              <a:off x="601371" y="2210961"/>
              <a:ext cx="184779" cy="354035"/>
            </a:xfrm>
            <a:prstGeom prst="rect">
              <a:avLst/>
            </a:prstGeom>
            <a:grpFill/>
          </p:spPr>
          <p:txBody>
            <a:bodyPr wrap="none">
              <a:spAutoFit/>
            </a:bodyPr>
            <a:lstStyle/>
            <a:p>
              <a:endParaRPr lang="zh-CN" altLang="en-US" sz="1700" dirty="0">
                <a:solidFill>
                  <a:schemeClr val="bg1"/>
                </a:solidFill>
                <a:latin typeface="微软雅黑" pitchFamily="34" charset="-122"/>
                <a:ea typeface="微软雅黑" pitchFamily="34" charset="-122"/>
              </a:endParaRPr>
            </a:p>
          </p:txBody>
        </p:sp>
      </p:grpSp>
      <p:sp>
        <p:nvSpPr>
          <p:cNvPr id="2" name="标题 1"/>
          <p:cNvSpPr>
            <a:spLocks noGrp="1"/>
          </p:cNvSpPr>
          <p:nvPr>
            <p:ph type="title"/>
          </p:nvPr>
        </p:nvSpPr>
        <p:spPr/>
        <p:txBody>
          <a:bodyPr>
            <a:normAutofit/>
          </a:bodyPr>
          <a:lstStyle/>
          <a:p>
            <a:r>
              <a:rPr lang="hu-HU" sz="4800" dirty="0"/>
              <a:t>Az elmúlt évek trendjei</a:t>
            </a:r>
            <a:endParaRPr lang="zh-CN" altLang="en-US" sz="4532" dirty="0">
              <a:latin typeface="Segoe UI Light" pitchFamily="34" charset="0"/>
            </a:endParaRPr>
          </a:p>
        </p:txBody>
      </p:sp>
      <p:sp>
        <p:nvSpPr>
          <p:cNvPr id="30" name="Down Arrow 19"/>
          <p:cNvSpPr/>
          <p:nvPr/>
        </p:nvSpPr>
        <p:spPr bwMode="auto">
          <a:xfrm rot="10800000" flipV="1">
            <a:off x="10562573" y="1620174"/>
            <a:ext cx="523738" cy="1215434"/>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31" name="Down Arrow 19"/>
          <p:cNvSpPr/>
          <p:nvPr/>
        </p:nvSpPr>
        <p:spPr bwMode="auto">
          <a:xfrm rot="10800000" flipV="1">
            <a:off x="10574235" y="3813134"/>
            <a:ext cx="523738" cy="1215435"/>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9" name="Down Arrow 19"/>
          <p:cNvSpPr/>
          <p:nvPr/>
        </p:nvSpPr>
        <p:spPr bwMode="auto">
          <a:xfrm flipV="1">
            <a:off x="3848718" y="2545993"/>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2" name="组合 11"/>
          <p:cNvGrpSpPr/>
          <p:nvPr/>
        </p:nvGrpSpPr>
        <p:grpSpPr>
          <a:xfrm>
            <a:off x="4411942" y="1605991"/>
            <a:ext cx="3386905" cy="2183455"/>
            <a:chOff x="3271917" y="1976672"/>
            <a:chExt cx="2656800" cy="1672266"/>
          </a:xfrm>
          <a:solidFill>
            <a:schemeClr val="accent2"/>
          </a:solidFill>
        </p:grpSpPr>
        <p:sp>
          <p:nvSpPr>
            <p:cNvPr id="5" name="矩形 4"/>
            <p:cNvSpPr/>
            <p:nvPr/>
          </p:nvSpPr>
          <p:spPr>
            <a:xfrm>
              <a:off x="3271917" y="1976672"/>
              <a:ext cx="2656800" cy="16722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hu-HU"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Közösségi hálók</a:t>
              </a:r>
              <a:endPar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endParaRPr>
            </a:p>
          </p:txBody>
        </p:sp>
        <p:sp>
          <p:nvSpPr>
            <p:cNvPr id="20" name="TextBox 19"/>
            <p:cNvSpPr txBox="1"/>
            <p:nvPr/>
          </p:nvSpPr>
          <p:spPr>
            <a:xfrm>
              <a:off x="3533516" y="2615541"/>
              <a:ext cx="1603579" cy="424296"/>
            </a:xfrm>
            <a:prstGeom prst="rect">
              <a:avLst/>
            </a:prstGeom>
            <a:grpFill/>
          </p:spPr>
          <p:txBody>
            <a:bodyPr wrap="square" lIns="0" tIns="0" rIns="0" bIns="0" rtlCol="0">
              <a:spAutoFit/>
            </a:bodyPr>
            <a:lstStyle/>
            <a:p>
              <a:pPr algn="ctr" defTabSz="571357">
                <a:spcBef>
                  <a:spcPct val="20000"/>
                </a:spcBef>
                <a:buClr>
                  <a:srgbClr val="0071BC"/>
                </a:buClr>
                <a:buSzPct val="90000"/>
              </a:pPr>
              <a:r>
                <a:rPr lang="hu-HU" spc="-95" dirty="0">
                  <a:solidFill>
                    <a:schemeClr val="bg1">
                      <a:alpha val="99000"/>
                    </a:schemeClr>
                  </a:solidFill>
                  <a:latin typeface="Segoe UI" pitchFamily="34" charset="0"/>
                  <a:ea typeface="Segoe UI" pitchFamily="34" charset="0"/>
                  <a:cs typeface="Segoe UI" pitchFamily="34" charset="0"/>
                </a:rPr>
                <a:t>Több, mint 2 milliárd felhasználó</a:t>
              </a:r>
              <a:endParaRPr lang="en-US" spc="-95" dirty="0">
                <a:solidFill>
                  <a:schemeClr val="bg1">
                    <a:alpha val="99000"/>
                  </a:schemeClr>
                </a:solidFill>
                <a:latin typeface="Segoe UI" pitchFamily="34" charset="0"/>
                <a:ea typeface="Segoe UI" pitchFamily="34" charset="0"/>
                <a:cs typeface="Segoe UI" pitchFamily="34" charset="0"/>
              </a:endParaRPr>
            </a:p>
          </p:txBody>
        </p:sp>
        <p:sp>
          <p:nvSpPr>
            <p:cNvPr id="35" name="矩形 34"/>
            <p:cNvSpPr/>
            <p:nvPr/>
          </p:nvSpPr>
          <p:spPr>
            <a:xfrm>
              <a:off x="3274632" y="2198292"/>
              <a:ext cx="184779" cy="354035"/>
            </a:xfrm>
            <a:prstGeom prst="rect">
              <a:avLst/>
            </a:prstGeom>
            <a:grpFill/>
          </p:spPr>
          <p:txBody>
            <a:bodyPr wrap="non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grpSp>
        <p:nvGrpSpPr>
          <p:cNvPr id="13" name="组合 12"/>
          <p:cNvGrpSpPr/>
          <p:nvPr/>
        </p:nvGrpSpPr>
        <p:grpSpPr>
          <a:xfrm>
            <a:off x="1040971" y="3654550"/>
            <a:ext cx="3358302" cy="2332093"/>
            <a:chOff x="38050" y="3944270"/>
            <a:chExt cx="2634362" cy="1786105"/>
          </a:xfrm>
          <a:solidFill>
            <a:schemeClr val="accent2"/>
          </a:solidFill>
        </p:grpSpPr>
        <p:sp>
          <p:nvSpPr>
            <p:cNvPr id="7" name="矩形 6"/>
            <p:cNvSpPr/>
            <p:nvPr/>
          </p:nvSpPr>
          <p:spPr>
            <a:xfrm>
              <a:off x="38050" y="4063575"/>
              <a:ext cx="2634362" cy="1666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hu-HU"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Webes forgalom</a:t>
              </a:r>
              <a:endParaRPr lang="en-US" altLang="zh-CN" sz="2000" kern="0" spc="-151"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endParaRPr>
            </a:p>
          </p:txBody>
        </p:sp>
        <p:sp>
          <p:nvSpPr>
            <p:cNvPr id="28" name="TextBox 27"/>
            <p:cNvSpPr txBox="1"/>
            <p:nvPr/>
          </p:nvSpPr>
          <p:spPr>
            <a:xfrm>
              <a:off x="177189" y="4648488"/>
              <a:ext cx="2197324" cy="381867"/>
            </a:xfrm>
            <a:prstGeom prst="rect">
              <a:avLst/>
            </a:prstGeom>
            <a:grpFill/>
          </p:spPr>
          <p:txBody>
            <a:bodyPr wrap="square" lIns="0" tIns="0" rIns="0" bIns="0" rtlCol="0">
              <a:spAutoFit/>
            </a:bodyPr>
            <a:lstStyle/>
            <a:p>
              <a:pPr defTabSz="571357">
                <a:lnSpc>
                  <a:spcPct val="80000"/>
                </a:lnSpc>
                <a:spcBef>
                  <a:spcPct val="20000"/>
                </a:spcBef>
                <a:buClr>
                  <a:srgbClr val="0071BC"/>
                </a:buClr>
                <a:buSzPct val="90000"/>
              </a:pPr>
              <a:r>
                <a:rPr lang="en-US" altLang="zh-CN" spc="-95" dirty="0">
                  <a:solidFill>
                    <a:schemeClr val="bg1">
                      <a:alpha val="99000"/>
                    </a:schemeClr>
                  </a:solidFill>
                  <a:latin typeface="Segoe UI" pitchFamily="34" charset="0"/>
                  <a:ea typeface="Segoe UI" pitchFamily="34" charset="0"/>
                  <a:cs typeface="Segoe UI" pitchFamily="34" charset="0"/>
                </a:rPr>
                <a:t>2010</a:t>
              </a:r>
              <a:r>
                <a:rPr lang="hu-HU" altLang="zh-CN" spc="-95" dirty="0">
                  <a:solidFill>
                    <a:schemeClr val="bg1">
                      <a:alpha val="99000"/>
                    </a:schemeClr>
                  </a:solidFill>
                  <a:latin typeface="Segoe UI" pitchFamily="34" charset="0"/>
                  <a:ea typeface="Segoe UI" pitchFamily="34" charset="0"/>
                  <a:cs typeface="Segoe UI" pitchFamily="34" charset="0"/>
                </a:rPr>
                <a:t>  - </a:t>
              </a:r>
              <a:r>
                <a:rPr lang="en-US" spc="-95" dirty="0">
                  <a:solidFill>
                    <a:schemeClr val="bg1">
                      <a:alpha val="99000"/>
                    </a:schemeClr>
                  </a:solidFill>
                  <a:latin typeface="Segoe UI" pitchFamily="34" charset="0"/>
                  <a:ea typeface="Segoe UI" pitchFamily="34" charset="0"/>
                  <a:cs typeface="Segoe UI" pitchFamily="34" charset="0"/>
                </a:rPr>
                <a:t>130 Exabyte (10</a:t>
              </a:r>
              <a:r>
                <a:rPr lang="hu-HU" spc="-95" baseline="30000" dirty="0">
                  <a:solidFill>
                    <a:schemeClr val="bg1">
                      <a:alpha val="99000"/>
                    </a:schemeClr>
                  </a:solidFill>
                  <a:latin typeface="Segoe UI" pitchFamily="34" charset="0"/>
                  <a:ea typeface="Segoe UI" pitchFamily="34" charset="0"/>
                  <a:cs typeface="Segoe UI" pitchFamily="34" charset="0"/>
                </a:rPr>
                <a:t>18</a:t>
              </a:r>
              <a:r>
                <a:rPr lang="en-US" spc="-95" dirty="0">
                  <a:solidFill>
                    <a:schemeClr val="bg1">
                      <a:alpha val="99000"/>
                    </a:schemeClr>
                  </a:solidFill>
                  <a:latin typeface="Segoe UI" pitchFamily="34" charset="0"/>
                  <a:ea typeface="Segoe UI" pitchFamily="34" charset="0"/>
                  <a:cs typeface="Segoe UI" pitchFamily="34" charset="0"/>
                </a:rPr>
                <a:t>)</a:t>
              </a:r>
            </a:p>
            <a:p>
              <a:pPr defTabSz="571357">
                <a:lnSpc>
                  <a:spcPct val="80000"/>
                </a:lnSpc>
                <a:spcBef>
                  <a:spcPct val="20000"/>
                </a:spcBef>
                <a:buClr>
                  <a:srgbClr val="0071BC"/>
                </a:buClr>
                <a:buSzPct val="90000"/>
              </a:pPr>
              <a:r>
                <a:rPr lang="en-US" altLang="zh-CN" spc="-95" dirty="0">
                  <a:solidFill>
                    <a:schemeClr val="bg1">
                      <a:alpha val="99000"/>
                    </a:schemeClr>
                  </a:solidFill>
                  <a:latin typeface="Segoe UI" pitchFamily="34" charset="0"/>
                  <a:ea typeface="Segoe UI" pitchFamily="34" charset="0"/>
                  <a:cs typeface="Segoe UI" pitchFamily="34" charset="0"/>
                </a:rPr>
                <a:t>2015</a:t>
              </a:r>
              <a:r>
                <a:rPr lang="zh-CN" altLang="en-US" spc="-95" dirty="0">
                  <a:solidFill>
                    <a:schemeClr val="bg1">
                      <a:alpha val="99000"/>
                    </a:schemeClr>
                  </a:solidFill>
                  <a:latin typeface="Segoe UI" pitchFamily="34" charset="0"/>
                  <a:ea typeface="Segoe UI" pitchFamily="34" charset="0"/>
                  <a:cs typeface="Segoe UI" pitchFamily="34" charset="0"/>
                </a:rPr>
                <a:t> </a:t>
              </a:r>
              <a:r>
                <a:rPr lang="hu-HU" altLang="zh-CN" spc="-95" dirty="0">
                  <a:solidFill>
                    <a:schemeClr val="bg1">
                      <a:alpha val="99000"/>
                    </a:schemeClr>
                  </a:solidFill>
                  <a:latin typeface="Segoe UI" pitchFamily="34" charset="0"/>
                  <a:ea typeface="Segoe UI" pitchFamily="34" charset="0"/>
                  <a:cs typeface="Segoe UI" pitchFamily="34" charset="0"/>
                </a:rPr>
                <a:t>-  </a:t>
              </a:r>
              <a:r>
                <a:rPr lang="en-US" spc="-95" dirty="0">
                  <a:solidFill>
                    <a:schemeClr val="bg1">
                      <a:alpha val="99000"/>
                    </a:schemeClr>
                  </a:solidFill>
                  <a:latin typeface="Segoe UI" pitchFamily="34" charset="0"/>
                  <a:ea typeface="Segoe UI" pitchFamily="34" charset="0"/>
                  <a:cs typeface="Segoe UI" pitchFamily="34" charset="0"/>
                </a:rPr>
                <a:t>1.6 </a:t>
              </a:r>
              <a:r>
                <a:rPr lang="en-US" spc="-95" dirty="0" err="1">
                  <a:solidFill>
                    <a:schemeClr val="bg1">
                      <a:alpha val="99000"/>
                    </a:schemeClr>
                  </a:solidFill>
                  <a:latin typeface="Segoe UI" pitchFamily="34" charset="0"/>
                  <a:ea typeface="Segoe UI" pitchFamily="34" charset="0"/>
                  <a:cs typeface="Segoe UI" pitchFamily="34" charset="0"/>
                </a:rPr>
                <a:t>ZettaByte</a:t>
              </a:r>
              <a:r>
                <a:rPr lang="en-US" spc="-95" dirty="0">
                  <a:solidFill>
                    <a:schemeClr val="bg1">
                      <a:alpha val="99000"/>
                    </a:schemeClr>
                  </a:solidFill>
                  <a:latin typeface="Segoe UI" pitchFamily="34" charset="0"/>
                  <a:ea typeface="Segoe UI" pitchFamily="34" charset="0"/>
                  <a:cs typeface="Segoe UI" pitchFamily="34" charset="0"/>
                </a:rPr>
                <a:t> (10</a:t>
              </a:r>
              <a:r>
                <a:rPr lang="hu-HU" spc="-95" baseline="30000" dirty="0">
                  <a:solidFill>
                    <a:schemeClr val="bg1">
                      <a:alpha val="99000"/>
                    </a:schemeClr>
                  </a:solidFill>
                  <a:latin typeface="Segoe UI" pitchFamily="34" charset="0"/>
                  <a:ea typeface="Segoe UI" pitchFamily="34" charset="0"/>
                  <a:cs typeface="Segoe UI" pitchFamily="34" charset="0"/>
                </a:rPr>
                <a:t>21</a:t>
              </a:r>
              <a:r>
                <a:rPr lang="en-US" spc="-95" dirty="0">
                  <a:solidFill>
                    <a:schemeClr val="bg1">
                      <a:alpha val="99000"/>
                    </a:schemeClr>
                  </a:solidFill>
                  <a:latin typeface="Segoe UI" pitchFamily="34" charset="0"/>
                  <a:ea typeface="Segoe UI" pitchFamily="34" charset="0"/>
                  <a:cs typeface="Segoe UI" pitchFamily="34" charset="0"/>
                </a:rPr>
                <a:t>) </a:t>
              </a:r>
            </a:p>
          </p:txBody>
        </p:sp>
        <p:sp>
          <p:nvSpPr>
            <p:cNvPr id="37" name="矩形 36"/>
            <p:cNvSpPr/>
            <p:nvPr/>
          </p:nvSpPr>
          <p:spPr>
            <a:xfrm>
              <a:off x="601579" y="3944270"/>
              <a:ext cx="1800200" cy="354035"/>
            </a:xfrm>
            <a:prstGeom prst="rect">
              <a:avLst/>
            </a:prstGeom>
            <a:grpFill/>
          </p:spPr>
          <p:txBody>
            <a:bodyPr wrap="squar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sp>
        <p:nvSpPr>
          <p:cNvPr id="23" name="Down Arrow 19"/>
          <p:cNvSpPr/>
          <p:nvPr/>
        </p:nvSpPr>
        <p:spPr bwMode="auto">
          <a:xfrm flipV="1">
            <a:off x="7110927" y="2566560"/>
            <a:ext cx="523738" cy="1202929"/>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
        <p:nvSpPr>
          <p:cNvPr id="24" name="Down Arrow 19"/>
          <p:cNvSpPr/>
          <p:nvPr/>
        </p:nvSpPr>
        <p:spPr bwMode="auto">
          <a:xfrm flipV="1">
            <a:off x="3774945" y="4766153"/>
            <a:ext cx="523738" cy="1211888"/>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grpSp>
        <p:nvGrpSpPr>
          <p:cNvPr id="14" name="组合 13"/>
          <p:cNvGrpSpPr/>
          <p:nvPr/>
        </p:nvGrpSpPr>
        <p:grpSpPr>
          <a:xfrm>
            <a:off x="4421155" y="3810326"/>
            <a:ext cx="3394506" cy="2176318"/>
            <a:chOff x="3265955" y="3677969"/>
            <a:chExt cx="2662762" cy="1666800"/>
          </a:xfrm>
          <a:solidFill>
            <a:schemeClr val="accent2"/>
          </a:solidFill>
        </p:grpSpPr>
        <p:sp>
          <p:nvSpPr>
            <p:cNvPr id="6" name="矩形 5"/>
            <p:cNvSpPr/>
            <p:nvPr/>
          </p:nvSpPr>
          <p:spPr>
            <a:xfrm>
              <a:off x="3271917" y="3677969"/>
              <a:ext cx="2656800" cy="16668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1071551" fontAlgn="base">
                <a:lnSpc>
                  <a:spcPct val="80000"/>
                </a:lnSpc>
                <a:spcBef>
                  <a:spcPct val="0"/>
                </a:spcBef>
                <a:spcAft>
                  <a:spcPct val="0"/>
                </a:spcAft>
              </a:pPr>
              <a:r>
                <a:rPr lang="hu-HU"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rPr>
                <a:t>Szenzorhálózatok</a:t>
              </a:r>
              <a:endParaRPr lang="en-US" altLang="zh-CN" sz="2000" kern="0" dirty="0">
                <a:gradFill>
                  <a:gsLst>
                    <a:gs pos="0">
                      <a:sysClr val="window" lastClr="FFFFFF"/>
                    </a:gs>
                    <a:gs pos="100000">
                      <a:sysClr val="window" lastClr="FFFFFF"/>
                    </a:gs>
                  </a:gsLst>
                  <a:lin ang="16200000" scaled="0"/>
                </a:gradFill>
                <a:latin typeface="Segoe UI" pitchFamily="34" charset="0"/>
                <a:ea typeface="Segoe UI" pitchFamily="34" charset="0"/>
                <a:cs typeface="Segoe UI" pitchFamily="34" charset="0"/>
              </a:endParaRPr>
            </a:p>
          </p:txBody>
        </p:sp>
        <p:sp>
          <p:nvSpPr>
            <p:cNvPr id="26" name="TextBox 25"/>
            <p:cNvSpPr txBox="1"/>
            <p:nvPr/>
          </p:nvSpPr>
          <p:spPr>
            <a:xfrm>
              <a:off x="3497058" y="4224658"/>
              <a:ext cx="1624072" cy="678874"/>
            </a:xfrm>
            <a:prstGeom prst="rect">
              <a:avLst/>
            </a:prstGeom>
            <a:grpFill/>
            <a:ln>
              <a:noFill/>
            </a:ln>
          </p:spPr>
          <p:txBody>
            <a:bodyPr wrap="square" lIns="0" tIns="0" rIns="0" bIns="0" rtlCol="0">
              <a:spAutoFit/>
            </a:bodyPr>
            <a:lstStyle/>
            <a:p>
              <a:pPr algn="ctr" defTabSz="571357">
                <a:spcBef>
                  <a:spcPct val="20000"/>
                </a:spcBef>
                <a:buClr>
                  <a:srgbClr val="0071BC"/>
                </a:buClr>
                <a:buSzPct val="90000"/>
              </a:pPr>
              <a:r>
                <a:rPr lang="hu-HU" spc="-95" dirty="0">
                  <a:solidFill>
                    <a:schemeClr val="bg1">
                      <a:alpha val="99000"/>
                    </a:schemeClr>
                  </a:solidFill>
                  <a:latin typeface="Segoe UI" pitchFamily="34" charset="0"/>
                  <a:ea typeface="Segoe UI" pitchFamily="34" charset="0"/>
                  <a:cs typeface="Segoe UI" pitchFamily="34" charset="0"/>
                </a:rPr>
                <a:t>Több, mint 10 milliárd eszköz</a:t>
              </a:r>
              <a:endParaRPr lang="en-US" spc="-95" dirty="0">
                <a:solidFill>
                  <a:schemeClr val="bg1">
                    <a:alpha val="99000"/>
                  </a:schemeClr>
                </a:solidFill>
                <a:latin typeface="Segoe UI" pitchFamily="34" charset="0"/>
                <a:ea typeface="Segoe UI" pitchFamily="34" charset="0"/>
                <a:cs typeface="Segoe UI" pitchFamily="34" charset="0"/>
              </a:endParaRPr>
            </a:p>
            <a:p>
              <a:pPr algn="ctr" defTabSz="571357">
                <a:spcBef>
                  <a:spcPct val="20000"/>
                </a:spcBef>
                <a:buClr>
                  <a:srgbClr val="0071BC"/>
                </a:buClr>
                <a:buSzPct val="90000"/>
              </a:pPr>
              <a:r>
                <a:rPr lang="en-US" spc="-95" dirty="0">
                  <a:solidFill>
                    <a:schemeClr val="bg1">
                      <a:alpha val="99000"/>
                    </a:schemeClr>
                  </a:solidFill>
                  <a:latin typeface="Segoe UI" pitchFamily="34" charset="0"/>
                  <a:ea typeface="Segoe UI" pitchFamily="34" charset="0"/>
                  <a:cs typeface="Segoe UI" pitchFamily="34" charset="0"/>
                </a:rPr>
                <a:t> </a:t>
              </a:r>
            </a:p>
          </p:txBody>
        </p:sp>
        <p:sp>
          <p:nvSpPr>
            <p:cNvPr id="36" name="矩形 35"/>
            <p:cNvSpPr/>
            <p:nvPr/>
          </p:nvSpPr>
          <p:spPr>
            <a:xfrm>
              <a:off x="3265955" y="3931482"/>
              <a:ext cx="184779" cy="354035"/>
            </a:xfrm>
            <a:prstGeom prst="rect">
              <a:avLst/>
            </a:prstGeom>
            <a:grpFill/>
            <a:ln>
              <a:noFill/>
            </a:ln>
          </p:spPr>
          <p:txBody>
            <a:bodyPr wrap="none">
              <a:spAutoFit/>
            </a:bodyPr>
            <a:lstStyle/>
            <a:p>
              <a:endParaRPr lang="zh-CN" altLang="en-US" sz="1700" kern="0" dirty="0">
                <a:solidFill>
                  <a:schemeClr val="bg1"/>
                </a:solidFill>
                <a:latin typeface="微软雅黑" pitchFamily="34" charset="-122"/>
                <a:ea typeface="微软雅黑" pitchFamily="34" charset="-122"/>
                <a:cs typeface="Segoe UI" pitchFamily="34" charset="0"/>
              </a:endParaRPr>
            </a:p>
          </p:txBody>
        </p:sp>
      </p:grpSp>
      <p:sp>
        <p:nvSpPr>
          <p:cNvPr id="25" name="Down Arrow 19"/>
          <p:cNvSpPr/>
          <p:nvPr/>
        </p:nvSpPr>
        <p:spPr bwMode="auto">
          <a:xfrm flipV="1">
            <a:off x="7073154" y="4774756"/>
            <a:ext cx="523738" cy="1211886"/>
          </a:xfrm>
          <a:prstGeom prst="down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b" anchorCtr="0" forceAA="0" compatLnSpc="1">
            <a:prstTxWarp prst="textNoShape">
              <a:avLst/>
            </a:prstTxWarp>
            <a:noAutofit/>
          </a:bodyPr>
          <a:lstStyle/>
          <a:p>
            <a:pPr algn="ctr" defTabSz="571169" fontAlgn="base">
              <a:spcBef>
                <a:spcPct val="0"/>
              </a:spcBef>
              <a:spcAft>
                <a:spcPct val="0"/>
              </a:spcAft>
            </a:pPr>
            <a:endParaRPr lang="en-US" sz="800" spc="-44" dirty="0">
              <a:gradFill>
                <a:gsLst>
                  <a:gs pos="14167">
                    <a:srgbClr val="000000"/>
                  </a:gs>
                  <a:gs pos="27000">
                    <a:srgbClr val="000000"/>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00075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childTnLst>
                                </p:cTn>
                              </p:par>
                            </p:childTnLst>
                          </p:cTn>
                        </p:par>
                        <p:par>
                          <p:cTn id="8" fill="hold">
                            <p:stCondLst>
                              <p:cond delay="3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800"/>
                            </p:stCondLst>
                            <p:childTnLst>
                              <p:par>
                                <p:cTn id="15" presetID="42"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par>
                          <p:cTn id="20" fill="hold">
                            <p:stCondLst>
                              <p:cond delay="13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1800"/>
                            </p:stCondLst>
                            <p:childTnLst>
                              <p:par>
                                <p:cTn id="27" presetID="42"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anim calcmode="lin" valueType="num">
                                      <p:cBhvr>
                                        <p:cTn id="30" dur="500" fill="hold"/>
                                        <p:tgtEl>
                                          <p:spTgt spid="14"/>
                                        </p:tgtEl>
                                        <p:attrNameLst>
                                          <p:attrName>ppt_x</p:attrName>
                                        </p:attrNameLst>
                                      </p:cBhvr>
                                      <p:tavLst>
                                        <p:tav tm="0">
                                          <p:val>
                                            <p:strVal val="#ppt_x"/>
                                          </p:val>
                                        </p:tav>
                                        <p:tav tm="100000">
                                          <p:val>
                                            <p:strVal val="#ppt_x"/>
                                          </p:val>
                                        </p:tav>
                                      </p:tavLst>
                                    </p:anim>
                                    <p:anim calcmode="lin" valueType="num">
                                      <p:cBhvr>
                                        <p:cTn id="31" dur="500" fill="hold"/>
                                        <p:tgtEl>
                                          <p:spTgt spid="14"/>
                                        </p:tgtEl>
                                        <p:attrNameLst>
                                          <p:attrName>ppt_y</p:attrName>
                                        </p:attrNameLst>
                                      </p:cBhvr>
                                      <p:tavLst>
                                        <p:tav tm="0">
                                          <p:val>
                                            <p:strVal val="#ppt_y+.1"/>
                                          </p:val>
                                        </p:tav>
                                        <p:tav tm="100000">
                                          <p:val>
                                            <p:strVal val="#ppt_y"/>
                                          </p:val>
                                        </p:tav>
                                      </p:tavLst>
                                    </p:anim>
                                  </p:childTnLst>
                                </p:cTn>
                              </p:par>
                            </p:childTnLst>
                          </p:cTn>
                        </p:par>
                        <p:par>
                          <p:cTn id="32" fill="hold">
                            <p:stCondLst>
                              <p:cond delay="2300"/>
                            </p:stCondLst>
                            <p:childTnLst>
                              <p:par>
                                <p:cTn id="33" presetID="42"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1000"/>
                                        <p:tgtEl>
                                          <p:spTgt spid="24"/>
                                        </p:tgtEl>
                                      </p:cBhvr>
                                    </p:animEffect>
                                    <p:anim calcmode="lin" valueType="num">
                                      <p:cBhvr>
                                        <p:cTn id="46" dur="1000" fill="hold"/>
                                        <p:tgtEl>
                                          <p:spTgt spid="24"/>
                                        </p:tgtEl>
                                        <p:attrNameLst>
                                          <p:attrName>ppt_x</p:attrName>
                                        </p:attrNameLst>
                                      </p:cBhvr>
                                      <p:tavLst>
                                        <p:tav tm="0">
                                          <p:val>
                                            <p:strVal val="#ppt_x"/>
                                          </p:val>
                                        </p:tav>
                                        <p:tav tm="100000">
                                          <p:val>
                                            <p:strVal val="#ppt_x"/>
                                          </p:val>
                                        </p:tav>
                                      </p:tavLst>
                                    </p:anim>
                                    <p:anim calcmode="lin" valueType="num">
                                      <p:cBhvr>
                                        <p:cTn id="47" dur="1000" fill="hold"/>
                                        <p:tgtEl>
                                          <p:spTgt spid="2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1000"/>
                                        <p:tgtEl>
                                          <p:spTgt spid="25"/>
                                        </p:tgtEl>
                                      </p:cBhvr>
                                    </p:animEffect>
                                    <p:anim calcmode="lin" valueType="num">
                                      <p:cBhvr>
                                        <p:cTn id="51" dur="1000" fill="hold"/>
                                        <p:tgtEl>
                                          <p:spTgt spid="25"/>
                                        </p:tgtEl>
                                        <p:attrNameLst>
                                          <p:attrName>ppt_x</p:attrName>
                                        </p:attrNameLst>
                                      </p:cBhvr>
                                      <p:tavLst>
                                        <p:tav tm="0">
                                          <p:val>
                                            <p:strVal val="#ppt_x"/>
                                          </p:val>
                                        </p:tav>
                                        <p:tav tm="100000">
                                          <p:val>
                                            <p:strVal val="#ppt_x"/>
                                          </p:val>
                                        </p:tav>
                                      </p:tavLst>
                                    </p:anim>
                                    <p:anim calcmode="lin" valueType="num">
                                      <p:cBhvr>
                                        <p:cTn id="52" dur="1000" fill="hold"/>
                                        <p:tgtEl>
                                          <p:spTgt spid="25"/>
                                        </p:tgtEl>
                                        <p:attrNameLst>
                                          <p:attrName>ppt_y</p:attrName>
                                        </p:attrNameLst>
                                      </p:cBhvr>
                                      <p:tavLst>
                                        <p:tav tm="0">
                                          <p:val>
                                            <p:strVal val="#ppt_y+.1"/>
                                          </p:val>
                                        </p:tav>
                                        <p:tav tm="100000">
                                          <p:val>
                                            <p:strVal val="#ppt_y"/>
                                          </p:val>
                                        </p:tav>
                                      </p:tavLst>
                                    </p:anim>
                                  </p:childTnLst>
                                </p:cTn>
                              </p:par>
                            </p:childTnLst>
                          </p:cTn>
                        </p:par>
                        <p:par>
                          <p:cTn id="53" fill="hold">
                            <p:stCondLst>
                              <p:cond delay="3300"/>
                            </p:stCondLst>
                            <p:childTnLst>
                              <p:par>
                                <p:cTn id="54" presetID="47" presetClass="entr" presetSubtype="0" fill="hold"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anim calcmode="lin" valueType="num">
                                      <p:cBhvr>
                                        <p:cTn id="57" dur="500" fill="hold"/>
                                        <p:tgtEl>
                                          <p:spTgt spid="16"/>
                                        </p:tgtEl>
                                        <p:attrNameLst>
                                          <p:attrName>ppt_x</p:attrName>
                                        </p:attrNameLst>
                                      </p:cBhvr>
                                      <p:tavLst>
                                        <p:tav tm="0">
                                          <p:val>
                                            <p:strVal val="#ppt_x"/>
                                          </p:val>
                                        </p:tav>
                                        <p:tav tm="100000">
                                          <p:val>
                                            <p:strVal val="#ppt_x"/>
                                          </p:val>
                                        </p:tav>
                                      </p:tavLst>
                                    </p:anim>
                                    <p:anim calcmode="lin" valueType="num">
                                      <p:cBhvr>
                                        <p:cTn id="58" dur="500" fill="hold"/>
                                        <p:tgtEl>
                                          <p:spTgt spid="16"/>
                                        </p:tgtEl>
                                        <p:attrNameLst>
                                          <p:attrName>ppt_y</p:attrName>
                                        </p:attrNameLst>
                                      </p:cBhvr>
                                      <p:tavLst>
                                        <p:tav tm="0">
                                          <p:val>
                                            <p:strVal val="#ppt_y-.1"/>
                                          </p:val>
                                        </p:tav>
                                        <p:tav tm="100000">
                                          <p:val>
                                            <p:strVal val="#ppt_y"/>
                                          </p:val>
                                        </p:tav>
                                      </p:tavLst>
                                    </p:anim>
                                  </p:childTnLst>
                                </p:cTn>
                              </p:par>
                            </p:childTnLst>
                          </p:cTn>
                        </p:par>
                        <p:par>
                          <p:cTn id="59" fill="hold">
                            <p:stCondLst>
                              <p:cond delay="3800"/>
                            </p:stCondLst>
                            <p:childTnLst>
                              <p:par>
                                <p:cTn id="60" presetID="47" presetClass="entr" presetSubtype="0"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anim calcmode="lin" valueType="num">
                                      <p:cBhvr>
                                        <p:cTn id="63" dur="500" fill="hold"/>
                                        <p:tgtEl>
                                          <p:spTgt spid="15"/>
                                        </p:tgtEl>
                                        <p:attrNameLst>
                                          <p:attrName>ppt_x</p:attrName>
                                        </p:attrNameLst>
                                      </p:cBhvr>
                                      <p:tavLst>
                                        <p:tav tm="0">
                                          <p:val>
                                            <p:strVal val="#ppt_x"/>
                                          </p:val>
                                        </p:tav>
                                        <p:tav tm="100000">
                                          <p:val>
                                            <p:strVal val="#ppt_x"/>
                                          </p:val>
                                        </p:tav>
                                      </p:tavLst>
                                    </p:anim>
                                    <p:anim calcmode="lin" valueType="num">
                                      <p:cBhvr>
                                        <p:cTn id="64" dur="500" fill="hold"/>
                                        <p:tgtEl>
                                          <p:spTgt spid="15"/>
                                        </p:tgtEl>
                                        <p:attrNameLst>
                                          <p:attrName>ppt_y</p:attrName>
                                        </p:attrNameLst>
                                      </p:cBhvr>
                                      <p:tavLst>
                                        <p:tav tm="0">
                                          <p:val>
                                            <p:strVal val="#ppt_y-.1"/>
                                          </p:val>
                                        </p:tav>
                                        <p:tav tm="100000">
                                          <p:val>
                                            <p:strVal val="#ppt_y"/>
                                          </p:val>
                                        </p:tav>
                                      </p:tavLst>
                                    </p:anim>
                                  </p:childTnLst>
                                </p:cTn>
                              </p:par>
                            </p:childTnLst>
                          </p:cTn>
                        </p:par>
                        <p:par>
                          <p:cTn id="65" fill="hold">
                            <p:stCondLst>
                              <p:cond delay="4300"/>
                            </p:stCondLst>
                            <p:childTnLst>
                              <p:par>
                                <p:cTn id="66" presetID="47"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0"/>
                                        <p:tgtEl>
                                          <p:spTgt spid="30"/>
                                        </p:tgtEl>
                                      </p:cBhvr>
                                    </p:animEffect>
                                    <p:anim calcmode="lin" valueType="num">
                                      <p:cBhvr>
                                        <p:cTn id="69" dur="1000" fill="hold"/>
                                        <p:tgtEl>
                                          <p:spTgt spid="30"/>
                                        </p:tgtEl>
                                        <p:attrNameLst>
                                          <p:attrName>ppt_x</p:attrName>
                                        </p:attrNameLst>
                                      </p:cBhvr>
                                      <p:tavLst>
                                        <p:tav tm="0">
                                          <p:val>
                                            <p:strVal val="#ppt_x"/>
                                          </p:val>
                                        </p:tav>
                                        <p:tav tm="100000">
                                          <p:val>
                                            <p:strVal val="#ppt_x"/>
                                          </p:val>
                                        </p:tav>
                                      </p:tavLst>
                                    </p:anim>
                                    <p:anim calcmode="lin" valueType="num">
                                      <p:cBhvr>
                                        <p:cTn id="70" dur="1000" fill="hold"/>
                                        <p:tgtEl>
                                          <p:spTgt spid="30"/>
                                        </p:tgtEl>
                                        <p:attrNameLst>
                                          <p:attrName>ppt_y</p:attrName>
                                        </p:attrNameLst>
                                      </p:cBhvr>
                                      <p:tavLst>
                                        <p:tav tm="0">
                                          <p:val>
                                            <p:strVal val="#ppt_y-.1"/>
                                          </p:val>
                                        </p:tav>
                                        <p:tav tm="100000">
                                          <p:val>
                                            <p:strVal val="#ppt_y"/>
                                          </p:val>
                                        </p:tav>
                                      </p:tavLst>
                                    </p:anim>
                                  </p:childTnLst>
                                </p:cTn>
                              </p:par>
                              <p:par>
                                <p:cTn id="71" presetID="47"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1000"/>
                                        <p:tgtEl>
                                          <p:spTgt spid="31"/>
                                        </p:tgtEl>
                                      </p:cBhvr>
                                    </p:animEffect>
                                    <p:anim calcmode="lin" valueType="num">
                                      <p:cBhvr>
                                        <p:cTn id="74" dur="1000" fill="hold"/>
                                        <p:tgtEl>
                                          <p:spTgt spid="31"/>
                                        </p:tgtEl>
                                        <p:attrNameLst>
                                          <p:attrName>ppt_x</p:attrName>
                                        </p:attrNameLst>
                                      </p:cBhvr>
                                      <p:tavLst>
                                        <p:tav tm="0">
                                          <p:val>
                                            <p:strVal val="#ppt_x"/>
                                          </p:val>
                                        </p:tav>
                                        <p:tav tm="100000">
                                          <p:val>
                                            <p:strVal val="#ppt_x"/>
                                          </p:val>
                                        </p:tav>
                                      </p:tavLst>
                                    </p:anim>
                                    <p:anim calcmode="lin" valueType="num">
                                      <p:cBhvr>
                                        <p:cTn id="7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31" grpId="0" animBg="1"/>
      <p:bldP spid="29" grpId="0" animBg="1"/>
      <p:bldP spid="23" grpId="0" animBg="1"/>
      <p:bldP spid="24" grpId="0" animBg="1"/>
      <p:bldP spid="2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Machine</a:t>
            </a:r>
            <a:r>
              <a:rPr lang="hu-HU" dirty="0"/>
              <a:t> </a:t>
            </a:r>
            <a:r>
              <a:rPr lang="hu-HU" dirty="0" err="1"/>
              <a:t>Learning</a:t>
            </a:r>
            <a:endParaRPr lang="hu-HU" dirty="0"/>
          </a:p>
        </p:txBody>
      </p:sp>
      <p:sp>
        <p:nvSpPr>
          <p:cNvPr id="3" name="Szöveg helye 2"/>
          <p:cNvSpPr>
            <a:spLocks noGrp="1"/>
          </p:cNvSpPr>
          <p:nvPr>
            <p:ph type="body" sz="quarter" idx="10"/>
          </p:nvPr>
        </p:nvSpPr>
        <p:spPr/>
        <p:txBody>
          <a:bodyPr/>
          <a:lstStyle/>
          <a:p>
            <a:r>
              <a:rPr lang="hu-HU" dirty="0"/>
              <a:t>Jól használható, ha</a:t>
            </a:r>
          </a:p>
          <a:p>
            <a:pPr marL="571500" indent="-571500">
              <a:buFont typeface="Arial" panose="020B0604020202020204" pitchFamily="34" charset="0"/>
              <a:buChar char="•"/>
            </a:pPr>
            <a:r>
              <a:rPr lang="hu-HU" dirty="0">
                <a:solidFill>
                  <a:schemeClr val="accent6">
                    <a:lumMod val="50000"/>
                  </a:schemeClr>
                </a:solidFill>
              </a:rPr>
              <a:t>A probléma megoldásához központi jelentőségű az előrejelzés</a:t>
            </a:r>
          </a:p>
          <a:p>
            <a:pPr marL="571500" indent="-571500">
              <a:buFont typeface="Arial" panose="020B0604020202020204" pitchFamily="34" charset="0"/>
              <a:buChar char="•"/>
            </a:pPr>
            <a:r>
              <a:rPr lang="hu-HU" dirty="0">
                <a:solidFill>
                  <a:schemeClr val="accent6">
                    <a:lumMod val="50000"/>
                  </a:schemeClr>
                </a:solidFill>
              </a:rPr>
              <a:t>Sok múltbéli adat</a:t>
            </a:r>
          </a:p>
          <a:p>
            <a:endParaRPr lang="hu-HU" dirty="0"/>
          </a:p>
        </p:txBody>
      </p:sp>
      <p:sp>
        <p:nvSpPr>
          <p:cNvPr id="4" name="Szöveg helye 3"/>
          <p:cNvSpPr>
            <a:spLocks noGrp="1"/>
          </p:cNvSpPr>
          <p:nvPr>
            <p:ph type="body" sz="quarter" idx="11"/>
          </p:nvPr>
        </p:nvSpPr>
        <p:spPr/>
        <p:txBody>
          <a:bodyPr>
            <a:normAutofit fontScale="92500"/>
          </a:bodyPr>
          <a:lstStyle/>
          <a:p>
            <a:r>
              <a:rPr lang="hu-HU" dirty="0"/>
              <a:t>Rosszul használható, ha</a:t>
            </a:r>
          </a:p>
          <a:p>
            <a:pPr marL="571500" indent="-571500">
              <a:buFont typeface="Arial" panose="020B0604020202020204" pitchFamily="34" charset="0"/>
              <a:buChar char="•"/>
            </a:pPr>
            <a:r>
              <a:rPr lang="hu-HU" dirty="0">
                <a:solidFill>
                  <a:schemeClr val="accent6">
                    <a:lumMod val="50000"/>
                  </a:schemeClr>
                </a:solidFill>
              </a:rPr>
              <a:t>Az előrejelzés csak egy kis része a megoldásnak</a:t>
            </a:r>
          </a:p>
          <a:p>
            <a:pPr marL="571500" indent="-571500">
              <a:buFont typeface="Arial" panose="020B0604020202020204" pitchFamily="34" charset="0"/>
              <a:buChar char="•"/>
            </a:pPr>
            <a:r>
              <a:rPr lang="hu-HU" dirty="0">
                <a:solidFill>
                  <a:schemeClr val="accent6">
                    <a:lumMod val="50000"/>
                  </a:schemeClr>
                </a:solidFill>
              </a:rPr>
              <a:t>Nincs előre jelezhető minta</a:t>
            </a:r>
          </a:p>
          <a:p>
            <a:pPr marL="571500" indent="-571500">
              <a:buFont typeface="Arial" panose="020B0604020202020204" pitchFamily="34" charset="0"/>
              <a:buChar char="•"/>
            </a:pPr>
            <a:r>
              <a:rPr lang="hu-HU" dirty="0">
                <a:solidFill>
                  <a:schemeClr val="accent6">
                    <a:lumMod val="50000"/>
                  </a:schemeClr>
                </a:solidFill>
              </a:rPr>
              <a:t>Nincs elég múltbéli adat</a:t>
            </a:r>
          </a:p>
          <a:p>
            <a:pPr marL="571500" indent="-571500">
              <a:buFont typeface="Arial" panose="020B0604020202020204" pitchFamily="34" charset="0"/>
              <a:buChar char="•"/>
            </a:pPr>
            <a:r>
              <a:rPr lang="hu-HU" dirty="0">
                <a:solidFill>
                  <a:schemeClr val="accent6">
                    <a:lumMod val="50000"/>
                  </a:schemeClr>
                </a:solidFill>
              </a:rPr>
              <a:t>Túl sok üzleti szabály irányítja az adat forrásának rendszerét</a:t>
            </a:r>
          </a:p>
          <a:p>
            <a:endParaRPr lang="hu-HU" dirty="0"/>
          </a:p>
        </p:txBody>
      </p:sp>
    </p:spTree>
    <p:extLst>
      <p:ext uri="{BB962C8B-B14F-4D97-AF65-F5344CB8AC3E}">
        <p14:creationId xmlns:p14="http://schemas.microsoft.com/office/powerpoint/2010/main" val="423130405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Machine</a:t>
            </a:r>
            <a:r>
              <a:rPr lang="hu-HU" dirty="0"/>
              <a:t> </a:t>
            </a:r>
            <a:r>
              <a:rPr lang="hu-HU" dirty="0" err="1"/>
              <a:t>Learning</a:t>
            </a:r>
            <a:r>
              <a:rPr lang="hu-HU" dirty="0"/>
              <a:t> – Feladatok </a:t>
            </a:r>
          </a:p>
        </p:txBody>
      </p:sp>
      <p:sp>
        <p:nvSpPr>
          <p:cNvPr id="3" name="Szöveg helye 2"/>
          <p:cNvSpPr>
            <a:spLocks noGrp="1"/>
          </p:cNvSpPr>
          <p:nvPr>
            <p:ph type="body" sz="quarter" idx="10"/>
          </p:nvPr>
        </p:nvSpPr>
        <p:spPr/>
        <p:txBody>
          <a:bodyPr/>
          <a:lstStyle/>
          <a:p>
            <a:r>
              <a:rPr lang="hu-HU" dirty="0"/>
              <a:t>Felügyelt tanulás</a:t>
            </a:r>
          </a:p>
          <a:p>
            <a:pPr marL="571500" indent="-571500">
              <a:buFont typeface="Arial" panose="020B0604020202020204" pitchFamily="34" charset="0"/>
              <a:buChar char="•"/>
            </a:pPr>
            <a:r>
              <a:rPr lang="hu-HU" dirty="0">
                <a:solidFill>
                  <a:schemeClr val="accent6">
                    <a:lumMod val="50000"/>
                  </a:schemeClr>
                </a:solidFill>
              </a:rPr>
              <a:t>Adott input adott outputhoz rendelése</a:t>
            </a:r>
          </a:p>
          <a:p>
            <a:endParaRPr lang="hu-HU" dirty="0"/>
          </a:p>
        </p:txBody>
      </p:sp>
      <p:sp>
        <p:nvSpPr>
          <p:cNvPr id="4" name="Szöveg helye 3"/>
          <p:cNvSpPr>
            <a:spLocks noGrp="1"/>
          </p:cNvSpPr>
          <p:nvPr>
            <p:ph type="body" sz="quarter" idx="11"/>
          </p:nvPr>
        </p:nvSpPr>
        <p:spPr/>
        <p:txBody>
          <a:bodyPr>
            <a:normAutofit fontScale="92500"/>
          </a:bodyPr>
          <a:lstStyle/>
          <a:p>
            <a:r>
              <a:rPr lang="hu-HU" dirty="0"/>
              <a:t>Nem felügyelt tanulás</a:t>
            </a:r>
          </a:p>
          <a:p>
            <a:pPr marL="571500" indent="-571500">
              <a:buFont typeface="Arial" panose="020B0604020202020204" pitchFamily="34" charset="0"/>
              <a:buChar char="•"/>
            </a:pPr>
            <a:r>
              <a:rPr lang="hu-HU" dirty="0">
                <a:solidFill>
                  <a:schemeClr val="accent6">
                    <a:lumMod val="50000"/>
                  </a:schemeClr>
                </a:solidFill>
              </a:rPr>
              <a:t>Az előrejelzés csak egy kis része a megoldásnak</a:t>
            </a:r>
          </a:p>
          <a:p>
            <a:pPr marL="571500" indent="-571500">
              <a:buFont typeface="Arial" panose="020B0604020202020204" pitchFamily="34" charset="0"/>
              <a:buChar char="•"/>
            </a:pPr>
            <a:r>
              <a:rPr lang="hu-HU" dirty="0">
                <a:solidFill>
                  <a:schemeClr val="accent6">
                    <a:lumMod val="50000"/>
                  </a:schemeClr>
                </a:solidFill>
              </a:rPr>
              <a:t>Nincs előre jelezhető minta</a:t>
            </a:r>
          </a:p>
          <a:p>
            <a:pPr marL="571500" indent="-571500">
              <a:buFont typeface="Arial" panose="020B0604020202020204" pitchFamily="34" charset="0"/>
              <a:buChar char="•"/>
            </a:pPr>
            <a:r>
              <a:rPr lang="hu-HU" dirty="0">
                <a:solidFill>
                  <a:schemeClr val="accent6">
                    <a:lumMod val="50000"/>
                  </a:schemeClr>
                </a:solidFill>
              </a:rPr>
              <a:t>Nincs elég múltbéli adat</a:t>
            </a:r>
          </a:p>
          <a:p>
            <a:pPr marL="571500" indent="-571500">
              <a:buFont typeface="Arial" panose="020B0604020202020204" pitchFamily="34" charset="0"/>
              <a:buChar char="•"/>
            </a:pPr>
            <a:r>
              <a:rPr lang="hu-HU" dirty="0">
                <a:solidFill>
                  <a:schemeClr val="accent6">
                    <a:lumMod val="50000"/>
                  </a:schemeClr>
                </a:solidFill>
              </a:rPr>
              <a:t>Túl sok üzleti szabály irányítja az adat forrásának rendszerét</a:t>
            </a:r>
          </a:p>
          <a:p>
            <a:endParaRPr lang="hu-HU" dirty="0"/>
          </a:p>
          <a:p>
            <a:endParaRPr lang="hu-HU" dirty="0"/>
          </a:p>
        </p:txBody>
      </p:sp>
    </p:spTree>
    <p:extLst>
      <p:ext uri="{BB962C8B-B14F-4D97-AF65-F5344CB8AC3E}">
        <p14:creationId xmlns:p14="http://schemas.microsoft.com/office/powerpoint/2010/main" val="3509653228"/>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Machine</a:t>
            </a:r>
            <a:r>
              <a:rPr lang="hu-HU" dirty="0"/>
              <a:t> </a:t>
            </a:r>
            <a:r>
              <a:rPr lang="hu-HU" dirty="0" err="1"/>
              <a:t>Learning</a:t>
            </a:r>
            <a:r>
              <a:rPr lang="hu-HU" dirty="0"/>
              <a:t> – Feladatok </a:t>
            </a:r>
          </a:p>
        </p:txBody>
      </p:sp>
      <p:sp>
        <p:nvSpPr>
          <p:cNvPr id="6" name="Tartalom helye 5"/>
          <p:cNvSpPr>
            <a:spLocks noGrp="1"/>
          </p:cNvSpPr>
          <p:nvPr>
            <p:ph sz="quarter" idx="10"/>
          </p:nvPr>
        </p:nvSpPr>
        <p:spPr/>
        <p:txBody>
          <a:bodyPr>
            <a:normAutofit fontScale="62500" lnSpcReduction="20000"/>
          </a:bodyPr>
          <a:lstStyle/>
          <a:p>
            <a:pPr marL="285750" indent="-285750">
              <a:lnSpc>
                <a:spcPct val="150000"/>
              </a:lnSpc>
            </a:pPr>
            <a:r>
              <a:rPr lang="hu-HU" sz="4000" dirty="0">
                <a:latin typeface="Segoe UI Light" panose="020B0502040204020203" pitchFamily="34" charset="0"/>
                <a:cs typeface="Segoe UI Light" panose="020B0502040204020203" pitchFamily="34" charset="0"/>
              </a:rPr>
              <a:t>Osztályozás: Minden adathoz valamilyen kategóriát rendelni</a:t>
            </a:r>
          </a:p>
          <a:p>
            <a:pPr marL="285750" indent="-285750">
              <a:lnSpc>
                <a:spcPct val="150000"/>
              </a:lnSpc>
            </a:pPr>
            <a:r>
              <a:rPr lang="hu-HU" sz="4000" dirty="0">
                <a:latin typeface="Segoe UI Light" panose="020B0502040204020203" pitchFamily="34" charset="0"/>
                <a:cs typeface="Segoe UI Light" panose="020B0502040204020203" pitchFamily="34" charset="0"/>
              </a:rPr>
              <a:t>Regresszió: Folytonos osztályozás (minden adathoz valamilyen érték rendelés egy nemdiszkrét értékhalmazból)</a:t>
            </a:r>
          </a:p>
          <a:p>
            <a:pPr marL="285750" indent="-285750">
              <a:lnSpc>
                <a:spcPct val="150000"/>
              </a:lnSpc>
            </a:pPr>
            <a:r>
              <a:rPr lang="hu-HU" sz="4000" dirty="0">
                <a:latin typeface="Segoe UI Light" panose="020B0502040204020203" pitchFamily="34" charset="0"/>
                <a:cs typeface="Segoe UI Light" panose="020B0502040204020203" pitchFamily="34" charset="0"/>
              </a:rPr>
              <a:t>Klaszteranalízis: Az adatokat csoportokba rendelni; a csoportok nem ismertek, mint az osztályozásnál!</a:t>
            </a:r>
          </a:p>
          <a:p>
            <a:pPr marL="285750" indent="-285750">
              <a:lnSpc>
                <a:spcPct val="150000"/>
              </a:lnSpc>
            </a:pPr>
            <a:r>
              <a:rPr lang="hu-HU" sz="4000" dirty="0">
                <a:latin typeface="Segoe UI Light" panose="020B0502040204020203" pitchFamily="34" charset="0"/>
                <a:cs typeface="Segoe UI Light" panose="020B0502040204020203" pitchFamily="34" charset="0"/>
              </a:rPr>
              <a:t>Dimenziócsökkentés: Adott dimenziójú inputot kisebb dimenziójúval reprezentálni</a:t>
            </a:r>
          </a:p>
          <a:p>
            <a:pPr marL="285750" indent="-285750">
              <a:lnSpc>
                <a:spcPct val="150000"/>
              </a:lnSpc>
            </a:pPr>
            <a:r>
              <a:rPr lang="hu-HU" sz="4000" dirty="0">
                <a:latin typeface="Segoe UI Light" panose="020B0502040204020203" pitchFamily="34" charset="0"/>
                <a:cs typeface="Segoe UI Light" panose="020B0502040204020203" pitchFamily="34" charset="0"/>
              </a:rPr>
              <a:t>Sűrűségbecslés: Adatok eloszlásának felderítése</a:t>
            </a:r>
          </a:p>
          <a:p>
            <a:pPr marL="285750" indent="-285750">
              <a:lnSpc>
                <a:spcPct val="150000"/>
              </a:lnSpc>
            </a:pPr>
            <a:r>
              <a:rPr lang="hu-HU" sz="4000" dirty="0">
                <a:latin typeface="Segoe UI Light" panose="020B0502040204020203" pitchFamily="34" charset="0"/>
                <a:cs typeface="Segoe UI Light" panose="020B0502040204020203" pitchFamily="34" charset="0"/>
              </a:rPr>
              <a:t>Rangsorolás: Sorba rendezés</a:t>
            </a:r>
          </a:p>
        </p:txBody>
      </p:sp>
    </p:spTree>
    <p:extLst>
      <p:ext uri="{BB962C8B-B14F-4D97-AF65-F5344CB8AC3E}">
        <p14:creationId xmlns:p14="http://schemas.microsoft.com/office/powerpoint/2010/main" val="132174692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Machine</a:t>
            </a:r>
            <a:r>
              <a:rPr lang="hu-HU" dirty="0"/>
              <a:t> </a:t>
            </a:r>
            <a:r>
              <a:rPr lang="hu-HU" dirty="0" err="1"/>
              <a:t>Learning</a:t>
            </a:r>
            <a:r>
              <a:rPr lang="hu-HU" dirty="0"/>
              <a:t> – Alkalmazási lehetőségek</a:t>
            </a:r>
          </a:p>
        </p:txBody>
      </p:sp>
      <p:sp>
        <p:nvSpPr>
          <p:cNvPr id="6" name="Tartalom helye 5"/>
          <p:cNvSpPr>
            <a:spLocks noGrp="1"/>
          </p:cNvSpPr>
          <p:nvPr>
            <p:ph sz="quarter" idx="10"/>
          </p:nvPr>
        </p:nvSpPr>
        <p:spPr/>
        <p:txBody>
          <a:bodyPr/>
          <a:lstStyle/>
          <a:p>
            <a:r>
              <a:rPr lang="hu-HU" dirty="0"/>
              <a:t>Gépi fordítás</a:t>
            </a:r>
          </a:p>
          <a:p>
            <a:r>
              <a:rPr lang="hu-HU" dirty="0"/>
              <a:t>Karakterfelismerés (OCR, postai osztályozó irányítószám alapján)</a:t>
            </a:r>
          </a:p>
          <a:p>
            <a:r>
              <a:rPr lang="hu-HU" dirty="0"/>
              <a:t>Spamszűrő</a:t>
            </a:r>
          </a:p>
          <a:p>
            <a:r>
              <a:rPr lang="hu-HU" dirty="0"/>
              <a:t>Robotika (autonóm intelligens rendszerek)</a:t>
            </a:r>
          </a:p>
          <a:p>
            <a:r>
              <a:rPr lang="hu-HU" dirty="0"/>
              <a:t>Természetes nyelvek feldolgozása</a:t>
            </a:r>
          </a:p>
          <a:p>
            <a:r>
              <a:rPr lang="hu-HU" dirty="0" err="1"/>
              <a:t>Bioinformatika</a:t>
            </a:r>
            <a:r>
              <a:rPr lang="hu-HU" dirty="0"/>
              <a:t>, gyógyszerkutatás</a:t>
            </a:r>
          </a:p>
          <a:p>
            <a:endParaRPr lang="hu-HU" dirty="0"/>
          </a:p>
        </p:txBody>
      </p:sp>
    </p:spTree>
    <p:extLst>
      <p:ext uri="{BB962C8B-B14F-4D97-AF65-F5344CB8AC3E}">
        <p14:creationId xmlns:p14="http://schemas.microsoft.com/office/powerpoint/2010/main" val="198520102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err="1"/>
              <a:t>Machine</a:t>
            </a:r>
            <a:r>
              <a:rPr lang="hu-HU" dirty="0"/>
              <a:t> </a:t>
            </a:r>
            <a:r>
              <a:rPr lang="hu-HU" dirty="0" err="1"/>
              <a:t>Learning</a:t>
            </a:r>
            <a:r>
              <a:rPr lang="hu-HU" dirty="0"/>
              <a:t> – Modell fejlesztése?</a:t>
            </a:r>
          </a:p>
        </p:txBody>
      </p:sp>
      <p:grpSp>
        <p:nvGrpSpPr>
          <p:cNvPr id="3" name="Group 13"/>
          <p:cNvGrpSpPr/>
          <p:nvPr/>
        </p:nvGrpSpPr>
        <p:grpSpPr>
          <a:xfrm>
            <a:off x="1702778" y="1189176"/>
            <a:ext cx="7791309" cy="5618285"/>
            <a:chOff x="3070223" y="1798019"/>
            <a:chExt cx="7171002" cy="5297956"/>
          </a:xfrm>
        </p:grpSpPr>
        <p:sp>
          <p:nvSpPr>
            <p:cNvPr id="4" name="Oval 14"/>
            <p:cNvSpPr/>
            <p:nvPr/>
          </p:nvSpPr>
          <p:spPr bwMode="auto">
            <a:xfrm>
              <a:off x="5839586" y="1798019"/>
              <a:ext cx="1820393" cy="1746301"/>
            </a:xfrm>
            <a:prstGeom prst="ellipse">
              <a:avLst/>
            </a:prstGeom>
            <a:solidFill>
              <a:srgbClr val="0072C6"/>
            </a:solid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algn="ctr" defTabSz="932472" fontAlgn="base">
                <a:spcBef>
                  <a:spcPct val="0"/>
                </a:spcBef>
                <a:spcAft>
                  <a:spcPct val="0"/>
                </a:spcAft>
                <a:buNone/>
              </a:pPr>
              <a:r>
                <a:rPr lang="hu-HU" sz="1600" kern="0" dirty="0">
                  <a:gradFill>
                    <a:gsLst>
                      <a:gs pos="0">
                        <a:srgbClr val="FFFFFF"/>
                      </a:gs>
                      <a:gs pos="100000">
                        <a:srgbClr val="FFFFFF"/>
                      </a:gs>
                    </a:gsLst>
                    <a:lin ang="5400000" scaled="0"/>
                  </a:gradFill>
                </a:rPr>
                <a:t>Célok meghatározása</a:t>
              </a:r>
              <a:endParaRPr lang="en-US" sz="1600" kern="0" dirty="0">
                <a:gradFill>
                  <a:gsLst>
                    <a:gs pos="0">
                      <a:srgbClr val="FFFFFF"/>
                    </a:gs>
                    <a:gs pos="100000">
                      <a:srgbClr val="FFFFFF"/>
                    </a:gs>
                  </a:gsLst>
                  <a:lin ang="5400000" scaled="0"/>
                </a:gradFill>
              </a:endParaRPr>
            </a:p>
          </p:txBody>
        </p:sp>
        <p:sp>
          <p:nvSpPr>
            <p:cNvPr id="6" name="Oval 15"/>
            <p:cNvSpPr/>
            <p:nvPr/>
          </p:nvSpPr>
          <p:spPr bwMode="auto">
            <a:xfrm>
              <a:off x="8595305" y="2729784"/>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buNone/>
              </a:pPr>
              <a:r>
                <a:rPr lang="hu-HU" sz="1600" kern="0" dirty="0">
                  <a:gradFill>
                    <a:gsLst>
                      <a:gs pos="0">
                        <a:srgbClr val="FFFFFF"/>
                      </a:gs>
                      <a:gs pos="100000">
                        <a:srgbClr val="FFFFFF"/>
                      </a:gs>
                    </a:gsLst>
                    <a:lin ang="5400000" scaled="0"/>
                  </a:gradFill>
                </a:rPr>
                <a:t>Származtatott metrikák </a:t>
              </a:r>
              <a:r>
                <a:rPr lang="hu-HU" sz="1600" kern="0" dirty="0" err="1">
                  <a:gradFill>
                    <a:gsLst>
                      <a:gs pos="0">
                        <a:srgbClr val="FFFFFF"/>
                      </a:gs>
                      <a:gs pos="100000">
                        <a:srgbClr val="FFFFFF"/>
                      </a:gs>
                    </a:gsLst>
                    <a:lin ang="5400000" scaled="0"/>
                  </a:gradFill>
                </a:rPr>
                <a:t>meghatáro-zása</a:t>
              </a:r>
              <a:endParaRPr lang="en-US" sz="1600" kern="0" dirty="0">
                <a:gradFill>
                  <a:gsLst>
                    <a:gs pos="0">
                      <a:srgbClr val="FFFFFF"/>
                    </a:gs>
                    <a:gs pos="100000">
                      <a:srgbClr val="FFFFFF"/>
                    </a:gs>
                  </a:gsLst>
                  <a:lin ang="5400000" scaled="0"/>
                </a:gradFill>
              </a:endParaRPr>
            </a:p>
          </p:txBody>
        </p:sp>
        <p:sp>
          <p:nvSpPr>
            <p:cNvPr id="7" name="Oval 16"/>
            <p:cNvSpPr/>
            <p:nvPr/>
          </p:nvSpPr>
          <p:spPr bwMode="auto">
            <a:xfrm>
              <a:off x="7388205" y="4934219"/>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buNone/>
              </a:pPr>
              <a:r>
                <a:rPr lang="hu-HU" sz="1600" kern="0" dirty="0">
                  <a:gradFill>
                    <a:gsLst>
                      <a:gs pos="0">
                        <a:srgbClr val="FFFFFF"/>
                      </a:gs>
                      <a:gs pos="100000">
                        <a:srgbClr val="FFFFFF"/>
                      </a:gs>
                    </a:gsLst>
                    <a:lin ang="5400000" scaled="0"/>
                  </a:gradFill>
                </a:rPr>
                <a:t>Jellemzők kinyerése</a:t>
              </a:r>
              <a:endParaRPr lang="en-US" sz="1600" kern="0" dirty="0">
                <a:gradFill>
                  <a:gsLst>
                    <a:gs pos="0">
                      <a:srgbClr val="FFFFFF"/>
                    </a:gs>
                    <a:gs pos="100000">
                      <a:srgbClr val="FFFFFF"/>
                    </a:gs>
                  </a:gsLst>
                  <a:lin ang="5400000" scaled="0"/>
                </a:gradFill>
              </a:endParaRPr>
            </a:p>
          </p:txBody>
        </p:sp>
        <p:sp>
          <p:nvSpPr>
            <p:cNvPr id="8" name="Oval 17"/>
            <p:cNvSpPr/>
            <p:nvPr/>
          </p:nvSpPr>
          <p:spPr bwMode="auto">
            <a:xfrm>
              <a:off x="4604272" y="4860303"/>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buNone/>
              </a:pPr>
              <a:r>
                <a:rPr lang="hu-HU" sz="1600" kern="0" dirty="0">
                  <a:gradFill>
                    <a:gsLst>
                      <a:gs pos="0">
                        <a:srgbClr val="FFFFFF"/>
                      </a:gs>
                      <a:gs pos="100000">
                        <a:srgbClr val="FFFFFF"/>
                      </a:gs>
                    </a:gsLst>
                    <a:lin ang="5400000" scaled="0"/>
                  </a:gradFill>
                </a:rPr>
                <a:t>Modell illesztés</a:t>
              </a:r>
              <a:endParaRPr lang="en-US" sz="1600" kern="0" dirty="0">
                <a:gradFill>
                  <a:gsLst>
                    <a:gs pos="0">
                      <a:srgbClr val="FFFFFF"/>
                    </a:gs>
                    <a:gs pos="100000">
                      <a:srgbClr val="FFFFFF"/>
                    </a:gs>
                  </a:gsLst>
                  <a:lin ang="5400000" scaled="0"/>
                </a:gradFill>
              </a:endParaRPr>
            </a:p>
          </p:txBody>
        </p:sp>
        <p:sp>
          <p:nvSpPr>
            <p:cNvPr id="9" name="Oval 18"/>
            <p:cNvSpPr/>
            <p:nvPr/>
          </p:nvSpPr>
          <p:spPr bwMode="auto">
            <a:xfrm>
              <a:off x="3070223" y="2961627"/>
              <a:ext cx="1645920" cy="1645920"/>
            </a:xfrm>
            <a:prstGeom prst="ellipse">
              <a:avLst/>
            </a:prstGeom>
            <a:solidFill>
              <a:srgbClr val="0072C6"/>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buNone/>
              </a:pPr>
              <a:r>
                <a:rPr lang="hu-HU" sz="1600" kern="0" dirty="0">
                  <a:gradFill>
                    <a:gsLst>
                      <a:gs pos="0">
                        <a:srgbClr val="FFFFFF"/>
                      </a:gs>
                      <a:gs pos="100000">
                        <a:srgbClr val="FFFFFF"/>
                      </a:gs>
                    </a:gsLst>
                    <a:lin ang="5400000" scaled="0"/>
                  </a:gradFill>
                </a:rPr>
                <a:t>Modell értékelése</a:t>
              </a:r>
              <a:endParaRPr lang="en-US" sz="1600" kern="0" dirty="0">
                <a:gradFill>
                  <a:gsLst>
                    <a:gs pos="0">
                      <a:srgbClr val="FFFFFF"/>
                    </a:gs>
                    <a:gs pos="100000">
                      <a:srgbClr val="FFFFFF"/>
                    </a:gs>
                  </a:gsLst>
                  <a:lin ang="5400000" scaled="0"/>
                </a:gradFill>
              </a:endParaRPr>
            </a:p>
          </p:txBody>
        </p:sp>
        <p:pic>
          <p:nvPicPr>
            <p:cNvPr id="10" name="Picture 19"/>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700000">
              <a:off x="7624449" y="2202401"/>
              <a:ext cx="1031672" cy="1031672"/>
            </a:xfrm>
            <a:prstGeom prst="rect">
              <a:avLst/>
            </a:prstGeom>
          </p:spPr>
        </p:pic>
        <p:pic>
          <p:nvPicPr>
            <p:cNvPr id="11" name="Picture 20"/>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7578876">
              <a:off x="8582500" y="4353469"/>
              <a:ext cx="1031672" cy="1031672"/>
            </a:xfrm>
            <a:prstGeom prst="rect">
              <a:avLst/>
            </a:prstGeom>
          </p:spPr>
        </p:pic>
        <p:pic>
          <p:nvPicPr>
            <p:cNvPr id="12" name="Picture 21"/>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10800000">
              <a:off x="6303717" y="6064303"/>
              <a:ext cx="1177543" cy="1031672"/>
            </a:xfrm>
            <a:prstGeom prst="rect">
              <a:avLst/>
            </a:prstGeom>
          </p:spPr>
        </p:pic>
        <p:pic>
          <p:nvPicPr>
            <p:cNvPr id="13" name="Picture 22"/>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4375504" flipH="1" flipV="1">
              <a:off x="3770161" y="4508147"/>
              <a:ext cx="1031672" cy="1031672"/>
            </a:xfrm>
            <a:prstGeom prst="rect">
              <a:avLst/>
            </a:prstGeom>
          </p:spPr>
        </p:pic>
        <p:pic>
          <p:nvPicPr>
            <p:cNvPr id="14" name="Picture 23"/>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rot="20278600">
              <a:off x="4656759" y="2297997"/>
              <a:ext cx="1031672" cy="1031672"/>
            </a:xfrm>
            <a:prstGeom prst="rect">
              <a:avLst/>
            </a:prstGeom>
            <a:solidFill>
              <a:schemeClr val="bg1"/>
            </a:solidFill>
          </p:spPr>
        </p:pic>
      </p:grpSp>
      <p:pic>
        <p:nvPicPr>
          <p:cNvPr id="2" name="Kép 1"/>
          <p:cNvPicPr>
            <a:picLocks noChangeAspect="1"/>
          </p:cNvPicPr>
          <p:nvPr/>
        </p:nvPicPr>
        <p:blipFill>
          <a:blip r:embed="rId5">
            <a:clrChange>
              <a:clrFrom>
                <a:srgbClr val="EDFBFE"/>
              </a:clrFrom>
              <a:clrTo>
                <a:srgbClr val="EDFBFE">
                  <a:alpha val="0"/>
                </a:srgbClr>
              </a:clrTo>
            </a:clrChange>
          </a:blip>
          <a:stretch>
            <a:fillRect/>
          </a:stretch>
        </p:blipFill>
        <p:spPr>
          <a:xfrm>
            <a:off x="9711125" y="1561816"/>
            <a:ext cx="1409029" cy="1954031"/>
          </a:xfrm>
          <a:prstGeom prst="rect">
            <a:avLst/>
          </a:prstGeom>
        </p:spPr>
      </p:pic>
    </p:spTree>
    <p:extLst>
      <p:ext uri="{BB962C8B-B14F-4D97-AF65-F5344CB8AC3E}">
        <p14:creationId xmlns:p14="http://schemas.microsoft.com/office/powerpoint/2010/main" val="1519866095"/>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Support </a:t>
            </a:r>
            <a:r>
              <a:rPr lang="hu-HU" dirty="0" err="1" smtClean="0"/>
              <a:t>Vector</a:t>
            </a:r>
            <a:r>
              <a:rPr lang="hu-HU" dirty="0" smtClean="0"/>
              <a:t> </a:t>
            </a:r>
            <a:r>
              <a:rPr lang="hu-HU" dirty="0" err="1" smtClean="0"/>
              <a:t>Machine</a:t>
            </a:r>
            <a:r>
              <a:rPr lang="hu-HU" dirty="0" smtClean="0"/>
              <a:t> – SVM</a:t>
            </a:r>
            <a:endParaRPr lang="hu-HU" dirty="0"/>
          </a:p>
        </p:txBody>
      </p:sp>
      <mc:AlternateContent xmlns:mc="http://schemas.openxmlformats.org/markup-compatibility/2006" xmlns:a14="http://schemas.microsoft.com/office/drawing/2010/main">
        <mc:Choice Requires="a14">
          <p:sp>
            <p:nvSpPr>
              <p:cNvPr id="3" name="Tartalom helye 2"/>
              <p:cNvSpPr>
                <a:spLocks noGrp="1"/>
              </p:cNvSpPr>
              <p:nvPr>
                <p:ph sz="quarter" idx="10"/>
              </p:nvPr>
            </p:nvSpPr>
            <p:spPr/>
            <p:txBody>
              <a:bodyPr/>
              <a:lstStyle/>
              <a:p>
                <a:r>
                  <a:rPr lang="hu-HU" b="0" dirty="0" smtClean="0"/>
                  <a:t>Adott </a:t>
                </a:r>
                <a14:m>
                  <m:oMath xmlns:m="http://schemas.openxmlformats.org/officeDocument/2006/math">
                    <m:d>
                      <m:dPr>
                        <m:ctrlPr>
                          <a:rPr lang="hu-HU" b="0" i="1" smtClean="0">
                            <a:latin typeface="Cambria Math" panose="02040503050406030204" pitchFamily="18" charset="0"/>
                          </a:rPr>
                        </m:ctrlPr>
                      </m:dPr>
                      <m:e>
                        <m:acc>
                          <m:accPr>
                            <m:chr m:val="⃗"/>
                            <m:ctrlPr>
                              <a:rPr lang="hu-HU" b="0" i="1" smtClean="0">
                                <a:latin typeface="Cambria Math" panose="02040503050406030204" pitchFamily="18" charset="0"/>
                              </a:rPr>
                            </m:ctrlPr>
                          </m:accPr>
                          <m:e>
                            <m:sSub>
                              <m:sSubPr>
                                <m:ctrlPr>
                                  <a:rPr lang="hu-HU" b="0" i="1" smtClean="0">
                                    <a:latin typeface="Cambria Math" panose="02040503050406030204" pitchFamily="18" charset="0"/>
                                  </a:rPr>
                                </m:ctrlPr>
                              </m:sSubPr>
                              <m:e>
                                <m:r>
                                  <a:rPr lang="hu-HU" b="0" i="1" smtClean="0">
                                    <a:latin typeface="Cambria Math" panose="02040503050406030204" pitchFamily="18" charset="0"/>
                                  </a:rPr>
                                  <m:t>𝑥</m:t>
                                </m:r>
                              </m:e>
                              <m:sub>
                                <m:r>
                                  <a:rPr lang="hu-HU" b="0" i="1" smtClean="0">
                                    <a:latin typeface="Cambria Math" panose="02040503050406030204" pitchFamily="18" charset="0"/>
                                  </a:rPr>
                                  <m:t>𝑖</m:t>
                                </m:r>
                              </m:sub>
                            </m:sSub>
                          </m:e>
                        </m:acc>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𝑦</m:t>
                            </m:r>
                          </m:e>
                          <m:sub>
                            <m:r>
                              <a:rPr lang="hu-HU" b="0" i="1" smtClean="0">
                                <a:latin typeface="Cambria Math" panose="02040503050406030204" pitchFamily="18" charset="0"/>
                              </a:rPr>
                              <m:t>𝑖</m:t>
                            </m:r>
                          </m:sub>
                        </m:sSub>
                      </m:e>
                    </m:d>
                  </m:oMath>
                </a14:m>
                <a:r>
                  <a:rPr lang="hu-HU" dirty="0" smtClean="0"/>
                  <a:t>, ahol </a:t>
                </a:r>
                <a14:m>
                  <m:oMath xmlns:m="http://schemas.openxmlformats.org/officeDocument/2006/math">
                    <m:r>
                      <a:rPr lang="hu-HU" b="0" i="1" smtClean="0">
                        <a:latin typeface="Cambria Math" panose="02040503050406030204" pitchFamily="18" charset="0"/>
                      </a:rPr>
                      <m:t>𝑖</m:t>
                    </m:r>
                    <m:r>
                      <a:rPr lang="hu-HU" b="0" i="1" smtClean="0">
                        <a:latin typeface="Cambria Math" panose="02040503050406030204" pitchFamily="18" charset="0"/>
                      </a:rPr>
                      <m:t>=1…</m:t>
                    </m:r>
                    <m:r>
                      <a:rPr lang="hu-HU" b="0" i="1" smtClean="0">
                        <a:latin typeface="Cambria Math" panose="02040503050406030204" pitchFamily="18" charset="0"/>
                      </a:rPr>
                      <m:t>𝑁</m:t>
                    </m:r>
                    <m:r>
                      <a:rPr lang="hu-HU" b="0" i="1" smtClean="0">
                        <a:latin typeface="Cambria Math" panose="02040503050406030204" pitchFamily="18" charset="0"/>
                      </a:rPr>
                      <m:t>, </m:t>
                    </m:r>
                    <m:acc>
                      <m:accPr>
                        <m:chr m:val="⃗"/>
                        <m:ctrlPr>
                          <a:rPr lang="hu-HU" i="1">
                            <a:latin typeface="Cambria Math" panose="02040503050406030204" pitchFamily="18" charset="0"/>
                          </a:rPr>
                        </m:ctrlPr>
                      </m:accPr>
                      <m:e>
                        <m:sSub>
                          <m:sSubPr>
                            <m:ctrlPr>
                              <a:rPr lang="hu-HU" i="1">
                                <a:latin typeface="Cambria Math" panose="02040503050406030204" pitchFamily="18" charset="0"/>
                              </a:rPr>
                            </m:ctrlPr>
                          </m:sSubPr>
                          <m:e>
                            <m:r>
                              <a:rPr lang="hu-HU" i="1">
                                <a:latin typeface="Cambria Math" panose="02040503050406030204" pitchFamily="18" charset="0"/>
                              </a:rPr>
                              <m:t>𝑥</m:t>
                            </m:r>
                          </m:e>
                          <m:sub>
                            <m:r>
                              <a:rPr lang="hu-HU" i="1">
                                <a:latin typeface="Cambria Math" panose="02040503050406030204" pitchFamily="18" charset="0"/>
                              </a:rPr>
                              <m:t>𝑖</m:t>
                            </m:r>
                          </m:sub>
                        </m:sSub>
                      </m:e>
                    </m:acc>
                    <m:r>
                      <a:rPr lang="hu-HU" b="0" i="1" smtClean="0">
                        <a:latin typeface="Cambria Math" panose="02040503050406030204" pitchFamily="18" charset="0"/>
                        <a:ea typeface="Cambria Math" panose="02040503050406030204" pitchFamily="18" charset="0"/>
                      </a:rPr>
                      <m:t>∈</m:t>
                    </m:r>
                    <m:sSup>
                      <m:sSupPr>
                        <m:ctrlPr>
                          <a:rPr lang="hu-HU" b="0" i="1" smtClean="0">
                            <a:latin typeface="Cambria Math" panose="02040503050406030204" pitchFamily="18" charset="0"/>
                            <a:ea typeface="Cambria Math" panose="02040503050406030204" pitchFamily="18" charset="0"/>
                          </a:rPr>
                        </m:ctrlPr>
                      </m:sSupPr>
                      <m:e>
                        <m:r>
                          <a:rPr lang="hu-HU" b="0" i="1" smtClean="0">
                            <a:latin typeface="Cambria Math" panose="02040503050406030204" pitchFamily="18" charset="0"/>
                            <a:ea typeface="Cambria Math" panose="02040503050406030204" pitchFamily="18" charset="0"/>
                          </a:rPr>
                          <m:t>ℝ</m:t>
                        </m:r>
                      </m:e>
                      <m:sup>
                        <m:r>
                          <a:rPr lang="hu-HU" b="0" i="1" smtClean="0">
                            <a:latin typeface="Cambria Math" panose="02040503050406030204" pitchFamily="18" charset="0"/>
                            <a:ea typeface="Cambria Math" panose="02040503050406030204" pitchFamily="18" charset="0"/>
                          </a:rPr>
                          <m:t>𝑑</m:t>
                        </m:r>
                      </m:sup>
                    </m:sSup>
                    <m:r>
                      <a:rPr lang="hu-HU" b="0" i="1" smtClean="0">
                        <a:latin typeface="Cambria Math" panose="02040503050406030204" pitchFamily="18" charset="0"/>
                        <a:ea typeface="Cambria Math" panose="02040503050406030204" pitchFamily="18" charset="0"/>
                      </a:rPr>
                      <m:t>, </m:t>
                    </m:r>
                    <m:sSub>
                      <m:sSubPr>
                        <m:ctrlPr>
                          <a:rPr lang="hu-HU" b="0" i="1" smtClean="0">
                            <a:latin typeface="Cambria Math" panose="02040503050406030204" pitchFamily="18" charset="0"/>
                            <a:ea typeface="Cambria Math" panose="02040503050406030204" pitchFamily="18" charset="0"/>
                          </a:rPr>
                        </m:ctrlPr>
                      </m:sSubPr>
                      <m:e>
                        <m:r>
                          <a:rPr lang="hu-HU" b="0" i="1" smtClean="0">
                            <a:latin typeface="Cambria Math" panose="02040503050406030204" pitchFamily="18" charset="0"/>
                            <a:ea typeface="Cambria Math" panose="02040503050406030204" pitchFamily="18" charset="0"/>
                          </a:rPr>
                          <m:t>𝑦</m:t>
                        </m:r>
                      </m:e>
                      <m:sub>
                        <m:r>
                          <a:rPr lang="hu-HU" b="0" i="1" smtClean="0">
                            <a:latin typeface="Cambria Math" panose="02040503050406030204" pitchFamily="18" charset="0"/>
                            <a:ea typeface="Cambria Math" panose="02040503050406030204" pitchFamily="18" charset="0"/>
                          </a:rPr>
                          <m:t>𝑖</m:t>
                        </m:r>
                      </m:sub>
                    </m:sSub>
                    <m:r>
                      <a:rPr lang="hu-HU"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{−1,1}</m:t>
                    </m:r>
                  </m:oMath>
                </a14:m>
                <a:endParaRPr lang="hu-HU" dirty="0" smtClean="0"/>
              </a:p>
              <a:p>
                <a:r>
                  <a:rPr lang="hu-HU" dirty="0" smtClean="0"/>
                  <a:t>Keressük </a:t>
                </a:r>
                <a14:m>
                  <m:oMath xmlns:m="http://schemas.openxmlformats.org/officeDocument/2006/math">
                    <m:r>
                      <a:rPr lang="hu-HU" b="0" i="1" smtClean="0">
                        <a:latin typeface="Cambria Math" panose="02040503050406030204" pitchFamily="18" charset="0"/>
                      </a:rPr>
                      <m:t>𝑓</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e>
                    </m:d>
                  </m:oMath>
                </a14:m>
                <a:r>
                  <a:rPr lang="hu-HU" dirty="0" smtClean="0"/>
                  <a:t> osztályozót, hogy tetszőleges </a:t>
                </a:r>
                <a14:m>
                  <m:oMath xmlns:m="http://schemas.openxmlformats.org/officeDocument/2006/math">
                    <m:r>
                      <a:rPr lang="hu-HU" b="0" i="1" smtClean="0">
                        <a:latin typeface="Cambria Math" panose="02040503050406030204" pitchFamily="18" charset="0"/>
                      </a:rPr>
                      <m:t>𝑖</m:t>
                    </m:r>
                  </m:oMath>
                </a14:m>
                <a:r>
                  <a:rPr lang="hu-HU" dirty="0" smtClean="0"/>
                  <a:t>-re</a:t>
                </a:r>
              </a:p>
              <a:p>
                <a14:m>
                  <m:oMath xmlns:m="http://schemas.openxmlformats.org/officeDocument/2006/math">
                    <m:r>
                      <a:rPr lang="hu-HU" b="0" i="1" smtClean="0">
                        <a:latin typeface="Cambria Math" panose="02040503050406030204" pitchFamily="18" charset="0"/>
                      </a:rPr>
                      <m:t>𝑓</m:t>
                    </m:r>
                    <m:r>
                      <a:rPr lang="hu-HU" b="0" i="1" smtClean="0">
                        <a:latin typeface="Cambria Math" panose="02040503050406030204" pitchFamily="18" charset="0"/>
                      </a:rPr>
                      <m:t>(</m:t>
                    </m:r>
                    <m:acc>
                      <m:accPr>
                        <m:chr m:val="⃗"/>
                        <m:ctrlPr>
                          <a:rPr lang="hu-HU" i="1">
                            <a:latin typeface="Cambria Math" panose="02040503050406030204" pitchFamily="18" charset="0"/>
                          </a:rPr>
                        </m:ctrlPr>
                      </m:accPr>
                      <m:e>
                        <m:sSub>
                          <m:sSubPr>
                            <m:ctrlPr>
                              <a:rPr lang="hu-HU" i="1">
                                <a:latin typeface="Cambria Math" panose="02040503050406030204" pitchFamily="18" charset="0"/>
                              </a:rPr>
                            </m:ctrlPr>
                          </m:sSubPr>
                          <m:e>
                            <m:r>
                              <a:rPr lang="hu-HU" i="1">
                                <a:latin typeface="Cambria Math" panose="02040503050406030204" pitchFamily="18" charset="0"/>
                              </a:rPr>
                              <m:t>𝑥</m:t>
                            </m:r>
                          </m:e>
                          <m:sub>
                            <m:r>
                              <a:rPr lang="hu-HU" i="1">
                                <a:latin typeface="Cambria Math" panose="02040503050406030204" pitchFamily="18" charset="0"/>
                              </a:rPr>
                              <m:t>𝑖</m:t>
                            </m:r>
                          </m:sub>
                        </m:sSub>
                      </m:e>
                    </m:acc>
                    <m:r>
                      <a:rPr lang="hu-HU" b="0" i="1" smtClean="0">
                        <a:latin typeface="Cambria Math" panose="02040503050406030204" pitchFamily="18" charset="0"/>
                      </a:rPr>
                      <m:t>)</m:t>
                    </m:r>
                    <m:d>
                      <m:dPr>
                        <m:begChr m:val="{"/>
                        <m:endChr m:val=""/>
                        <m:ctrlPr>
                          <a:rPr lang="hu-HU" i="1" smtClean="0">
                            <a:latin typeface="Cambria Math" panose="02040503050406030204" pitchFamily="18" charset="0"/>
                          </a:rPr>
                        </m:ctrlPr>
                      </m:dPr>
                      <m:e>
                        <m:eqArr>
                          <m:eqArrPr>
                            <m:ctrlPr>
                              <a:rPr lang="hu-HU" i="1" smtClean="0">
                                <a:latin typeface="Cambria Math" panose="02040503050406030204" pitchFamily="18" charset="0"/>
                              </a:rPr>
                            </m:ctrlPr>
                          </m:eqArrPr>
                          <m:e>
                            <m:r>
                              <a:rPr lang="hu-HU" b="0" i="1" smtClean="0">
                                <a:latin typeface="Cambria Math" panose="02040503050406030204" pitchFamily="18" charset="0"/>
                              </a:rPr>
                              <m:t>≥0     </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𝑦</m:t>
                                </m:r>
                              </m:e>
                              <m:sub>
                                <m:r>
                                  <a:rPr lang="hu-HU" b="0" i="1" smtClean="0">
                                    <a:latin typeface="Cambria Math" panose="02040503050406030204" pitchFamily="18" charset="0"/>
                                  </a:rPr>
                                  <m:t>𝑖</m:t>
                                </m:r>
                              </m:sub>
                            </m:sSub>
                            <m:r>
                              <a:rPr lang="hu-HU" b="0" i="1" smtClean="0">
                                <a:latin typeface="Cambria Math" panose="02040503050406030204" pitchFamily="18" charset="0"/>
                              </a:rPr>
                              <m:t>=+1</m:t>
                            </m:r>
                          </m:e>
                          <m:e>
                            <m:r>
                              <a:rPr lang="hu-HU" b="0" i="1" smtClean="0">
                                <a:latin typeface="Cambria Math" panose="02040503050406030204" pitchFamily="18" charset="0"/>
                              </a:rPr>
                              <m:t>&lt;0     </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𝑦</m:t>
                                </m:r>
                              </m:e>
                              <m:sub>
                                <m:r>
                                  <a:rPr lang="hu-HU" b="0" i="1" smtClean="0">
                                    <a:latin typeface="Cambria Math" panose="02040503050406030204" pitchFamily="18" charset="0"/>
                                  </a:rPr>
                                  <m:t>𝑖</m:t>
                                </m:r>
                              </m:sub>
                            </m:sSub>
                            <m:r>
                              <a:rPr lang="hu-HU" b="0" i="1" smtClean="0">
                                <a:latin typeface="Cambria Math" panose="02040503050406030204" pitchFamily="18" charset="0"/>
                              </a:rPr>
                              <m:t>=−1</m:t>
                            </m:r>
                          </m:e>
                        </m:eqArr>
                      </m:e>
                    </m:d>
                  </m:oMath>
                </a14:m>
                <a:endParaRPr lang="hu-HU" dirty="0" smtClean="0"/>
              </a:p>
              <a:p>
                <a:endParaRPr lang="hu-HU" dirty="0"/>
              </a:p>
            </p:txBody>
          </p:sp>
        </mc:Choice>
        <mc:Fallback xmlns="">
          <p:sp>
            <p:nvSpPr>
              <p:cNvPr id="3" name="Tartalom helye 2"/>
              <p:cNvSpPr>
                <a:spLocks noGrp="1" noRot="1" noChangeAspect="1" noMove="1" noResize="1" noEditPoints="1" noAdjustHandles="1" noChangeArrowheads="1" noChangeShapeType="1" noTextEdit="1"/>
              </p:cNvSpPr>
              <p:nvPr>
                <p:ph sz="quarter" idx="10"/>
              </p:nvPr>
            </p:nvSpPr>
            <p:spPr>
              <a:blipFill>
                <a:blip r:embed="rId3"/>
                <a:stretch>
                  <a:fillRect l="-941" t="-925"/>
                </a:stretch>
              </a:blipFill>
            </p:spPr>
            <p:txBody>
              <a:bodyPr/>
              <a:lstStyle/>
              <a:p>
                <a:r>
                  <a:rPr lang="hu-HU">
                    <a:noFill/>
                  </a:rPr>
                  <a:t> </a:t>
                </a:r>
              </a:p>
            </p:txBody>
          </p:sp>
        </mc:Fallback>
      </mc:AlternateContent>
      <p:grpSp>
        <p:nvGrpSpPr>
          <p:cNvPr id="26" name="Csoportba foglalás 25"/>
          <p:cNvGrpSpPr/>
          <p:nvPr/>
        </p:nvGrpSpPr>
        <p:grpSpPr>
          <a:xfrm>
            <a:off x="5724181" y="3368842"/>
            <a:ext cx="2836056" cy="1879608"/>
            <a:chOff x="6722802" y="3344778"/>
            <a:chExt cx="3383724" cy="2249905"/>
          </a:xfrm>
        </p:grpSpPr>
        <p:sp>
          <p:nvSpPr>
            <p:cNvPr id="4" name="Ellipszis 3"/>
            <p:cNvSpPr/>
            <p:nvPr/>
          </p:nvSpPr>
          <p:spPr bwMode="auto">
            <a:xfrm>
              <a:off x="7175834" y="4830344"/>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Ellipszis 4"/>
            <p:cNvSpPr/>
            <p:nvPr/>
          </p:nvSpPr>
          <p:spPr bwMode="auto">
            <a:xfrm>
              <a:off x="7518734" y="3633870"/>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Ellipszis 5"/>
            <p:cNvSpPr/>
            <p:nvPr/>
          </p:nvSpPr>
          <p:spPr bwMode="auto">
            <a:xfrm>
              <a:off x="7698734" y="4120771"/>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Ellipszis 6"/>
            <p:cNvSpPr/>
            <p:nvPr/>
          </p:nvSpPr>
          <p:spPr bwMode="auto">
            <a:xfrm>
              <a:off x="7264776" y="3885186"/>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Ellipszis 7"/>
            <p:cNvSpPr/>
            <p:nvPr/>
          </p:nvSpPr>
          <p:spPr bwMode="auto">
            <a:xfrm>
              <a:off x="7441768" y="4388162"/>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Ellipszis 8"/>
            <p:cNvSpPr/>
            <p:nvPr/>
          </p:nvSpPr>
          <p:spPr bwMode="auto">
            <a:xfrm>
              <a:off x="7608734" y="4705647"/>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Ellipszis 9"/>
            <p:cNvSpPr/>
            <p:nvPr/>
          </p:nvSpPr>
          <p:spPr bwMode="auto">
            <a:xfrm>
              <a:off x="7905568" y="3794949"/>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Ellipszis 10"/>
            <p:cNvSpPr/>
            <p:nvPr/>
          </p:nvSpPr>
          <p:spPr bwMode="auto">
            <a:xfrm>
              <a:off x="6930426" y="4388162"/>
              <a:ext cx="180000" cy="18047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Ellipszis 11"/>
            <p:cNvSpPr/>
            <p:nvPr/>
          </p:nvSpPr>
          <p:spPr bwMode="auto">
            <a:xfrm>
              <a:off x="8339523" y="4920581"/>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Ellipszis 12"/>
            <p:cNvSpPr/>
            <p:nvPr/>
          </p:nvSpPr>
          <p:spPr bwMode="auto">
            <a:xfrm>
              <a:off x="8682423" y="3724107"/>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Ellipszis 13"/>
            <p:cNvSpPr/>
            <p:nvPr/>
          </p:nvSpPr>
          <p:spPr bwMode="auto">
            <a:xfrm>
              <a:off x="8862423" y="4211008"/>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Ellipszis 14"/>
            <p:cNvSpPr/>
            <p:nvPr/>
          </p:nvSpPr>
          <p:spPr bwMode="auto">
            <a:xfrm>
              <a:off x="8428465" y="3975423"/>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Ellipszis 15"/>
            <p:cNvSpPr/>
            <p:nvPr/>
          </p:nvSpPr>
          <p:spPr bwMode="auto">
            <a:xfrm>
              <a:off x="8605457" y="4478399"/>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Ellipszis 16"/>
            <p:cNvSpPr/>
            <p:nvPr/>
          </p:nvSpPr>
          <p:spPr bwMode="auto">
            <a:xfrm>
              <a:off x="8772423" y="4795884"/>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Ellipszis 17"/>
            <p:cNvSpPr/>
            <p:nvPr/>
          </p:nvSpPr>
          <p:spPr bwMode="auto">
            <a:xfrm>
              <a:off x="9069257" y="3885186"/>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Ellipszis 18"/>
            <p:cNvSpPr/>
            <p:nvPr/>
          </p:nvSpPr>
          <p:spPr bwMode="auto">
            <a:xfrm>
              <a:off x="8286092" y="4391482"/>
              <a:ext cx="180000" cy="180474"/>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23" name="Egyenes összekötő nyíllal 22"/>
            <p:cNvCxnSpPr/>
            <p:nvPr/>
          </p:nvCxnSpPr>
          <p:spPr>
            <a:xfrm flipV="1">
              <a:off x="6722802" y="3344778"/>
              <a:ext cx="0" cy="2249905"/>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gyenes összekötő nyíllal 24"/>
            <p:cNvCxnSpPr/>
            <p:nvPr/>
          </p:nvCxnSpPr>
          <p:spPr>
            <a:xfrm>
              <a:off x="6722802" y="5594683"/>
              <a:ext cx="3383724"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28" name="Egyenes összekötő 27"/>
          <p:cNvCxnSpPr/>
          <p:nvPr/>
        </p:nvCxnSpPr>
        <p:spPr>
          <a:xfrm flipV="1">
            <a:off x="6453491" y="3199305"/>
            <a:ext cx="766193" cy="2418345"/>
          </a:xfrm>
          <a:prstGeom prst="line">
            <a:avLst/>
          </a:prstGeom>
          <a:ln w="2857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Szövegdoboz 29"/>
              <p:cNvSpPr txBox="1"/>
              <p:nvPr/>
            </p:nvSpPr>
            <p:spPr>
              <a:xfrm>
                <a:off x="5731096" y="5743166"/>
                <a:ext cx="2845360" cy="387798"/>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r>
                      <a:rPr lang="hu-HU" sz="2800" i="1" smtClean="0">
                        <a:latin typeface="Cambria Math" panose="02040503050406030204" pitchFamily="18" charset="0"/>
                      </a:rPr>
                      <m:t>𝑓</m:t>
                    </m:r>
                    <m:d>
                      <m:dPr>
                        <m:ctrlPr>
                          <a:rPr lang="hu-HU" sz="2800" i="1">
                            <a:latin typeface="Cambria Math" panose="02040503050406030204" pitchFamily="18" charset="0"/>
                          </a:rPr>
                        </m:ctrlPr>
                      </m:dPr>
                      <m:e>
                        <m:acc>
                          <m:accPr>
                            <m:chr m:val="⃗"/>
                            <m:ctrlPr>
                              <a:rPr lang="hu-HU" sz="2800" i="1">
                                <a:latin typeface="Cambria Math" panose="02040503050406030204" pitchFamily="18" charset="0"/>
                              </a:rPr>
                            </m:ctrlPr>
                          </m:accPr>
                          <m:e>
                            <m:sSub>
                              <m:sSubPr>
                                <m:ctrlPr>
                                  <a:rPr lang="hu-HU" sz="2800" i="1">
                                    <a:latin typeface="Cambria Math" panose="02040503050406030204" pitchFamily="18" charset="0"/>
                                  </a:rPr>
                                </m:ctrlPr>
                              </m:sSubPr>
                              <m:e>
                                <m:r>
                                  <a:rPr lang="hu-HU" sz="2800" i="1">
                                    <a:latin typeface="Cambria Math" panose="02040503050406030204" pitchFamily="18" charset="0"/>
                                  </a:rPr>
                                  <m:t>𝑥</m:t>
                                </m:r>
                              </m:e>
                              <m:sub>
                                <m:r>
                                  <a:rPr lang="hu-HU" sz="2800" i="1">
                                    <a:latin typeface="Cambria Math" panose="02040503050406030204" pitchFamily="18" charset="0"/>
                                  </a:rPr>
                                  <m:t>𝑖</m:t>
                                </m:r>
                              </m:sub>
                            </m:sSub>
                          </m:e>
                        </m:acc>
                      </m:e>
                    </m:d>
                    <m:r>
                      <a:rPr lang="hu-HU" sz="2800" b="0" i="1" smtClean="0">
                        <a:latin typeface="Cambria Math" panose="02040503050406030204" pitchFamily="18" charset="0"/>
                      </a:rPr>
                      <m:t>=</m:t>
                    </m:r>
                    <m:acc>
                      <m:accPr>
                        <m:chr m:val="⃗"/>
                        <m:ctrlPr>
                          <a:rPr lang="hu-HU" sz="2800" b="0" i="1" smtClean="0">
                            <a:latin typeface="Cambria Math" panose="02040503050406030204" pitchFamily="18" charset="0"/>
                          </a:rPr>
                        </m:ctrlPr>
                      </m:accPr>
                      <m:e>
                        <m:r>
                          <a:rPr lang="hu-HU" sz="2800" b="0" i="1" smtClean="0">
                            <a:latin typeface="Cambria Math" panose="02040503050406030204" pitchFamily="18" charset="0"/>
                          </a:rPr>
                          <m:t>𝑤</m:t>
                        </m:r>
                      </m:e>
                    </m:acc>
                    <m:r>
                      <a:rPr lang="hu-HU" sz="2800" b="0" i="1" smtClean="0">
                        <a:latin typeface="Cambria Math" panose="02040503050406030204" pitchFamily="18" charset="0"/>
                      </a:rPr>
                      <m:t>∗</m:t>
                    </m:r>
                    <m:acc>
                      <m:accPr>
                        <m:chr m:val="⃗"/>
                        <m:ctrlPr>
                          <a:rPr lang="hu-HU" sz="2800" i="1">
                            <a:latin typeface="Cambria Math" panose="02040503050406030204" pitchFamily="18" charset="0"/>
                          </a:rPr>
                        </m:ctrlPr>
                      </m:accPr>
                      <m:e>
                        <m:sSub>
                          <m:sSubPr>
                            <m:ctrlPr>
                              <a:rPr lang="hu-HU" sz="2800" i="1">
                                <a:latin typeface="Cambria Math" panose="02040503050406030204" pitchFamily="18" charset="0"/>
                              </a:rPr>
                            </m:ctrlPr>
                          </m:sSubPr>
                          <m:e>
                            <m:r>
                              <a:rPr lang="hu-HU" sz="2800" i="1">
                                <a:latin typeface="Cambria Math" panose="02040503050406030204" pitchFamily="18" charset="0"/>
                              </a:rPr>
                              <m:t>𝑥</m:t>
                            </m:r>
                          </m:e>
                          <m:sub>
                            <m:r>
                              <a:rPr lang="hu-HU" sz="2800" i="1">
                                <a:latin typeface="Cambria Math" panose="02040503050406030204" pitchFamily="18" charset="0"/>
                              </a:rPr>
                              <m:t>𝑖</m:t>
                            </m:r>
                          </m:sub>
                        </m:sSub>
                      </m:e>
                    </m:acc>
                    <m:r>
                      <a:rPr lang="hu-HU" sz="2800" b="0" i="1" smtClean="0">
                        <a:latin typeface="Cambria Math" panose="02040503050406030204" pitchFamily="18" charset="0"/>
                      </a:rPr>
                      <m:t>−</m:t>
                    </m:r>
                    <m:r>
                      <a:rPr lang="hu-HU" sz="2800" b="0" i="1" smtClean="0">
                        <a:latin typeface="Cambria Math" panose="02040503050406030204" pitchFamily="18" charset="0"/>
                      </a:rPr>
                      <m:t>𝑏</m:t>
                    </m:r>
                  </m:oMath>
                </a14:m>
                <a:r>
                  <a:rPr lang="hu-HU" sz="2800" dirty="0" smtClean="0">
                    <a:gradFill>
                      <a:gsLst>
                        <a:gs pos="2917">
                          <a:schemeClr val="tx1"/>
                        </a:gs>
                        <a:gs pos="30000">
                          <a:schemeClr val="tx1"/>
                        </a:gs>
                      </a:gsLst>
                      <a:lin ang="5400000" scaled="0"/>
                    </a:gradFill>
                  </a:rPr>
                  <a:t> </a:t>
                </a:r>
              </a:p>
            </p:txBody>
          </p:sp>
        </mc:Choice>
        <mc:Fallback xmlns="">
          <p:sp>
            <p:nvSpPr>
              <p:cNvPr id="30" name="Szövegdoboz 29"/>
              <p:cNvSpPr txBox="1">
                <a:spLocks noRot="1" noChangeAspect="1" noMove="1" noResize="1" noEditPoints="1" noAdjustHandles="1" noChangeArrowheads="1" noChangeShapeType="1" noTextEdit="1"/>
              </p:cNvSpPr>
              <p:nvPr/>
            </p:nvSpPr>
            <p:spPr>
              <a:xfrm>
                <a:off x="5731096" y="5743166"/>
                <a:ext cx="2845360" cy="387798"/>
              </a:xfrm>
              <a:prstGeom prst="rect">
                <a:avLst/>
              </a:prstGeom>
              <a:blipFill>
                <a:blip r:embed="rId4"/>
                <a:stretch>
                  <a:fillRect l="-214"/>
                </a:stretch>
              </a:blipFill>
            </p:spPr>
            <p:txBody>
              <a:bodyPr/>
              <a:lstStyle/>
              <a:p>
                <a:r>
                  <a:rPr lang="hu-HU">
                    <a:noFill/>
                  </a:rPr>
                  <a:t> </a:t>
                </a:r>
              </a:p>
            </p:txBody>
          </p:sp>
        </mc:Fallback>
      </mc:AlternateContent>
      <p:grpSp>
        <p:nvGrpSpPr>
          <p:cNvPr id="94" name="Csoportba foglalás 93"/>
          <p:cNvGrpSpPr/>
          <p:nvPr/>
        </p:nvGrpSpPr>
        <p:grpSpPr>
          <a:xfrm>
            <a:off x="8964662" y="3345739"/>
            <a:ext cx="2836056" cy="1902711"/>
            <a:chOff x="8964662" y="3345739"/>
            <a:chExt cx="2836056" cy="1902711"/>
          </a:xfrm>
        </p:grpSpPr>
        <p:sp>
          <p:nvSpPr>
            <p:cNvPr id="70" name="Ellipszis 69"/>
            <p:cNvSpPr/>
            <p:nvPr/>
          </p:nvSpPr>
          <p:spPr bwMode="auto">
            <a:xfrm>
              <a:off x="9929434" y="4320898"/>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1" name="Ellipszis 70"/>
            <p:cNvSpPr/>
            <p:nvPr/>
          </p:nvSpPr>
          <p:spPr bwMode="auto">
            <a:xfrm>
              <a:off x="9808321" y="4134065"/>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2" name="Ellipszis 71"/>
            <p:cNvSpPr/>
            <p:nvPr/>
          </p:nvSpPr>
          <p:spPr bwMode="auto">
            <a:xfrm>
              <a:off x="9457294" y="3910708"/>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Ellipszis 72"/>
            <p:cNvSpPr/>
            <p:nvPr/>
          </p:nvSpPr>
          <p:spPr bwMode="auto">
            <a:xfrm>
              <a:off x="9614126" y="4092504"/>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4" name="Ellipszis 73"/>
            <p:cNvSpPr/>
            <p:nvPr/>
          </p:nvSpPr>
          <p:spPr bwMode="auto">
            <a:xfrm>
              <a:off x="9413341" y="4213342"/>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5" name="Ellipszis 74"/>
            <p:cNvSpPr/>
            <p:nvPr/>
          </p:nvSpPr>
          <p:spPr bwMode="auto">
            <a:xfrm>
              <a:off x="9707203" y="4505735"/>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Ellipszis 75"/>
            <p:cNvSpPr/>
            <p:nvPr/>
          </p:nvSpPr>
          <p:spPr bwMode="auto">
            <a:xfrm>
              <a:off x="9466688" y="4466659"/>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Ellipszis 76"/>
            <p:cNvSpPr/>
            <p:nvPr/>
          </p:nvSpPr>
          <p:spPr bwMode="auto">
            <a:xfrm>
              <a:off x="9648554" y="4266847"/>
              <a:ext cx="150866" cy="15077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Ellipszis 77"/>
            <p:cNvSpPr/>
            <p:nvPr/>
          </p:nvSpPr>
          <p:spPr bwMode="auto">
            <a:xfrm>
              <a:off x="10184112" y="4914785"/>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Ellipszis 78"/>
            <p:cNvSpPr/>
            <p:nvPr/>
          </p:nvSpPr>
          <p:spPr bwMode="auto">
            <a:xfrm>
              <a:off x="10369439" y="3557017"/>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0" name="Ellipszis 79"/>
            <p:cNvSpPr/>
            <p:nvPr/>
          </p:nvSpPr>
          <p:spPr bwMode="auto">
            <a:xfrm>
              <a:off x="10757978" y="4092505"/>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Ellipszis 80"/>
            <p:cNvSpPr/>
            <p:nvPr/>
          </p:nvSpPr>
          <p:spPr bwMode="auto">
            <a:xfrm>
              <a:off x="10394257" y="3895693"/>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Ellipszis 81"/>
            <p:cNvSpPr/>
            <p:nvPr/>
          </p:nvSpPr>
          <p:spPr bwMode="auto">
            <a:xfrm>
              <a:off x="10558775" y="4675490"/>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Ellipszis 82"/>
            <p:cNvSpPr/>
            <p:nvPr/>
          </p:nvSpPr>
          <p:spPr bwMode="auto">
            <a:xfrm>
              <a:off x="9880560" y="4990123"/>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Ellipszis 83"/>
            <p:cNvSpPr/>
            <p:nvPr/>
          </p:nvSpPr>
          <p:spPr bwMode="auto">
            <a:xfrm>
              <a:off x="10931335" y="3820308"/>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Ellipszis 84"/>
            <p:cNvSpPr/>
            <p:nvPr/>
          </p:nvSpPr>
          <p:spPr bwMode="auto">
            <a:xfrm>
              <a:off x="9812290" y="3447709"/>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6" name="Egyenes összekötő nyíllal 85"/>
            <p:cNvCxnSpPr/>
            <p:nvPr/>
          </p:nvCxnSpPr>
          <p:spPr>
            <a:xfrm flipV="1">
              <a:off x="8964662" y="3368842"/>
              <a:ext cx="0" cy="1879608"/>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Egyenes összekötő nyíllal 86"/>
            <p:cNvCxnSpPr/>
            <p:nvPr/>
          </p:nvCxnSpPr>
          <p:spPr>
            <a:xfrm>
              <a:off x="8964662" y="5248450"/>
              <a:ext cx="2836056" cy="0"/>
            </a:xfrm>
            <a:prstGeom prst="straightConnector1">
              <a:avLst/>
            </a:prstGeom>
            <a:ln w="28575">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8" name="Ellipszis 87"/>
            <p:cNvSpPr/>
            <p:nvPr/>
          </p:nvSpPr>
          <p:spPr bwMode="auto">
            <a:xfrm>
              <a:off x="10483311" y="4297471"/>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9" name="Ellipszis 88"/>
            <p:cNvSpPr/>
            <p:nvPr/>
          </p:nvSpPr>
          <p:spPr bwMode="auto">
            <a:xfrm>
              <a:off x="10780469" y="4487637"/>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0" name="Ellipszis 89"/>
            <p:cNvSpPr/>
            <p:nvPr/>
          </p:nvSpPr>
          <p:spPr bwMode="auto">
            <a:xfrm>
              <a:off x="10070054" y="3648373"/>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1" name="Ellipszis 90"/>
            <p:cNvSpPr/>
            <p:nvPr/>
          </p:nvSpPr>
          <p:spPr bwMode="auto">
            <a:xfrm>
              <a:off x="10723215" y="3475098"/>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2" name="Ellipszis 91"/>
            <p:cNvSpPr/>
            <p:nvPr/>
          </p:nvSpPr>
          <p:spPr bwMode="auto">
            <a:xfrm>
              <a:off x="10192319" y="3345739"/>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Ellipszis 92"/>
            <p:cNvSpPr/>
            <p:nvPr/>
          </p:nvSpPr>
          <p:spPr bwMode="auto">
            <a:xfrm>
              <a:off x="10991429" y="4228066"/>
              <a:ext cx="150866" cy="150771"/>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hu-HU" sz="2400" dirty="0" err="1" smtClean="0">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a14="http://schemas.microsoft.com/office/drawing/2010/main">
        <mc:Choice Requires="a14">
          <p:sp>
            <p:nvSpPr>
              <p:cNvPr id="95" name="Szövegdoboz 94"/>
              <p:cNvSpPr txBox="1"/>
              <p:nvPr/>
            </p:nvSpPr>
            <p:spPr>
              <a:xfrm>
                <a:off x="9488774" y="5703111"/>
                <a:ext cx="2845360" cy="387798"/>
              </a:xfrm>
              <a:prstGeom prst="rect">
                <a:avLst/>
              </a:prstGeom>
              <a:noFill/>
            </p:spPr>
            <p:txBody>
              <a:bodyPr wrap="square" lIns="0" tIns="0" rIns="0" bIns="0" rtlCol="0">
                <a:spAutoFit/>
              </a:bodyPr>
              <a:lstStyle/>
              <a:p>
                <a:pPr>
                  <a:lnSpc>
                    <a:spcPct val="90000"/>
                  </a:lnSpc>
                  <a:spcAft>
                    <a:spcPts val="600"/>
                  </a:spcAft>
                </a:pPr>
                <a14:m>
                  <m:oMath xmlns:m="http://schemas.openxmlformats.org/officeDocument/2006/math">
                    <m:r>
                      <a:rPr lang="hu-HU" sz="2800" i="1" smtClean="0">
                        <a:latin typeface="Cambria Math" panose="02040503050406030204" pitchFamily="18" charset="0"/>
                      </a:rPr>
                      <m:t>𝑓</m:t>
                    </m:r>
                    <m:d>
                      <m:dPr>
                        <m:ctrlPr>
                          <a:rPr lang="hu-HU" sz="2800" i="1">
                            <a:latin typeface="Cambria Math" panose="02040503050406030204" pitchFamily="18" charset="0"/>
                          </a:rPr>
                        </m:ctrlPr>
                      </m:dPr>
                      <m:e>
                        <m:acc>
                          <m:accPr>
                            <m:chr m:val="⃗"/>
                            <m:ctrlPr>
                              <a:rPr lang="hu-HU" sz="2800" i="1">
                                <a:latin typeface="Cambria Math" panose="02040503050406030204" pitchFamily="18" charset="0"/>
                              </a:rPr>
                            </m:ctrlPr>
                          </m:accPr>
                          <m:e>
                            <m:sSub>
                              <m:sSubPr>
                                <m:ctrlPr>
                                  <a:rPr lang="hu-HU" sz="2800" i="1">
                                    <a:latin typeface="Cambria Math" panose="02040503050406030204" pitchFamily="18" charset="0"/>
                                  </a:rPr>
                                </m:ctrlPr>
                              </m:sSubPr>
                              <m:e>
                                <m:r>
                                  <a:rPr lang="hu-HU" sz="2800" i="1">
                                    <a:latin typeface="Cambria Math" panose="02040503050406030204" pitchFamily="18" charset="0"/>
                                  </a:rPr>
                                  <m:t>𝑥</m:t>
                                </m:r>
                              </m:e>
                              <m:sub>
                                <m:r>
                                  <a:rPr lang="hu-HU" sz="2800" i="1">
                                    <a:latin typeface="Cambria Math" panose="02040503050406030204" pitchFamily="18" charset="0"/>
                                  </a:rPr>
                                  <m:t>𝑖</m:t>
                                </m:r>
                              </m:sub>
                            </m:sSub>
                          </m:e>
                        </m:acc>
                      </m:e>
                    </m:d>
                    <m:r>
                      <a:rPr lang="hu-HU" sz="2800" b="0" i="1" smtClean="0">
                        <a:latin typeface="Cambria Math" panose="02040503050406030204" pitchFamily="18" charset="0"/>
                      </a:rPr>
                      <m:t>=?</m:t>
                    </m:r>
                  </m:oMath>
                </a14:m>
                <a:r>
                  <a:rPr lang="hu-HU" sz="2800" dirty="0" smtClean="0">
                    <a:gradFill>
                      <a:gsLst>
                        <a:gs pos="2917">
                          <a:schemeClr val="tx1"/>
                        </a:gs>
                        <a:gs pos="30000">
                          <a:schemeClr val="tx1"/>
                        </a:gs>
                      </a:gsLst>
                      <a:lin ang="5400000" scaled="0"/>
                    </a:gradFill>
                  </a:rPr>
                  <a:t> </a:t>
                </a:r>
              </a:p>
            </p:txBody>
          </p:sp>
        </mc:Choice>
        <mc:Fallback xmlns="">
          <p:sp>
            <p:nvSpPr>
              <p:cNvPr id="95" name="Szövegdoboz 94"/>
              <p:cNvSpPr txBox="1">
                <a:spLocks noRot="1" noChangeAspect="1" noMove="1" noResize="1" noEditPoints="1" noAdjustHandles="1" noChangeArrowheads="1" noChangeShapeType="1" noTextEdit="1"/>
              </p:cNvSpPr>
              <p:nvPr/>
            </p:nvSpPr>
            <p:spPr>
              <a:xfrm>
                <a:off x="9488774" y="5703111"/>
                <a:ext cx="2845360" cy="387798"/>
              </a:xfrm>
              <a:prstGeom prst="rect">
                <a:avLst/>
              </a:prstGeom>
              <a:blipFill>
                <a:blip r:embed="rId5"/>
                <a:stretch>
                  <a:fillRect l="-215"/>
                </a:stretch>
              </a:blipFill>
            </p:spPr>
            <p:txBody>
              <a:bodyPr/>
              <a:lstStyle/>
              <a:p>
                <a:r>
                  <a:rPr lang="hu-HU">
                    <a:noFill/>
                  </a:rPr>
                  <a:t> </a:t>
                </a:r>
              </a:p>
            </p:txBody>
          </p:sp>
        </mc:Fallback>
      </mc:AlternateContent>
      <p:sp>
        <p:nvSpPr>
          <p:cNvPr id="97" name="Szövegdoboz 96"/>
          <p:cNvSpPr txBox="1"/>
          <p:nvPr/>
        </p:nvSpPr>
        <p:spPr>
          <a:xfrm>
            <a:off x="5625860" y="6171479"/>
            <a:ext cx="2915029" cy="627864"/>
          </a:xfrm>
          <a:prstGeom prst="rect">
            <a:avLst/>
          </a:prstGeom>
          <a:noFill/>
        </p:spPr>
        <p:txBody>
          <a:bodyPr wrap="none" lIns="182880" tIns="146304" rIns="182880" bIns="146304" rtlCol="0">
            <a:spAutoFit/>
          </a:bodyPr>
          <a:lstStyle/>
          <a:p>
            <a:pPr>
              <a:lnSpc>
                <a:spcPct val="90000"/>
              </a:lnSpc>
              <a:spcAft>
                <a:spcPts val="600"/>
              </a:spcAft>
            </a:pPr>
            <a:r>
              <a:rPr lang="hu-HU" sz="2400" dirty="0" smtClean="0">
                <a:gradFill>
                  <a:gsLst>
                    <a:gs pos="2917">
                      <a:schemeClr val="tx1"/>
                    </a:gs>
                    <a:gs pos="30000">
                      <a:schemeClr val="tx1"/>
                    </a:gs>
                  </a:gsLst>
                  <a:lin ang="5400000" scaled="0"/>
                </a:gradFill>
              </a:rPr>
              <a:t>Lineáris osztályozó</a:t>
            </a:r>
          </a:p>
        </p:txBody>
      </p:sp>
      <p:sp>
        <p:nvSpPr>
          <p:cNvPr id="98" name="Szövegdoboz 97"/>
          <p:cNvSpPr txBox="1"/>
          <p:nvPr/>
        </p:nvSpPr>
        <p:spPr>
          <a:xfrm>
            <a:off x="8943841" y="6010507"/>
            <a:ext cx="2480541" cy="960263"/>
          </a:xfrm>
          <a:prstGeom prst="rect">
            <a:avLst/>
          </a:prstGeom>
          <a:noFill/>
        </p:spPr>
        <p:txBody>
          <a:bodyPr wrap="square" lIns="182880" tIns="146304" rIns="182880" bIns="146304" rtlCol="0">
            <a:spAutoFit/>
          </a:bodyPr>
          <a:lstStyle/>
          <a:p>
            <a:pPr algn="ctr">
              <a:lnSpc>
                <a:spcPct val="90000"/>
              </a:lnSpc>
              <a:spcAft>
                <a:spcPts val="600"/>
              </a:spcAft>
            </a:pPr>
            <a:r>
              <a:rPr lang="hu-HU" sz="2400" dirty="0" smtClean="0">
                <a:gradFill>
                  <a:gsLst>
                    <a:gs pos="2917">
                      <a:schemeClr val="tx1"/>
                    </a:gs>
                    <a:gs pos="30000">
                      <a:schemeClr val="tx1"/>
                    </a:gs>
                  </a:gsLst>
                  <a:lin ang="5400000" scaled="0"/>
                </a:gradFill>
              </a:rPr>
              <a:t>Lineárisan nem szétválasztható</a:t>
            </a:r>
          </a:p>
        </p:txBody>
      </p:sp>
    </p:spTree>
    <p:extLst>
      <p:ext uri="{BB962C8B-B14F-4D97-AF65-F5344CB8AC3E}">
        <p14:creationId xmlns:p14="http://schemas.microsoft.com/office/powerpoint/2010/main" val="5072754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down)">
                                      <p:cBhvr>
                                        <p:cTn id="12" dur="500"/>
                                        <p:tgtEl>
                                          <p:spTgt spid="2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7"/>
                                        </p:tgtEl>
                                        <p:attrNameLst>
                                          <p:attrName>style.visibility</p:attrName>
                                        </p:attrNameLst>
                                      </p:cBhvr>
                                      <p:to>
                                        <p:strVal val="visible"/>
                                      </p:to>
                                    </p:set>
                                    <p:animEffect transition="in" filter="fade">
                                      <p:cBhvr>
                                        <p:cTn id="18" dur="500"/>
                                        <p:tgtEl>
                                          <p:spTgt spid="9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fade">
                                      <p:cBhvr>
                                        <p:cTn id="23" dur="500"/>
                                        <p:tgtEl>
                                          <p:spTgt spid="95"/>
                                        </p:tgtEl>
                                      </p:cBhvr>
                                    </p:animEffect>
                                  </p:childTnLst>
                                </p:cTn>
                              </p:par>
                              <p:par>
                                <p:cTn id="24" presetID="10" presetClass="entr" presetSubtype="0"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500"/>
                                        <p:tgtEl>
                                          <p:spTgt spid="9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fade">
                                      <p:cBhvr>
                                        <p:cTn id="2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95" grpId="0"/>
      <p:bldP spid="97" grpId="0"/>
      <p:bldP spid="9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Egyenes összekötő nyíllal 33"/>
          <p:cNvCxnSpPr/>
          <p:nvPr/>
        </p:nvCxnSpPr>
        <p:spPr>
          <a:xfrm flipV="1">
            <a:off x="3706917" y="3462059"/>
            <a:ext cx="4799409" cy="2982"/>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Cím 4"/>
          <p:cNvSpPr>
            <a:spLocks noGrp="1"/>
          </p:cNvSpPr>
          <p:nvPr>
            <p:ph type="title"/>
          </p:nvPr>
        </p:nvSpPr>
        <p:spPr/>
        <p:txBody>
          <a:bodyPr/>
          <a:lstStyle/>
          <a:p>
            <a:r>
              <a:rPr lang="hu-HU" dirty="0" smtClean="0"/>
              <a:t>Neurális hálók</a:t>
            </a:r>
            <a:endParaRPr lang="hu-HU" dirty="0"/>
          </a:p>
        </p:txBody>
      </p:sp>
      <mc:AlternateContent xmlns:mc="http://schemas.openxmlformats.org/markup-compatibility/2006" xmlns:a14="http://schemas.microsoft.com/office/drawing/2010/main">
        <mc:Choice Requires="a14">
          <p:sp>
            <p:nvSpPr>
              <p:cNvPr id="2" name="Ellipszis 1"/>
              <p:cNvSpPr/>
              <p:nvPr/>
            </p:nvSpPr>
            <p:spPr bwMode="auto">
              <a:xfrm>
                <a:off x="8926949" y="2959768"/>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𝑓</m:t>
                      </m:r>
                    </m:oMath>
                  </m:oMathPara>
                </a14:m>
                <a:endParaRPr lang="hu-HU"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2" name="Ellipszis 1"/>
              <p:cNvSpPr>
                <a:spLocks noRot="1" noChangeAspect="1" noMove="1" noResize="1" noEditPoints="1" noAdjustHandles="1" noChangeArrowheads="1" noChangeShapeType="1" noTextEdit="1"/>
              </p:cNvSpPr>
              <p:nvPr/>
            </p:nvSpPr>
            <p:spPr bwMode="auto">
              <a:xfrm>
                <a:off x="8926949" y="2959768"/>
                <a:ext cx="900000" cy="900000"/>
              </a:xfrm>
              <a:prstGeom prst="ellipse">
                <a:avLst/>
              </a:prstGeom>
              <a:blipFill>
                <a:blip r:embed="rId3"/>
                <a:stretch>
                  <a:fillRect/>
                </a:stretch>
              </a:blipFill>
              <a:ln>
                <a:no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2" name="Ellipszis 11"/>
              <p:cNvSpPr/>
              <p:nvPr/>
            </p:nvSpPr>
            <p:spPr bwMode="auto">
              <a:xfrm>
                <a:off x="2631243" y="3015040"/>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𝑥</m:t>
                      </m:r>
                    </m:oMath>
                  </m:oMathPara>
                </a14:m>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12" name="Ellipszis 11"/>
              <p:cNvSpPr>
                <a:spLocks noRot="1" noChangeAspect="1" noMove="1" noResize="1" noEditPoints="1" noAdjustHandles="1" noChangeArrowheads="1" noChangeShapeType="1" noTextEdit="1"/>
              </p:cNvSpPr>
              <p:nvPr/>
            </p:nvSpPr>
            <p:spPr bwMode="auto">
              <a:xfrm>
                <a:off x="2631243" y="3015040"/>
                <a:ext cx="900000" cy="900000"/>
              </a:xfrm>
              <a:prstGeom prst="ellipse">
                <a:avLst/>
              </a:prstGeom>
              <a:blipFill>
                <a:blip r:embed="rId4"/>
                <a:stretch>
                  <a:fillRect/>
                </a:stretch>
              </a:blipFill>
              <a:ln>
                <a:noFill/>
              </a:ln>
            </p:spPr>
            <p:txBody>
              <a:bodyPr/>
              <a:lstStyle/>
              <a:p>
                <a:r>
                  <a:rPr lang="hu-HU">
                    <a:noFill/>
                  </a:rPr>
                  <a:t> </a:t>
                </a:r>
              </a:p>
            </p:txBody>
          </p:sp>
        </mc:Fallback>
      </mc:AlternateContent>
      <p:grpSp>
        <p:nvGrpSpPr>
          <p:cNvPr id="36" name="Csoportba foglalás 35"/>
          <p:cNvGrpSpPr/>
          <p:nvPr/>
        </p:nvGrpSpPr>
        <p:grpSpPr>
          <a:xfrm>
            <a:off x="3567778" y="1039352"/>
            <a:ext cx="2289571" cy="4740832"/>
            <a:chOff x="3567778" y="1039352"/>
            <a:chExt cx="2289571" cy="4740832"/>
          </a:xfrm>
        </p:grpSpPr>
        <mc:AlternateContent xmlns:mc="http://schemas.openxmlformats.org/markup-compatibility/2006" xmlns:a14="http://schemas.microsoft.com/office/drawing/2010/main">
          <mc:Choice Requires="a14">
            <p:sp>
              <p:nvSpPr>
                <p:cNvPr id="9" name="Ellipszis 8"/>
                <p:cNvSpPr/>
                <p:nvPr/>
              </p:nvSpPr>
              <p:spPr bwMode="auto">
                <a:xfrm>
                  <a:off x="4957349" y="1039352"/>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ctrlPr>
                          </m:sSubPr>
                          <m:e>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h</m:t>
                            </m:r>
                          </m:e>
                          <m:sub>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1</m:t>
                            </m:r>
                          </m:sub>
                        </m:sSub>
                      </m:oMath>
                    </m:oMathPara>
                  </a14:m>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9" name="Ellipszis 8"/>
                <p:cNvSpPr>
                  <a:spLocks noRot="1" noChangeAspect="1" noMove="1" noResize="1" noEditPoints="1" noAdjustHandles="1" noChangeArrowheads="1" noChangeShapeType="1" noTextEdit="1"/>
                </p:cNvSpPr>
                <p:nvPr/>
              </p:nvSpPr>
              <p:spPr bwMode="auto">
                <a:xfrm>
                  <a:off x="4957349" y="1039352"/>
                  <a:ext cx="900000" cy="900000"/>
                </a:xfrm>
                <a:prstGeom prst="ellipse">
                  <a:avLst/>
                </a:prstGeom>
                <a:blipFill>
                  <a:blip r:embed="rId5"/>
                  <a:stretch>
                    <a:fillRect/>
                  </a:stretch>
                </a:blipFill>
                <a:ln>
                  <a:no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0" name="Ellipszis 9"/>
                <p:cNvSpPr/>
                <p:nvPr/>
              </p:nvSpPr>
              <p:spPr bwMode="auto">
                <a:xfrm>
                  <a:off x="4957349" y="2959768"/>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hu-HU" sz="240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ctrlPr>
                          </m:sSubPr>
                          <m:e>
                            <m:r>
                              <a:rPr lang="hu-HU" sz="2400" i="1">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h</m:t>
                            </m:r>
                          </m:e>
                          <m:sub>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2</m:t>
                            </m:r>
                          </m:sub>
                        </m:sSub>
                      </m:oMath>
                    </m:oMathPara>
                  </a14:m>
                  <a:endParaRPr lang="hu-HU" sz="2400" dirty="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10" name="Ellipszis 9"/>
                <p:cNvSpPr>
                  <a:spLocks noRot="1" noChangeAspect="1" noMove="1" noResize="1" noEditPoints="1" noAdjustHandles="1" noChangeArrowheads="1" noChangeShapeType="1" noTextEdit="1"/>
                </p:cNvSpPr>
                <p:nvPr/>
              </p:nvSpPr>
              <p:spPr bwMode="auto">
                <a:xfrm>
                  <a:off x="4957349" y="2959768"/>
                  <a:ext cx="900000" cy="900000"/>
                </a:xfrm>
                <a:prstGeom prst="ellipse">
                  <a:avLst/>
                </a:prstGeom>
                <a:blipFill>
                  <a:blip r:embed="rId6"/>
                  <a:stretch>
                    <a:fillRect/>
                  </a:stretch>
                </a:blipFill>
                <a:ln>
                  <a:no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1" name="Ellipszis 10"/>
                <p:cNvSpPr/>
                <p:nvPr/>
              </p:nvSpPr>
              <p:spPr bwMode="auto">
                <a:xfrm>
                  <a:off x="4957349" y="4880184"/>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hu-HU" sz="240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ctrlPr>
                          </m:sSubPr>
                          <m:e>
                            <m:r>
                              <a:rPr lang="hu-HU" sz="2400" i="1">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h</m:t>
                            </m:r>
                          </m:e>
                          <m:sub>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3</m:t>
                            </m:r>
                          </m:sub>
                        </m:sSub>
                      </m:oMath>
                    </m:oMathPara>
                  </a14:m>
                  <a:endParaRPr lang="hu-HU" sz="2400" dirty="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11" name="Ellipszis 10"/>
                <p:cNvSpPr>
                  <a:spLocks noRot="1" noChangeAspect="1" noMove="1" noResize="1" noEditPoints="1" noAdjustHandles="1" noChangeArrowheads="1" noChangeShapeType="1" noTextEdit="1"/>
                </p:cNvSpPr>
                <p:nvPr/>
              </p:nvSpPr>
              <p:spPr bwMode="auto">
                <a:xfrm>
                  <a:off x="4957349" y="4880184"/>
                  <a:ext cx="900000" cy="900000"/>
                </a:xfrm>
                <a:prstGeom prst="ellipse">
                  <a:avLst/>
                </a:prstGeom>
                <a:blipFill>
                  <a:blip r:embed="rId7"/>
                  <a:stretch>
                    <a:fillRect/>
                  </a:stretch>
                </a:blipFill>
                <a:ln>
                  <a:noFill/>
                </a:ln>
              </p:spPr>
              <p:txBody>
                <a:bodyPr/>
                <a:lstStyle/>
                <a:p>
                  <a:r>
                    <a:rPr lang="hu-HU">
                      <a:noFill/>
                    </a:rPr>
                    <a:t> </a:t>
                  </a:r>
                </a:p>
              </p:txBody>
            </p:sp>
          </mc:Fallback>
        </mc:AlternateContent>
        <p:cxnSp>
          <p:nvCxnSpPr>
            <p:cNvPr id="4" name="Egyenes összekötő nyíllal 3"/>
            <p:cNvCxnSpPr/>
            <p:nvPr/>
          </p:nvCxnSpPr>
          <p:spPr>
            <a:xfrm flipV="1">
              <a:off x="3567779" y="1998534"/>
              <a:ext cx="1184695" cy="101650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Egyenes összekötő nyíllal 14"/>
            <p:cNvCxnSpPr/>
            <p:nvPr/>
          </p:nvCxnSpPr>
          <p:spPr>
            <a:xfrm flipV="1">
              <a:off x="3706917" y="3465040"/>
              <a:ext cx="975736" cy="298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Egyenes összekötő nyíllal 16"/>
            <p:cNvCxnSpPr/>
            <p:nvPr/>
          </p:nvCxnSpPr>
          <p:spPr>
            <a:xfrm>
              <a:off x="3567778" y="3915040"/>
              <a:ext cx="1114875" cy="965144"/>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7" name="Csoportba foglalás 36"/>
          <p:cNvGrpSpPr/>
          <p:nvPr/>
        </p:nvGrpSpPr>
        <p:grpSpPr>
          <a:xfrm>
            <a:off x="6062224" y="1612232"/>
            <a:ext cx="2721167" cy="3456788"/>
            <a:chOff x="6062224" y="1612232"/>
            <a:chExt cx="2721167" cy="3456788"/>
          </a:xfrm>
        </p:grpSpPr>
        <mc:AlternateContent xmlns:mc="http://schemas.openxmlformats.org/markup-compatibility/2006" xmlns:a14="http://schemas.microsoft.com/office/drawing/2010/main">
          <mc:Choice Requires="a14">
            <p:sp>
              <p:nvSpPr>
                <p:cNvPr id="7" name="Ellipszis 6"/>
                <p:cNvSpPr/>
                <p:nvPr/>
              </p:nvSpPr>
              <p:spPr bwMode="auto">
                <a:xfrm>
                  <a:off x="7018759" y="1998534"/>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hu-HU" sz="240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ctrlPr>
                          </m:sSubPr>
                          <m:e>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𝑔</m:t>
                            </m:r>
                          </m:e>
                          <m:sub>
                            <m:r>
                              <a:rPr lang="hu-HU" sz="2400" i="1">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1</m:t>
                            </m:r>
                          </m:sub>
                        </m:sSub>
                      </m:oMath>
                    </m:oMathPara>
                  </a14:m>
                  <a:endParaRPr lang="hu-HU"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7" name="Ellipszis 6"/>
                <p:cNvSpPr>
                  <a:spLocks noRot="1" noChangeAspect="1" noMove="1" noResize="1" noEditPoints="1" noAdjustHandles="1" noChangeArrowheads="1" noChangeShapeType="1" noTextEdit="1"/>
                </p:cNvSpPr>
                <p:nvPr/>
              </p:nvSpPr>
              <p:spPr bwMode="auto">
                <a:xfrm>
                  <a:off x="7018759" y="1998534"/>
                  <a:ext cx="900000" cy="900000"/>
                </a:xfrm>
                <a:prstGeom prst="ellipse">
                  <a:avLst/>
                </a:prstGeom>
                <a:blipFill>
                  <a:blip r:embed="rId8"/>
                  <a:stretch>
                    <a:fillRect/>
                  </a:stretch>
                </a:blipFill>
                <a:ln>
                  <a:no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8" name="Ellipszis 7"/>
                <p:cNvSpPr/>
                <p:nvPr/>
              </p:nvSpPr>
              <p:spPr bwMode="auto">
                <a:xfrm>
                  <a:off x="7018759" y="3915040"/>
                  <a:ext cx="900000" cy="900000"/>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hu-HU" sz="240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ctrlPr>
                          </m:sSubPr>
                          <m:e>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𝑔</m:t>
                            </m:r>
                          </m:e>
                          <m:sub>
                            <m:r>
                              <a:rPr lang="hu-HU" sz="2400" b="0" i="1" smtClean="0">
                                <a:gradFill>
                                  <a:gsLst>
                                    <a:gs pos="0">
                                      <a:srgbClr val="FFFFFF"/>
                                    </a:gs>
                                    <a:gs pos="100000">
                                      <a:srgbClr val="FFFFFF"/>
                                    </a:gs>
                                  </a:gsLst>
                                  <a:lin ang="5400000" scaled="0"/>
                                </a:gradFill>
                                <a:latin typeface="Cambria Math" panose="02040503050406030204" pitchFamily="18" charset="0"/>
                                <a:ea typeface="Segoe UI" pitchFamily="34" charset="0"/>
                                <a:cs typeface="Segoe UI" pitchFamily="34" charset="0"/>
                              </a:rPr>
                              <m:t>2</m:t>
                            </m:r>
                          </m:sub>
                        </m:sSub>
                      </m:oMath>
                    </m:oMathPara>
                  </a14:m>
                  <a:endParaRPr lang="hu-HU"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hu-HU" sz="2400" dirty="0" smtClean="0">
                    <a:gradFill>
                      <a:gsLst>
                        <a:gs pos="0">
                          <a:srgbClr val="FFFFFF"/>
                        </a:gs>
                        <a:gs pos="100000">
                          <a:srgbClr val="FFFFFF"/>
                        </a:gs>
                      </a:gsLst>
                      <a:lin ang="5400000" scaled="0"/>
                    </a:gradFill>
                    <a:ea typeface="Segoe UI" pitchFamily="34" charset="0"/>
                    <a:cs typeface="Segoe UI" pitchFamily="34" charset="0"/>
                  </a:endParaRPr>
                </a:p>
              </p:txBody>
            </p:sp>
          </mc:Choice>
          <mc:Fallback xmlns="">
            <p:sp>
              <p:nvSpPr>
                <p:cNvPr id="8" name="Ellipszis 7"/>
                <p:cNvSpPr>
                  <a:spLocks noRot="1" noChangeAspect="1" noMove="1" noResize="1" noEditPoints="1" noAdjustHandles="1" noChangeArrowheads="1" noChangeShapeType="1" noTextEdit="1"/>
                </p:cNvSpPr>
                <p:nvPr/>
              </p:nvSpPr>
              <p:spPr bwMode="auto">
                <a:xfrm>
                  <a:off x="7018759" y="3915040"/>
                  <a:ext cx="900000" cy="900000"/>
                </a:xfrm>
                <a:prstGeom prst="ellipse">
                  <a:avLst/>
                </a:prstGeom>
                <a:blipFill>
                  <a:blip r:embed="rId9"/>
                  <a:stretch>
                    <a:fillRect/>
                  </a:stretch>
                </a:blipFill>
                <a:ln>
                  <a:noFill/>
                </a:ln>
              </p:spPr>
              <p:txBody>
                <a:bodyPr/>
                <a:lstStyle/>
                <a:p>
                  <a:r>
                    <a:rPr lang="hu-HU">
                      <a:noFill/>
                    </a:rPr>
                    <a:t> </a:t>
                  </a:r>
                </a:p>
              </p:txBody>
            </p:sp>
          </mc:Fallback>
        </mc:AlternateContent>
        <p:cxnSp>
          <p:nvCxnSpPr>
            <p:cNvPr id="19" name="Egyenes összekötő nyíllal 18"/>
            <p:cNvCxnSpPr/>
            <p:nvPr/>
          </p:nvCxnSpPr>
          <p:spPr>
            <a:xfrm>
              <a:off x="6097160" y="1612232"/>
              <a:ext cx="736777" cy="50532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Egyenes összekötő nyíllal 22"/>
            <p:cNvCxnSpPr/>
            <p:nvPr/>
          </p:nvCxnSpPr>
          <p:spPr>
            <a:xfrm flipV="1">
              <a:off x="6062224" y="2683042"/>
              <a:ext cx="771713" cy="71598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Egyenes összekötő nyíllal 24"/>
            <p:cNvCxnSpPr/>
            <p:nvPr/>
          </p:nvCxnSpPr>
          <p:spPr>
            <a:xfrm>
              <a:off x="6062224" y="3711849"/>
              <a:ext cx="736777" cy="50532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gyenes összekötő nyíllal 25"/>
            <p:cNvCxnSpPr/>
            <p:nvPr/>
          </p:nvCxnSpPr>
          <p:spPr>
            <a:xfrm flipV="1">
              <a:off x="6062224" y="4656221"/>
              <a:ext cx="736777" cy="41279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Egyenes összekötő nyíllal 28"/>
            <p:cNvCxnSpPr/>
            <p:nvPr/>
          </p:nvCxnSpPr>
          <p:spPr>
            <a:xfrm>
              <a:off x="8046614" y="2703175"/>
              <a:ext cx="736777" cy="505326"/>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Egyenes összekötő nyíllal 29"/>
            <p:cNvCxnSpPr/>
            <p:nvPr/>
          </p:nvCxnSpPr>
          <p:spPr>
            <a:xfrm flipV="1">
              <a:off x="7970993" y="3710792"/>
              <a:ext cx="812398" cy="44790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39280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4"/>
                                        </p:tgtEl>
                                      </p:cBhvr>
                                    </p:animEffect>
                                    <p:set>
                                      <p:cBhvr>
                                        <p:cTn id="7" dur="1" fill="hold">
                                          <p:stCondLst>
                                            <p:cond delay="499"/>
                                          </p:stCondLst>
                                        </p:cTn>
                                        <p:tgtEl>
                                          <p:spTgt spid="3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p:cNvPicPr>
            <a:picLocks noChangeAspect="1"/>
          </p:cNvPicPr>
          <p:nvPr/>
        </p:nvPicPr>
        <p:blipFill>
          <a:blip r:embed="rId3"/>
          <a:stretch>
            <a:fillRect/>
          </a:stretch>
        </p:blipFill>
        <p:spPr>
          <a:xfrm>
            <a:off x="757152" y="1816766"/>
            <a:ext cx="10756095" cy="3453064"/>
          </a:xfrm>
          <a:prstGeom prst="rect">
            <a:avLst/>
          </a:prstGeom>
        </p:spPr>
      </p:pic>
      <p:pic>
        <p:nvPicPr>
          <p:cNvPr id="30722" name="Picture 2" descr="https://jeremykarnowski.files.wordpress.com/2015/07/alexne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153" y="1838876"/>
            <a:ext cx="10570755" cy="4104719"/>
          </a:xfrm>
          <a:prstGeom prst="rect">
            <a:avLst/>
          </a:prstGeom>
          <a:noFill/>
          <a:extLst>
            <a:ext uri="{909E8E84-426E-40DD-AFC4-6F175D3DCCD1}">
              <a14:hiddenFill xmlns:a14="http://schemas.microsoft.com/office/drawing/2010/main">
                <a:solidFill>
                  <a:srgbClr val="FFFFFF"/>
                </a:solidFill>
              </a14:hiddenFill>
            </a:ext>
          </a:extLst>
        </p:spPr>
      </p:pic>
      <p:sp>
        <p:nvSpPr>
          <p:cNvPr id="2" name="Cím 1"/>
          <p:cNvSpPr>
            <a:spLocks noGrp="1"/>
          </p:cNvSpPr>
          <p:nvPr>
            <p:ph type="title"/>
          </p:nvPr>
        </p:nvSpPr>
        <p:spPr/>
        <p:txBody>
          <a:bodyPr/>
          <a:lstStyle/>
          <a:p>
            <a:r>
              <a:rPr lang="hu-HU" smtClean="0"/>
              <a:t>Alexnet</a:t>
            </a:r>
            <a:endParaRPr lang="hu-HU"/>
          </a:p>
        </p:txBody>
      </p:sp>
    </p:spTree>
    <p:extLst>
      <p:ext uri="{BB962C8B-B14F-4D97-AF65-F5344CB8AC3E}">
        <p14:creationId xmlns:p14="http://schemas.microsoft.com/office/powerpoint/2010/main" val="4154533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722"/>
                                        </p:tgtEl>
                                      </p:cBhvr>
                                    </p:animEffect>
                                    <p:set>
                                      <p:cBhvr>
                                        <p:cTn id="7" dur="1" fill="hold">
                                          <p:stCondLst>
                                            <p:cond delay="499"/>
                                          </p:stCondLst>
                                        </p:cTn>
                                        <p:tgtEl>
                                          <p:spTgt spid="30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err="1"/>
              <a:t>Machine</a:t>
            </a:r>
            <a:r>
              <a:rPr lang="hu-HU" dirty="0"/>
              <a:t> </a:t>
            </a:r>
            <a:r>
              <a:rPr lang="hu-HU" dirty="0" err="1"/>
              <a:t>Learning</a:t>
            </a:r>
            <a:r>
              <a:rPr lang="hu-HU" dirty="0"/>
              <a:t> – </a:t>
            </a:r>
            <a:r>
              <a:rPr lang="hu-HU" dirty="0" err="1"/>
              <a:t>Feature</a:t>
            </a:r>
            <a:r>
              <a:rPr lang="hu-HU" dirty="0"/>
              <a:t> </a:t>
            </a:r>
            <a:r>
              <a:rPr lang="hu-HU" dirty="0" err="1"/>
              <a:t>engineering</a:t>
            </a:r>
            <a:endParaRPr lang="hu-HU" dirty="0"/>
          </a:p>
        </p:txBody>
      </p:sp>
      <p:sp>
        <p:nvSpPr>
          <p:cNvPr id="4" name="Tartalom helye 3"/>
          <p:cNvSpPr>
            <a:spLocks noGrp="1"/>
          </p:cNvSpPr>
          <p:nvPr>
            <p:ph sz="quarter" idx="10"/>
          </p:nvPr>
        </p:nvSpPr>
        <p:spPr/>
        <p:txBody>
          <a:bodyPr>
            <a:normAutofit fontScale="70000" lnSpcReduction="20000"/>
          </a:bodyPr>
          <a:lstStyle/>
          <a:p>
            <a:pPr>
              <a:lnSpc>
                <a:spcPct val="120000"/>
              </a:lnSpc>
            </a:pPr>
            <a:r>
              <a:rPr lang="hu-HU" dirty="0" err="1"/>
              <a:t>Feature</a:t>
            </a:r>
            <a:r>
              <a:rPr lang="hu-HU" dirty="0"/>
              <a:t> </a:t>
            </a:r>
            <a:r>
              <a:rPr lang="hu-HU" dirty="0" err="1"/>
              <a:t>engineering</a:t>
            </a:r>
            <a:r>
              <a:rPr lang="hu-HU" dirty="0"/>
              <a:t>: Az adathalmazból azoknak a </a:t>
            </a:r>
            <a:r>
              <a:rPr lang="hu-HU" dirty="0" err="1"/>
              <a:t>mezőknek</a:t>
            </a:r>
            <a:r>
              <a:rPr lang="hu-HU" dirty="0"/>
              <a:t> a kiválasztása vagy az alapján olyan új mezők létrehozása, amelyek a legjobb modell előállítását segítik.</a:t>
            </a:r>
          </a:p>
          <a:p>
            <a:pPr>
              <a:lnSpc>
                <a:spcPct val="120000"/>
              </a:lnSpc>
            </a:pPr>
            <a:r>
              <a:rPr lang="hu-HU" dirty="0"/>
              <a:t>(iskolázottság, kedvenc szín, éves fizetés) adathalmaz esetén ha az „éves fizetés” az előre jelzendő cél, az „iskolázottság” egy jó </a:t>
            </a:r>
            <a:r>
              <a:rPr lang="hu-HU" dirty="0" err="1"/>
              <a:t>feature</a:t>
            </a:r>
            <a:r>
              <a:rPr lang="hu-HU" dirty="0"/>
              <a:t>, a „kedvenc szín” nem</a:t>
            </a:r>
          </a:p>
          <a:p>
            <a:pPr>
              <a:lnSpc>
                <a:spcPct val="120000"/>
              </a:lnSpc>
            </a:pPr>
            <a:r>
              <a:rPr lang="hu-HU" dirty="0"/>
              <a:t>Ökölszabály: próbáljunk meg olyan adathalmazt választani, hogy az egyes osztályokba esés valószínűsége monoton kövesse az adathalmaz értékének változását</a:t>
            </a:r>
          </a:p>
          <a:p>
            <a:pPr>
              <a:lnSpc>
                <a:spcPct val="120000"/>
              </a:lnSpc>
            </a:pPr>
            <a:r>
              <a:rPr lang="hu-HU" dirty="0"/>
              <a:t>Továbbra is szükséges az emberi tudás, a gép csak az </a:t>
            </a:r>
            <a:r>
              <a:rPr lang="hu-HU" dirty="0" err="1"/>
              <a:t>optimalizációs</a:t>
            </a:r>
            <a:r>
              <a:rPr lang="hu-HU" dirty="0"/>
              <a:t> algoritmust adja!</a:t>
            </a:r>
          </a:p>
          <a:p>
            <a:pPr>
              <a:lnSpc>
                <a:spcPct val="120000"/>
              </a:lnSpc>
            </a:pPr>
            <a:endParaRPr lang="hu-HU" dirty="0"/>
          </a:p>
        </p:txBody>
      </p:sp>
    </p:spTree>
    <p:extLst>
      <p:ext uri="{BB962C8B-B14F-4D97-AF65-F5344CB8AC3E}">
        <p14:creationId xmlns:p14="http://schemas.microsoft.com/office/powerpoint/2010/main" val="133107318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err="1"/>
              <a:t>Machine</a:t>
            </a:r>
            <a:r>
              <a:rPr lang="hu-HU" dirty="0"/>
              <a:t> </a:t>
            </a:r>
            <a:r>
              <a:rPr lang="hu-HU" dirty="0" err="1"/>
              <a:t>Learning</a:t>
            </a:r>
            <a:r>
              <a:rPr lang="hu-HU" dirty="0"/>
              <a:t> – Problémák </a:t>
            </a:r>
          </a:p>
        </p:txBody>
      </p:sp>
      <p:sp>
        <p:nvSpPr>
          <p:cNvPr id="4" name="Tartalom helye 3"/>
          <p:cNvSpPr>
            <a:spLocks noGrp="1"/>
          </p:cNvSpPr>
          <p:nvPr>
            <p:ph sz="quarter" idx="10"/>
          </p:nvPr>
        </p:nvSpPr>
        <p:spPr/>
        <p:txBody>
          <a:bodyPr/>
          <a:lstStyle/>
          <a:p>
            <a:r>
              <a:rPr lang="hu-HU" dirty="0"/>
              <a:t>Jó ML algoritmusok fejlesztése, megírása költséges</a:t>
            </a:r>
          </a:p>
          <a:p>
            <a:r>
              <a:rPr lang="hu-HU" dirty="0"/>
              <a:t>Sok eszköz szükséges egy ML megoldás lefejlesztéséhez (adatgyűjtés, előkészítés, modellfejlesztés)</a:t>
            </a:r>
          </a:p>
          <a:p>
            <a:r>
              <a:rPr lang="hu-HU" dirty="0"/>
              <a:t>Nehéz a modellt üzleti értékké fordítani, a modellt szolgáltatásként publikálni</a:t>
            </a:r>
          </a:p>
          <a:p>
            <a:r>
              <a:rPr lang="hu-HU" dirty="0"/>
              <a:t>Erőforrás-igényes, nehezen skálázható</a:t>
            </a:r>
          </a:p>
          <a:p>
            <a:endParaRPr lang="hu-HU" dirty="0"/>
          </a:p>
        </p:txBody>
      </p:sp>
    </p:spTree>
    <p:extLst>
      <p:ext uri="{BB962C8B-B14F-4D97-AF65-F5344CB8AC3E}">
        <p14:creationId xmlns:p14="http://schemas.microsoft.com/office/powerpoint/2010/main" val="153548133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792346" y="1361153"/>
            <a:ext cx="5894125" cy="3809052"/>
            <a:chOff x="2272947" y="1995492"/>
            <a:chExt cx="5667119" cy="3504098"/>
          </a:xfrm>
        </p:grpSpPr>
        <p:sp>
          <p:nvSpPr>
            <p:cNvPr id="17" name="矩形 16"/>
            <p:cNvSpPr/>
            <p:nvPr/>
          </p:nvSpPr>
          <p:spPr>
            <a:xfrm>
              <a:off x="2272947" y="1995492"/>
              <a:ext cx="5547104" cy="3504098"/>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799" kern="0" dirty="0">
                  <a:solidFill>
                    <a:prstClr val="white"/>
                  </a:solidFill>
                  <a:latin typeface="Segoe UI Light" pitchFamily="34" charset="0"/>
                  <a:cs typeface="Arial"/>
                </a:rPr>
                <a:t>             </a:t>
              </a:r>
              <a:r>
                <a:rPr lang="en-US" altLang="zh-CN" sz="3199" kern="0" dirty="0">
                  <a:solidFill>
                    <a:prstClr val="white"/>
                  </a:solidFill>
                  <a:latin typeface="Segoe UI Light" pitchFamily="34" charset="0"/>
                  <a:cs typeface="Arial"/>
                </a:rPr>
                <a:t> </a:t>
              </a:r>
              <a:r>
                <a:rPr lang="zh-CN" altLang="en-US" sz="2000" b="1" kern="0" dirty="0">
                  <a:solidFill>
                    <a:prstClr val="white"/>
                  </a:solidFill>
                  <a:latin typeface="Segoe UI Light" pitchFamily="34" charset="0"/>
                  <a:cs typeface="Arial"/>
                </a:rPr>
                <a:t>         </a:t>
              </a:r>
              <a:r>
                <a:rPr lang="en-US" altLang="zh-CN" sz="3199" b="1" kern="0" dirty="0">
                  <a:solidFill>
                    <a:prstClr val="white"/>
                  </a:solidFill>
                  <a:latin typeface="Segoe UI Light" pitchFamily="34" charset="0"/>
                  <a:cs typeface="Arial"/>
                </a:rPr>
                <a:t>Internet of things</a:t>
              </a:r>
            </a:p>
          </p:txBody>
        </p:sp>
        <p:sp>
          <p:nvSpPr>
            <p:cNvPr id="34" name="TextBox 33"/>
            <p:cNvSpPr txBox="1"/>
            <p:nvPr/>
          </p:nvSpPr>
          <p:spPr>
            <a:xfrm>
              <a:off x="6057222" y="2932460"/>
              <a:ext cx="1157111" cy="292464"/>
            </a:xfrm>
            <a:prstGeom prst="rect">
              <a:avLst/>
            </a:prstGeom>
            <a:noFill/>
            <a:ln>
              <a:noFill/>
            </a:ln>
          </p:spPr>
          <p:txBody>
            <a:bodyPr wrap="square" rtlCol="0">
              <a:spAutoFit/>
            </a:bodyPr>
            <a:lstStyle/>
            <a:p>
              <a:pPr defTabSz="816184">
                <a:defRPr/>
              </a:pPr>
              <a:r>
                <a:rPr lang="en-US" sz="1300" kern="0" dirty="0">
                  <a:solidFill>
                    <a:srgbClr val="FFFFFF"/>
                  </a:solidFill>
                  <a:latin typeface="Segoe UI Light" pitchFamily="34" charset="0"/>
                  <a:cs typeface="Arial"/>
                </a:rPr>
                <a:t>Audio / Video</a:t>
              </a:r>
            </a:p>
          </p:txBody>
        </p:sp>
        <p:sp>
          <p:nvSpPr>
            <p:cNvPr id="35" name="TextBox 34"/>
            <p:cNvSpPr txBox="1"/>
            <p:nvPr/>
          </p:nvSpPr>
          <p:spPr>
            <a:xfrm>
              <a:off x="6013982" y="3278398"/>
              <a:ext cx="971186" cy="268979"/>
            </a:xfrm>
            <a:prstGeom prst="rect">
              <a:avLst/>
            </a:prstGeom>
            <a:noFill/>
          </p:spPr>
          <p:txBody>
            <a:bodyPr wrap="square" rtlCol="0">
              <a:spAutoFit/>
            </a:bodyPr>
            <a:lstStyle/>
            <a:p>
              <a:pPr defTabSz="816184">
                <a:defRPr/>
              </a:pPr>
              <a:r>
                <a:rPr lang="hu-HU" sz="1300" kern="0" dirty="0">
                  <a:solidFill>
                    <a:srgbClr val="FFFFFF"/>
                  </a:solidFill>
                  <a:latin typeface="Segoe UI Light" pitchFamily="34" charset="0"/>
                  <a:cs typeface="Arial"/>
                </a:rPr>
                <a:t>naplófájlok</a:t>
              </a:r>
              <a:endParaRPr lang="en-US" sz="1300" kern="0" dirty="0">
                <a:solidFill>
                  <a:srgbClr val="FFFFFF"/>
                </a:solidFill>
                <a:latin typeface="Segoe UI Light" pitchFamily="34" charset="0"/>
                <a:cs typeface="Arial"/>
              </a:endParaRPr>
            </a:p>
          </p:txBody>
        </p:sp>
        <p:sp>
          <p:nvSpPr>
            <p:cNvPr id="36" name="TextBox 35"/>
            <p:cNvSpPr txBox="1"/>
            <p:nvPr/>
          </p:nvSpPr>
          <p:spPr>
            <a:xfrm>
              <a:off x="6019067" y="5109254"/>
              <a:ext cx="1298669" cy="268979"/>
            </a:xfrm>
            <a:prstGeom prst="rect">
              <a:avLst/>
            </a:prstGeom>
            <a:noFill/>
            <a:ln>
              <a:noFill/>
            </a:ln>
          </p:spPr>
          <p:txBody>
            <a:bodyPr wrap="square" rtlCol="0">
              <a:spAutoFit/>
            </a:bodyPr>
            <a:lstStyle/>
            <a:p>
              <a:pPr defTabSz="816184">
                <a:defRPr/>
              </a:pPr>
              <a:r>
                <a:rPr lang="hu-HU" sz="1300" kern="0" dirty="0">
                  <a:solidFill>
                    <a:srgbClr val="FFFFFF"/>
                  </a:solidFill>
                  <a:latin typeface="Segoe UI Light" pitchFamily="34" charset="0"/>
                  <a:cs typeface="Arial"/>
                </a:rPr>
                <a:t>Kép/szöveg</a:t>
              </a:r>
              <a:endParaRPr lang="en-US" sz="1300" kern="0" dirty="0">
                <a:solidFill>
                  <a:srgbClr val="FFFFFF"/>
                </a:solidFill>
                <a:latin typeface="Segoe UI Light" pitchFamily="34" charset="0"/>
                <a:cs typeface="Arial"/>
              </a:endParaRPr>
            </a:p>
          </p:txBody>
        </p:sp>
        <p:sp>
          <p:nvSpPr>
            <p:cNvPr id="37" name="TextBox 36"/>
            <p:cNvSpPr txBox="1"/>
            <p:nvPr/>
          </p:nvSpPr>
          <p:spPr>
            <a:xfrm>
              <a:off x="2360749" y="2413526"/>
              <a:ext cx="1328719" cy="268979"/>
            </a:xfrm>
            <a:prstGeom prst="rect">
              <a:avLst/>
            </a:prstGeom>
            <a:noFill/>
            <a:ln>
              <a:noFill/>
            </a:ln>
          </p:spPr>
          <p:txBody>
            <a:bodyPr wrap="square" rtlCol="0">
              <a:spAutoFit/>
            </a:bodyPr>
            <a:lstStyle/>
            <a:p>
              <a:pPr defTabSz="816184">
                <a:defRPr/>
              </a:pPr>
              <a:r>
                <a:rPr lang="hu-HU" sz="1300" kern="0" dirty="0">
                  <a:solidFill>
                    <a:srgbClr val="FFFFFF"/>
                  </a:solidFill>
                  <a:latin typeface="Segoe UI Light" pitchFamily="34" charset="0"/>
                  <a:cs typeface="Arial"/>
                </a:rPr>
                <a:t>Közösségi adatok</a:t>
              </a:r>
              <a:endParaRPr lang="en-US" sz="1300" kern="0" dirty="0">
                <a:solidFill>
                  <a:srgbClr val="FFFFFF"/>
                </a:solidFill>
                <a:latin typeface="Segoe UI Light" pitchFamily="34" charset="0"/>
                <a:cs typeface="Arial"/>
              </a:endParaRPr>
            </a:p>
          </p:txBody>
        </p:sp>
        <p:sp>
          <p:nvSpPr>
            <p:cNvPr id="38" name="TextBox 37"/>
            <p:cNvSpPr txBox="1"/>
            <p:nvPr/>
          </p:nvSpPr>
          <p:spPr>
            <a:xfrm>
              <a:off x="6013982" y="3945849"/>
              <a:ext cx="1524799" cy="268979"/>
            </a:xfrm>
            <a:prstGeom prst="rect">
              <a:avLst/>
            </a:prstGeom>
            <a:noFill/>
            <a:ln>
              <a:noFill/>
            </a:ln>
          </p:spPr>
          <p:txBody>
            <a:bodyPr wrap="square" rtlCol="0">
              <a:spAutoFit/>
            </a:bodyPr>
            <a:lstStyle/>
            <a:p>
              <a:pPr defTabSz="816184">
                <a:defRPr/>
              </a:pPr>
              <a:r>
                <a:rPr lang="hu-HU" sz="1300" kern="0" dirty="0">
                  <a:solidFill>
                    <a:srgbClr val="FFFFFF"/>
                  </a:solidFill>
                  <a:latin typeface="Segoe UI Light" pitchFamily="34" charset="0"/>
                  <a:cs typeface="Arial"/>
                </a:rPr>
                <a:t>Adatpiaci </a:t>
              </a:r>
              <a:r>
                <a:rPr lang="hu-HU" sz="1300" kern="0" dirty="0" err="1">
                  <a:solidFill>
                    <a:srgbClr val="FFFFFF"/>
                  </a:solidFill>
                  <a:latin typeface="Segoe UI Light" pitchFamily="34" charset="0"/>
                  <a:cs typeface="Arial"/>
                </a:rPr>
                <a:t>feedek</a:t>
              </a:r>
              <a:endParaRPr lang="en-US" sz="1300" kern="0" dirty="0">
                <a:solidFill>
                  <a:srgbClr val="FFFFFF"/>
                </a:solidFill>
                <a:latin typeface="Segoe UI Light" pitchFamily="34" charset="0"/>
                <a:cs typeface="Arial"/>
              </a:endParaRPr>
            </a:p>
          </p:txBody>
        </p:sp>
        <p:sp>
          <p:nvSpPr>
            <p:cNvPr id="39" name="TextBox 38"/>
            <p:cNvSpPr txBox="1"/>
            <p:nvPr/>
          </p:nvSpPr>
          <p:spPr>
            <a:xfrm>
              <a:off x="6013982" y="4297127"/>
              <a:ext cx="1348200" cy="453018"/>
            </a:xfrm>
            <a:prstGeom prst="rect">
              <a:avLst/>
            </a:prstGeom>
            <a:noFill/>
            <a:ln>
              <a:noFill/>
            </a:ln>
          </p:spPr>
          <p:txBody>
            <a:bodyPr wrap="square" rtlCol="0">
              <a:spAutoFit/>
            </a:bodyPr>
            <a:lstStyle/>
            <a:p>
              <a:pPr defTabSz="816184">
                <a:defRPr/>
              </a:pPr>
              <a:r>
                <a:rPr lang="hu-HU" sz="1300" kern="0" dirty="0">
                  <a:solidFill>
                    <a:srgbClr val="FFFFFF"/>
                  </a:solidFill>
                  <a:latin typeface="Segoe UI Light" pitchFamily="34" charset="0"/>
                  <a:cs typeface="Arial"/>
                </a:rPr>
                <a:t>Kormányzati </a:t>
              </a:r>
              <a:r>
                <a:rPr lang="hu-HU" sz="1300" kern="0" dirty="0" err="1">
                  <a:solidFill>
                    <a:srgbClr val="FFFFFF"/>
                  </a:solidFill>
                  <a:latin typeface="Segoe UI Light" pitchFamily="34" charset="0"/>
                  <a:cs typeface="Arial"/>
                </a:rPr>
                <a:t>feedek</a:t>
              </a:r>
              <a:endParaRPr lang="en-US" sz="1300" kern="0" dirty="0">
                <a:solidFill>
                  <a:srgbClr val="FFFFFF"/>
                </a:solidFill>
                <a:latin typeface="Segoe UI Light" pitchFamily="34" charset="0"/>
                <a:cs typeface="Arial"/>
              </a:endParaRPr>
            </a:p>
          </p:txBody>
        </p:sp>
        <p:sp>
          <p:nvSpPr>
            <p:cNvPr id="40" name="TextBox 39"/>
            <p:cNvSpPr txBox="1"/>
            <p:nvPr/>
          </p:nvSpPr>
          <p:spPr>
            <a:xfrm>
              <a:off x="6019067" y="4824614"/>
              <a:ext cx="840237" cy="268979"/>
            </a:xfrm>
            <a:prstGeom prst="rect">
              <a:avLst/>
            </a:prstGeom>
            <a:noFill/>
            <a:ln>
              <a:noFill/>
            </a:ln>
          </p:spPr>
          <p:txBody>
            <a:bodyPr wrap="square" rtlCol="0">
              <a:spAutoFit/>
            </a:bodyPr>
            <a:lstStyle/>
            <a:p>
              <a:pPr defTabSz="816184">
                <a:defRPr/>
              </a:pPr>
              <a:r>
                <a:rPr lang="hu-HU" sz="1300" kern="0" dirty="0">
                  <a:solidFill>
                    <a:srgbClr val="FFFFFF"/>
                  </a:solidFill>
                  <a:latin typeface="Segoe UI Light" pitchFamily="34" charset="0"/>
                  <a:cs typeface="Arial"/>
                </a:rPr>
                <a:t>Időjárás</a:t>
              </a:r>
              <a:endParaRPr lang="en-US" sz="1300" kern="0" dirty="0">
                <a:solidFill>
                  <a:srgbClr val="FFFFFF"/>
                </a:solidFill>
                <a:latin typeface="Segoe UI Light" pitchFamily="34" charset="0"/>
                <a:cs typeface="Arial"/>
              </a:endParaRPr>
            </a:p>
          </p:txBody>
        </p:sp>
        <p:sp>
          <p:nvSpPr>
            <p:cNvPr id="41" name="TextBox 40"/>
            <p:cNvSpPr txBox="1"/>
            <p:nvPr/>
          </p:nvSpPr>
          <p:spPr>
            <a:xfrm>
              <a:off x="6013982" y="2615408"/>
              <a:ext cx="1141577" cy="268979"/>
            </a:xfrm>
            <a:prstGeom prst="rect">
              <a:avLst/>
            </a:prstGeom>
            <a:noFill/>
            <a:ln>
              <a:noFill/>
            </a:ln>
            <a:effectLst/>
          </p:spPr>
          <p:txBody>
            <a:bodyPr wrap="square" rtlCol="0">
              <a:spAutoFit/>
            </a:bodyPr>
            <a:lstStyle/>
            <a:p>
              <a:pPr defTabSz="816184">
                <a:defRPr/>
              </a:pPr>
              <a:r>
                <a:rPr lang="hu-HU" sz="1300" kern="0" dirty="0" err="1">
                  <a:solidFill>
                    <a:srgbClr val="FFFFFF"/>
                  </a:solidFill>
                  <a:latin typeface="Segoe UI Light" pitchFamily="34" charset="0"/>
                  <a:cs typeface="Arial"/>
                </a:rPr>
                <a:t>Wiki</a:t>
              </a:r>
              <a:r>
                <a:rPr lang="hu-HU" sz="1300" kern="0" dirty="0">
                  <a:solidFill>
                    <a:srgbClr val="FFFFFF"/>
                  </a:solidFill>
                  <a:latin typeface="Segoe UI Light" pitchFamily="34" charset="0"/>
                  <a:cs typeface="Arial"/>
                </a:rPr>
                <a:t>/</a:t>
              </a:r>
              <a:r>
                <a:rPr lang="hu-HU" sz="1300" kern="0" dirty="0" err="1">
                  <a:solidFill>
                    <a:srgbClr val="FFFFFF"/>
                  </a:solidFill>
                  <a:latin typeface="Segoe UI Light" pitchFamily="34" charset="0"/>
                  <a:cs typeface="Arial"/>
                </a:rPr>
                <a:t>Blog</a:t>
              </a:r>
              <a:endParaRPr lang="en-US" sz="1300" kern="0" dirty="0">
                <a:solidFill>
                  <a:srgbClr val="FFFFFF"/>
                </a:solidFill>
                <a:latin typeface="Segoe UI Light" pitchFamily="34" charset="0"/>
                <a:cs typeface="Arial"/>
              </a:endParaRPr>
            </a:p>
          </p:txBody>
        </p:sp>
        <p:sp>
          <p:nvSpPr>
            <p:cNvPr id="42" name="TextBox 41"/>
            <p:cNvSpPr txBox="1"/>
            <p:nvPr/>
          </p:nvSpPr>
          <p:spPr>
            <a:xfrm>
              <a:off x="2422744" y="2705995"/>
              <a:ext cx="1065089" cy="268979"/>
            </a:xfrm>
            <a:prstGeom prst="rect">
              <a:avLst/>
            </a:prstGeom>
            <a:noFill/>
            <a:ln>
              <a:noFill/>
            </a:ln>
          </p:spPr>
          <p:txBody>
            <a:bodyPr wrap="square" rtlCol="0">
              <a:spAutoFit/>
            </a:bodyPr>
            <a:lstStyle/>
            <a:p>
              <a:pPr defTabSz="816184">
                <a:defRPr/>
              </a:pPr>
              <a:r>
                <a:rPr lang="hu-HU" sz="1300" kern="0" dirty="0" err="1">
                  <a:solidFill>
                    <a:srgbClr val="FFFFFF"/>
                  </a:solidFill>
                  <a:latin typeface="Segoe UI Light" pitchFamily="34" charset="0"/>
                  <a:cs typeface="Arial"/>
                </a:rPr>
                <a:t>Streamek</a:t>
              </a:r>
              <a:endParaRPr lang="en-US" sz="1300" kern="0" dirty="0">
                <a:solidFill>
                  <a:srgbClr val="FFFFFF"/>
                </a:solidFill>
                <a:latin typeface="Segoe UI Light" pitchFamily="34" charset="0"/>
                <a:cs typeface="Arial"/>
              </a:endParaRPr>
            </a:p>
          </p:txBody>
        </p:sp>
        <p:sp>
          <p:nvSpPr>
            <p:cNvPr id="43" name="TextBox 42"/>
            <p:cNvSpPr txBox="1"/>
            <p:nvPr/>
          </p:nvSpPr>
          <p:spPr>
            <a:xfrm>
              <a:off x="4123450" y="2579483"/>
              <a:ext cx="1876711" cy="453018"/>
            </a:xfrm>
            <a:prstGeom prst="rect">
              <a:avLst/>
            </a:prstGeom>
            <a:noFill/>
            <a:ln>
              <a:noFill/>
            </a:ln>
          </p:spPr>
          <p:txBody>
            <a:bodyPr wrap="square" rtlCol="0">
              <a:spAutoFit/>
            </a:bodyPr>
            <a:lstStyle/>
            <a:p>
              <a:pPr defTabSz="816184">
                <a:defRPr/>
              </a:pPr>
              <a:r>
                <a:rPr lang="hu-HU" sz="1300" kern="0" dirty="0">
                  <a:solidFill>
                    <a:srgbClr val="FFFFFF"/>
                  </a:solidFill>
                  <a:latin typeface="Segoe UI Light" pitchFamily="34" charset="0"/>
                  <a:cs typeface="Arial"/>
                </a:rPr>
                <a:t>Szenzorok</a:t>
              </a:r>
              <a:r>
                <a:rPr lang="en-US" sz="1300" kern="0" dirty="0">
                  <a:solidFill>
                    <a:srgbClr val="FFFFFF"/>
                  </a:solidFill>
                  <a:latin typeface="Segoe UI Light" pitchFamily="34" charset="0"/>
                  <a:cs typeface="Arial"/>
                </a:rPr>
                <a:t> / RFID / </a:t>
              </a:r>
              <a:r>
                <a:rPr lang="hu-HU" sz="1300" kern="0" dirty="0">
                  <a:solidFill>
                    <a:srgbClr val="FFFFFF"/>
                  </a:solidFill>
                  <a:latin typeface="Segoe UI Light" pitchFamily="34" charset="0"/>
                  <a:cs typeface="Arial"/>
                </a:rPr>
                <a:t>Eszközök</a:t>
              </a:r>
              <a:endParaRPr lang="en-US" sz="1300" kern="0" dirty="0">
                <a:solidFill>
                  <a:srgbClr val="FFFFFF"/>
                </a:solidFill>
                <a:latin typeface="Segoe UI Light" pitchFamily="34" charset="0"/>
                <a:cs typeface="Arial"/>
              </a:endParaRPr>
            </a:p>
          </p:txBody>
        </p:sp>
        <p:sp>
          <p:nvSpPr>
            <p:cNvPr id="44" name="TextBox 43"/>
            <p:cNvSpPr txBox="1"/>
            <p:nvPr/>
          </p:nvSpPr>
          <p:spPr>
            <a:xfrm>
              <a:off x="6000161" y="3586739"/>
              <a:ext cx="1939905" cy="254822"/>
            </a:xfrm>
            <a:prstGeom prst="rect">
              <a:avLst/>
            </a:prstGeom>
            <a:noFill/>
            <a:ln>
              <a:noFill/>
            </a:ln>
          </p:spPr>
          <p:txBody>
            <a:bodyPr wrap="square" rtlCol="0">
              <a:spAutoFit/>
            </a:bodyPr>
            <a:lstStyle/>
            <a:p>
              <a:pPr defTabSz="816184">
                <a:defRPr/>
              </a:pPr>
              <a:r>
                <a:rPr lang="hu-HU" sz="1200" kern="0" dirty="0">
                  <a:solidFill>
                    <a:srgbClr val="FFFFFF"/>
                  </a:solidFill>
                  <a:latin typeface="Segoe UI Light" pitchFamily="34" charset="0"/>
                  <a:cs typeface="Arial"/>
                </a:rPr>
                <a:t>GPS koordináták</a:t>
              </a:r>
              <a:endParaRPr lang="en-US" sz="1200" kern="0" dirty="0">
                <a:solidFill>
                  <a:srgbClr val="FFFFFF"/>
                </a:solidFill>
                <a:latin typeface="Segoe UI Light" pitchFamily="34" charset="0"/>
                <a:cs typeface="Arial"/>
              </a:endParaRPr>
            </a:p>
          </p:txBody>
        </p:sp>
      </p:grpSp>
      <p:grpSp>
        <p:nvGrpSpPr>
          <p:cNvPr id="45" name="组合 44"/>
          <p:cNvGrpSpPr/>
          <p:nvPr/>
        </p:nvGrpSpPr>
        <p:grpSpPr>
          <a:xfrm>
            <a:off x="3792344" y="2541728"/>
            <a:ext cx="3800042" cy="2628477"/>
            <a:chOff x="2272946" y="2870427"/>
            <a:chExt cx="3801031" cy="2629163"/>
          </a:xfrm>
          <a:solidFill>
            <a:schemeClr val="accent2"/>
          </a:solidFill>
        </p:grpSpPr>
        <p:sp>
          <p:nvSpPr>
            <p:cNvPr id="15" name="矩形 14"/>
            <p:cNvSpPr/>
            <p:nvPr/>
          </p:nvSpPr>
          <p:spPr>
            <a:xfrm>
              <a:off x="2272946" y="2870427"/>
              <a:ext cx="3679597" cy="2629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599" kern="0" dirty="0">
                  <a:solidFill>
                    <a:prstClr val="white"/>
                  </a:solidFill>
                  <a:latin typeface="Segoe UI Light" pitchFamily="34" charset="0"/>
                  <a:cs typeface="Arial"/>
                </a:rPr>
                <a:t>             WEB 2.0</a:t>
              </a:r>
            </a:p>
          </p:txBody>
        </p:sp>
        <p:sp>
          <p:nvSpPr>
            <p:cNvPr id="22" name="TextBox 21"/>
            <p:cNvSpPr txBox="1"/>
            <p:nvPr/>
          </p:nvSpPr>
          <p:spPr>
            <a:xfrm>
              <a:off x="2428786" y="3054763"/>
              <a:ext cx="762000"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Mobil</a:t>
              </a:r>
              <a:endParaRPr lang="en-US" sz="1300" kern="0" dirty="0">
                <a:solidFill>
                  <a:srgbClr val="FFFFFF"/>
                </a:solidFill>
                <a:latin typeface="Segoe UI Light" pitchFamily="34" charset="0"/>
                <a:cs typeface="Arial"/>
              </a:endParaRPr>
            </a:p>
          </p:txBody>
        </p:sp>
        <p:sp>
          <p:nvSpPr>
            <p:cNvPr id="23" name="TextBox 22"/>
            <p:cNvSpPr txBox="1"/>
            <p:nvPr/>
          </p:nvSpPr>
          <p:spPr>
            <a:xfrm>
              <a:off x="2360389" y="3381792"/>
              <a:ext cx="990600"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Reklámok</a:t>
              </a:r>
              <a:endParaRPr lang="en-US" sz="1300" kern="0" dirty="0">
                <a:solidFill>
                  <a:srgbClr val="FFFFFF"/>
                </a:solidFill>
                <a:latin typeface="Segoe UI Light" pitchFamily="34" charset="0"/>
                <a:cs typeface="Arial"/>
              </a:endParaRPr>
            </a:p>
          </p:txBody>
        </p:sp>
        <p:sp>
          <p:nvSpPr>
            <p:cNvPr id="24" name="TextBox 23"/>
            <p:cNvSpPr txBox="1"/>
            <p:nvPr/>
          </p:nvSpPr>
          <p:spPr>
            <a:xfrm>
              <a:off x="4540551" y="3381792"/>
              <a:ext cx="1172749"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Kollaboráció</a:t>
              </a:r>
              <a:endParaRPr lang="en-US" sz="1300" kern="0" dirty="0">
                <a:solidFill>
                  <a:srgbClr val="FFFFFF"/>
                </a:solidFill>
                <a:latin typeface="Segoe UI Light" pitchFamily="34" charset="0"/>
                <a:cs typeface="Arial"/>
              </a:endParaRPr>
            </a:p>
          </p:txBody>
        </p:sp>
        <p:sp>
          <p:nvSpPr>
            <p:cNvPr id="25" name="TextBox 24"/>
            <p:cNvSpPr txBox="1"/>
            <p:nvPr/>
          </p:nvSpPr>
          <p:spPr>
            <a:xfrm>
              <a:off x="3265096" y="3381792"/>
              <a:ext cx="1169560" cy="292464"/>
            </a:xfrm>
            <a:prstGeom prst="rect">
              <a:avLst/>
            </a:prstGeom>
            <a:grpFill/>
          </p:spPr>
          <p:txBody>
            <a:bodyPr wrap="square" rtlCol="0">
              <a:spAutoFit/>
            </a:bodyPr>
            <a:lstStyle/>
            <a:p>
              <a:pPr defTabSz="816184">
                <a:defRPr/>
              </a:pPr>
              <a:r>
                <a:rPr lang="en-US" sz="1300" kern="0" dirty="0">
                  <a:solidFill>
                    <a:srgbClr val="FFFFFF"/>
                  </a:solidFill>
                  <a:latin typeface="Segoe UI Light" pitchFamily="34" charset="0"/>
                  <a:cs typeface="Arial"/>
                </a:rPr>
                <a:t>eCommerce</a:t>
              </a:r>
            </a:p>
          </p:txBody>
        </p:sp>
        <p:sp>
          <p:nvSpPr>
            <p:cNvPr id="26" name="TextBox 25"/>
            <p:cNvSpPr txBox="1"/>
            <p:nvPr/>
          </p:nvSpPr>
          <p:spPr>
            <a:xfrm>
              <a:off x="4455565" y="3798904"/>
              <a:ext cx="1496977"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Digitális marketing</a:t>
              </a:r>
              <a:endParaRPr lang="en-US" sz="1300" kern="0" dirty="0">
                <a:solidFill>
                  <a:srgbClr val="FFFFFF"/>
                </a:solidFill>
                <a:latin typeface="Segoe UI Light" pitchFamily="34" charset="0"/>
                <a:cs typeface="Arial"/>
              </a:endParaRPr>
            </a:p>
          </p:txBody>
        </p:sp>
        <p:sp>
          <p:nvSpPr>
            <p:cNvPr id="27" name="TextBox 26"/>
            <p:cNvSpPr txBox="1"/>
            <p:nvPr/>
          </p:nvSpPr>
          <p:spPr>
            <a:xfrm>
              <a:off x="4384810" y="4235039"/>
              <a:ext cx="1689167" cy="292464"/>
            </a:xfrm>
            <a:prstGeom prst="rect">
              <a:avLst/>
            </a:prstGeom>
            <a:grpFill/>
          </p:spPr>
          <p:txBody>
            <a:bodyPr wrap="square" rtlCol="0">
              <a:spAutoFit/>
            </a:bodyPr>
            <a:lstStyle/>
            <a:p>
              <a:pPr defTabSz="816184">
                <a:defRPr/>
              </a:pPr>
              <a:r>
                <a:rPr lang="hu-HU" sz="1300" kern="0" dirty="0">
                  <a:solidFill>
                    <a:srgbClr val="FFFFFF"/>
                  </a:solidFill>
                  <a:cs typeface="Arial"/>
                </a:rPr>
                <a:t>Keresőoptimalizálás</a:t>
              </a:r>
              <a:endParaRPr lang="en-US" sz="1300" kern="0" dirty="0">
                <a:solidFill>
                  <a:srgbClr val="FFFFFF"/>
                </a:solidFill>
                <a:latin typeface="Segoe UI Light" pitchFamily="34" charset="0"/>
                <a:cs typeface="Arial"/>
              </a:endParaRPr>
            </a:p>
          </p:txBody>
        </p:sp>
        <p:sp>
          <p:nvSpPr>
            <p:cNvPr id="28" name="TextBox 27"/>
            <p:cNvSpPr txBox="1"/>
            <p:nvPr/>
          </p:nvSpPr>
          <p:spPr>
            <a:xfrm>
              <a:off x="4434656" y="4678431"/>
              <a:ext cx="1165689"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Webes </a:t>
              </a:r>
              <a:r>
                <a:rPr lang="hu-HU" sz="1300" kern="0" dirty="0" err="1">
                  <a:solidFill>
                    <a:srgbClr val="FFFFFF"/>
                  </a:solidFill>
                  <a:latin typeface="Segoe UI Light" pitchFamily="34" charset="0"/>
                  <a:cs typeface="Arial"/>
                </a:rPr>
                <a:t>logok</a:t>
              </a:r>
              <a:endParaRPr lang="en-US" sz="1300" kern="0" dirty="0">
                <a:solidFill>
                  <a:srgbClr val="FFFFFF"/>
                </a:solidFill>
                <a:latin typeface="Segoe UI Light" pitchFamily="34" charset="0"/>
                <a:cs typeface="Arial"/>
              </a:endParaRPr>
            </a:p>
          </p:txBody>
        </p:sp>
        <p:sp>
          <p:nvSpPr>
            <p:cNvPr id="29" name="TextBox 28"/>
            <p:cNvSpPr txBox="1"/>
            <p:nvPr/>
          </p:nvSpPr>
          <p:spPr>
            <a:xfrm>
              <a:off x="4427984" y="5065093"/>
              <a:ext cx="1510730"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Javasló rendszerek</a:t>
              </a:r>
              <a:endParaRPr lang="en-US" sz="1300" kern="0" dirty="0">
                <a:solidFill>
                  <a:srgbClr val="FFFFFF"/>
                </a:solidFill>
                <a:latin typeface="Segoe UI Light" pitchFamily="34" charset="0"/>
                <a:cs typeface="Arial"/>
              </a:endParaRPr>
            </a:p>
          </p:txBody>
        </p:sp>
      </p:grpSp>
      <p:grpSp>
        <p:nvGrpSpPr>
          <p:cNvPr id="19" name="组合 18"/>
          <p:cNvGrpSpPr/>
          <p:nvPr/>
        </p:nvGrpSpPr>
        <p:grpSpPr>
          <a:xfrm>
            <a:off x="3792343" y="3421347"/>
            <a:ext cx="2257167" cy="1802505"/>
            <a:chOff x="2272945" y="3750273"/>
            <a:chExt cx="2257756" cy="1802973"/>
          </a:xfrm>
          <a:solidFill>
            <a:schemeClr val="tx2">
              <a:lumMod val="60000"/>
              <a:lumOff val="40000"/>
            </a:schemeClr>
          </a:solidFill>
        </p:grpSpPr>
        <p:sp>
          <p:nvSpPr>
            <p:cNvPr id="14" name="矩形 13"/>
            <p:cNvSpPr/>
            <p:nvPr/>
          </p:nvSpPr>
          <p:spPr>
            <a:xfrm>
              <a:off x="2272945" y="3750273"/>
              <a:ext cx="2078707" cy="174931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20" name="TextBox 19"/>
            <p:cNvSpPr txBox="1"/>
            <p:nvPr/>
          </p:nvSpPr>
          <p:spPr>
            <a:xfrm>
              <a:off x="3224565" y="5060675"/>
              <a:ext cx="1306136" cy="492571"/>
            </a:xfrm>
            <a:prstGeom prst="rect">
              <a:avLst/>
            </a:prstGeom>
            <a:grpFill/>
          </p:spPr>
          <p:txBody>
            <a:bodyPr wrap="square" rtlCol="0">
              <a:spAutoFit/>
            </a:bodyPr>
            <a:lstStyle/>
            <a:p>
              <a:pPr defTabSz="816184">
                <a:defRPr/>
              </a:pPr>
              <a:r>
                <a:rPr lang="hu-HU" sz="1300" kern="0" dirty="0" err="1">
                  <a:solidFill>
                    <a:srgbClr val="FFFFFF"/>
                  </a:solidFill>
                  <a:latin typeface="Segoe UI Light" pitchFamily="34" charset="0"/>
                  <a:cs typeface="Arial"/>
                </a:rPr>
                <a:t>Sales</a:t>
              </a:r>
              <a:r>
                <a:rPr lang="hu-HU" sz="1300" kern="0" dirty="0">
                  <a:solidFill>
                    <a:srgbClr val="FFFFFF"/>
                  </a:solidFill>
                  <a:latin typeface="Segoe UI Light" pitchFamily="34" charset="0"/>
                  <a:cs typeface="Arial"/>
                </a:rPr>
                <a:t> folyamatok</a:t>
              </a:r>
              <a:endParaRPr lang="en-US" sz="1300" kern="0" dirty="0">
                <a:solidFill>
                  <a:srgbClr val="FFFFFF"/>
                </a:solidFill>
                <a:latin typeface="Segoe UI Light" pitchFamily="34" charset="0"/>
                <a:cs typeface="Arial"/>
              </a:endParaRPr>
            </a:p>
          </p:txBody>
        </p:sp>
        <p:sp>
          <p:nvSpPr>
            <p:cNvPr id="21" name="TextBox 20"/>
            <p:cNvSpPr txBox="1"/>
            <p:nvPr/>
          </p:nvSpPr>
          <p:spPr>
            <a:xfrm>
              <a:off x="2336669" y="4253115"/>
              <a:ext cx="1116291"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Kifizetendők</a:t>
              </a:r>
              <a:endParaRPr lang="en-US" sz="1300" kern="0" dirty="0">
                <a:solidFill>
                  <a:srgbClr val="FFFFFF"/>
                </a:solidFill>
                <a:latin typeface="Segoe UI Light" pitchFamily="34" charset="0"/>
                <a:cs typeface="Arial"/>
              </a:endParaRPr>
            </a:p>
          </p:txBody>
        </p:sp>
        <p:sp>
          <p:nvSpPr>
            <p:cNvPr id="30" name="TextBox 29"/>
            <p:cNvSpPr txBox="1"/>
            <p:nvPr/>
          </p:nvSpPr>
          <p:spPr>
            <a:xfrm>
              <a:off x="2403390" y="4676886"/>
              <a:ext cx="892793"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Fizetések</a:t>
              </a:r>
              <a:endParaRPr lang="en-US" sz="1300" kern="0" dirty="0">
                <a:solidFill>
                  <a:srgbClr val="FFFFFF"/>
                </a:solidFill>
                <a:latin typeface="Segoe UI Light" pitchFamily="34" charset="0"/>
                <a:cs typeface="Arial"/>
              </a:endParaRPr>
            </a:p>
          </p:txBody>
        </p:sp>
        <p:sp>
          <p:nvSpPr>
            <p:cNvPr id="31" name="TextBox 30"/>
            <p:cNvSpPr txBox="1"/>
            <p:nvPr/>
          </p:nvSpPr>
          <p:spPr>
            <a:xfrm>
              <a:off x="2333398" y="5060677"/>
              <a:ext cx="886452"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Raktár</a:t>
              </a:r>
              <a:endParaRPr lang="en-US" sz="1300" kern="0" dirty="0">
                <a:solidFill>
                  <a:srgbClr val="FFFFFF"/>
                </a:solidFill>
                <a:latin typeface="Segoe UI Light" pitchFamily="34" charset="0"/>
                <a:cs typeface="Arial"/>
              </a:endParaRPr>
            </a:p>
          </p:txBody>
        </p:sp>
        <p:sp>
          <p:nvSpPr>
            <p:cNvPr id="32" name="TextBox 31"/>
            <p:cNvSpPr txBox="1"/>
            <p:nvPr/>
          </p:nvSpPr>
          <p:spPr>
            <a:xfrm>
              <a:off x="3347556" y="4248759"/>
              <a:ext cx="1062154"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Szerződések</a:t>
              </a:r>
              <a:endParaRPr lang="en-US" sz="1300" kern="0" dirty="0">
                <a:solidFill>
                  <a:srgbClr val="FFFFFF"/>
                </a:solidFill>
                <a:latin typeface="Segoe UI Light" pitchFamily="34" charset="0"/>
                <a:cs typeface="Arial"/>
              </a:endParaRPr>
            </a:p>
          </p:txBody>
        </p:sp>
        <p:sp>
          <p:nvSpPr>
            <p:cNvPr id="33" name="TextBox 32"/>
            <p:cNvSpPr txBox="1"/>
            <p:nvPr/>
          </p:nvSpPr>
          <p:spPr>
            <a:xfrm>
              <a:off x="3229698" y="4676885"/>
              <a:ext cx="1122170" cy="292464"/>
            </a:xfrm>
            <a:prstGeom prst="rect">
              <a:avLst/>
            </a:prstGeom>
            <a:grpFill/>
          </p:spPr>
          <p:txBody>
            <a:bodyPr wrap="square" rtlCol="0">
              <a:spAutoFit/>
            </a:bodyPr>
            <a:lstStyle/>
            <a:p>
              <a:pPr defTabSz="816184">
                <a:defRPr/>
              </a:pPr>
              <a:r>
                <a:rPr lang="hu-HU" sz="1300" kern="0" dirty="0">
                  <a:solidFill>
                    <a:srgbClr val="FFFFFF"/>
                  </a:solidFill>
                  <a:latin typeface="Segoe UI Light" pitchFamily="34" charset="0"/>
                  <a:cs typeface="Arial"/>
                </a:rPr>
                <a:t>Üzletek</a:t>
              </a:r>
              <a:endParaRPr lang="en-US" sz="1300" kern="0" dirty="0">
                <a:solidFill>
                  <a:srgbClr val="FFFFFF"/>
                </a:solidFill>
                <a:latin typeface="Segoe UI Light" pitchFamily="34" charset="0"/>
                <a:cs typeface="Arial"/>
              </a:endParaRPr>
            </a:p>
          </p:txBody>
        </p:sp>
      </p:grpSp>
      <p:grpSp>
        <p:nvGrpSpPr>
          <p:cNvPr id="48" name="组合 47"/>
          <p:cNvGrpSpPr/>
          <p:nvPr/>
        </p:nvGrpSpPr>
        <p:grpSpPr>
          <a:xfrm>
            <a:off x="1992615" y="1011758"/>
            <a:ext cx="9070657" cy="4732299"/>
            <a:chOff x="485474" y="1395134"/>
            <a:chExt cx="9073020" cy="4733532"/>
          </a:xfrm>
        </p:grpSpPr>
        <p:grpSp>
          <p:nvGrpSpPr>
            <p:cNvPr id="8" name="组合 7"/>
            <p:cNvGrpSpPr/>
            <p:nvPr/>
          </p:nvGrpSpPr>
          <p:grpSpPr>
            <a:xfrm>
              <a:off x="485474" y="2421467"/>
              <a:ext cx="904650" cy="3078268"/>
              <a:chOff x="485474" y="2421467"/>
              <a:chExt cx="904650" cy="3078268"/>
            </a:xfrm>
          </p:grpSpPr>
          <p:sp>
            <p:nvSpPr>
              <p:cNvPr id="9" name="TextBox 8"/>
              <p:cNvSpPr txBox="1"/>
              <p:nvPr/>
            </p:nvSpPr>
            <p:spPr>
              <a:xfrm>
                <a:off x="485474" y="4161925"/>
                <a:ext cx="888616" cy="554142"/>
              </a:xfrm>
              <a:prstGeom prst="rect">
                <a:avLst/>
              </a:prstGeom>
              <a:noFill/>
            </p:spPr>
            <p:txBody>
              <a:bodyPr wrap="none" rtlCol="0">
                <a:spAutoFit/>
              </a:bodyPr>
              <a:lstStyle/>
              <a:p>
                <a:pPr defTabSz="816184">
                  <a:defRPr/>
                </a:pPr>
                <a:r>
                  <a:rPr lang="en-US" sz="1500" kern="0" dirty="0" err="1">
                    <a:solidFill>
                      <a:prstClr val="black">
                        <a:lumMod val="65000"/>
                        <a:lumOff val="35000"/>
                      </a:prstClr>
                    </a:solidFill>
                    <a:latin typeface="Segoe UI Light" pitchFamily="34" charset="0"/>
                    <a:cs typeface="Arial"/>
                  </a:rPr>
                  <a:t>Terabyt</a:t>
                </a:r>
                <a:r>
                  <a:rPr lang="hu-HU" sz="1500" kern="0" dirty="0">
                    <a:solidFill>
                      <a:prstClr val="black">
                        <a:lumMod val="65000"/>
                        <a:lumOff val="35000"/>
                      </a:prstClr>
                    </a:solidFill>
                    <a:latin typeface="Segoe UI Light" pitchFamily="34" charset="0"/>
                    <a:cs typeface="Arial"/>
                  </a:rPr>
                  <a:t>e</a:t>
                </a:r>
                <a:endParaRPr lang="en-US" sz="1500" kern="0" dirty="0">
                  <a:solidFill>
                    <a:prstClr val="black">
                      <a:lumMod val="65000"/>
                      <a:lumOff val="35000"/>
                    </a:prstClr>
                  </a:solidFill>
                  <a:latin typeface="Segoe UI Light" pitchFamily="34" charset="0"/>
                  <a:cs typeface="Arial"/>
                </a:endParaRPr>
              </a:p>
              <a:p>
                <a:pPr defTabSz="816184">
                  <a:defRPr/>
                </a:pPr>
                <a:r>
                  <a:rPr lang="en-US" sz="1500" kern="0" dirty="0">
                    <a:solidFill>
                      <a:prstClr val="black">
                        <a:lumMod val="65000"/>
                        <a:lumOff val="35000"/>
                      </a:prstClr>
                    </a:solidFill>
                    <a:latin typeface="Segoe UI Light" pitchFamily="34" charset="0"/>
                    <a:cs typeface="Arial"/>
                  </a:rPr>
                  <a:t>(10E12)</a:t>
                </a:r>
              </a:p>
            </p:txBody>
          </p:sp>
          <p:sp>
            <p:nvSpPr>
              <p:cNvPr id="10" name="TextBox 9"/>
              <p:cNvSpPr txBox="1"/>
              <p:nvPr/>
            </p:nvSpPr>
            <p:spPr>
              <a:xfrm>
                <a:off x="485474" y="4945593"/>
                <a:ext cx="904650"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Gigabyte</a:t>
                </a:r>
              </a:p>
              <a:p>
                <a:pPr defTabSz="816184">
                  <a:defRPr/>
                </a:pPr>
                <a:r>
                  <a:rPr lang="en-US" sz="1500" kern="0" dirty="0">
                    <a:solidFill>
                      <a:prstClr val="black">
                        <a:lumMod val="65000"/>
                        <a:lumOff val="35000"/>
                      </a:prstClr>
                    </a:solidFill>
                    <a:latin typeface="Segoe UI Light" pitchFamily="34" charset="0"/>
                    <a:cs typeface="Arial"/>
                  </a:rPr>
                  <a:t>(10E9)</a:t>
                </a:r>
              </a:p>
            </p:txBody>
          </p:sp>
          <p:sp>
            <p:nvSpPr>
              <p:cNvPr id="11" name="TextBox 10"/>
              <p:cNvSpPr txBox="1"/>
              <p:nvPr/>
            </p:nvSpPr>
            <p:spPr>
              <a:xfrm>
                <a:off x="485474" y="2421467"/>
                <a:ext cx="806841" cy="554142"/>
              </a:xfrm>
              <a:prstGeom prst="rect">
                <a:avLst/>
              </a:prstGeom>
              <a:noFill/>
              <a:ln>
                <a:noFill/>
              </a:ln>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Exabyte</a:t>
                </a:r>
              </a:p>
              <a:p>
                <a:pPr defTabSz="816184">
                  <a:defRPr/>
                </a:pPr>
                <a:r>
                  <a:rPr lang="en-US" sz="1500" kern="0" dirty="0">
                    <a:solidFill>
                      <a:prstClr val="black">
                        <a:lumMod val="65000"/>
                        <a:lumOff val="35000"/>
                      </a:prstClr>
                    </a:solidFill>
                    <a:latin typeface="Segoe UI Light" pitchFamily="34" charset="0"/>
                    <a:cs typeface="Arial"/>
                  </a:rPr>
                  <a:t>(10E18)</a:t>
                </a:r>
              </a:p>
            </p:txBody>
          </p:sp>
          <p:sp>
            <p:nvSpPr>
              <p:cNvPr id="12" name="TextBox 11"/>
              <p:cNvSpPr txBox="1"/>
              <p:nvPr/>
            </p:nvSpPr>
            <p:spPr>
              <a:xfrm>
                <a:off x="485474" y="3378257"/>
                <a:ext cx="888616" cy="554142"/>
              </a:xfrm>
              <a:prstGeom prst="rect">
                <a:avLst/>
              </a:prstGeom>
              <a:noFill/>
            </p:spPr>
            <p:txBody>
              <a:bodyPr wrap="none" rtlCol="0">
                <a:spAutoFit/>
              </a:bodyPr>
              <a:lstStyle/>
              <a:p>
                <a:pPr defTabSz="816184">
                  <a:defRPr/>
                </a:pPr>
                <a:r>
                  <a:rPr lang="en-US" sz="1500" kern="0" dirty="0">
                    <a:solidFill>
                      <a:prstClr val="black">
                        <a:lumMod val="65000"/>
                        <a:lumOff val="35000"/>
                      </a:prstClr>
                    </a:solidFill>
                    <a:latin typeface="Segoe UI Light" pitchFamily="34" charset="0"/>
                    <a:cs typeface="Arial"/>
                  </a:rPr>
                  <a:t>Petabyte</a:t>
                </a:r>
              </a:p>
              <a:p>
                <a:pPr defTabSz="816184">
                  <a:defRPr/>
                </a:pPr>
                <a:r>
                  <a:rPr lang="en-US" sz="1500" kern="0" dirty="0">
                    <a:solidFill>
                      <a:prstClr val="black">
                        <a:lumMod val="65000"/>
                        <a:lumOff val="35000"/>
                      </a:prstClr>
                    </a:solidFill>
                    <a:latin typeface="Segoe UI Light" pitchFamily="34" charset="0"/>
                    <a:cs typeface="Arial"/>
                  </a:rPr>
                  <a:t>(10E15)</a:t>
                </a:r>
              </a:p>
            </p:txBody>
          </p:sp>
        </p:grpSp>
        <p:grpSp>
          <p:nvGrpSpPr>
            <p:cNvPr id="18" name="组合 17"/>
            <p:cNvGrpSpPr/>
            <p:nvPr/>
          </p:nvGrpSpPr>
          <p:grpSpPr>
            <a:xfrm>
              <a:off x="1394308" y="1395134"/>
              <a:ext cx="8164186" cy="4733532"/>
              <a:chOff x="1394308" y="1395134"/>
              <a:chExt cx="8164186" cy="4733532"/>
            </a:xfrm>
          </p:grpSpPr>
          <p:grpSp>
            <p:nvGrpSpPr>
              <p:cNvPr id="47" name="组合 46"/>
              <p:cNvGrpSpPr/>
              <p:nvPr/>
            </p:nvGrpSpPr>
            <p:grpSpPr>
              <a:xfrm>
                <a:off x="1493586" y="5292189"/>
                <a:ext cx="8064908" cy="836476"/>
                <a:chOff x="1493586" y="5292189"/>
                <a:chExt cx="8064908" cy="836476"/>
              </a:xfrm>
            </p:grpSpPr>
            <p:sp>
              <p:nvSpPr>
                <p:cNvPr id="4" name="上箭头 2"/>
                <p:cNvSpPr/>
                <p:nvPr/>
              </p:nvSpPr>
              <p:spPr>
                <a:xfrm rot="5400000" flipH="1">
                  <a:off x="4711752" y="2074023"/>
                  <a:ext cx="836476" cy="7272808"/>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 name="connsiteX0" fmla="*/ 2540 w 792088"/>
                    <a:gd name="connsiteY0" fmla="*/ 4608512 h 7164143"/>
                    <a:gd name="connsiteX1" fmla="*/ 0 w 792088"/>
                    <a:gd name="connsiteY1" fmla="*/ 0 h 7164143"/>
                    <a:gd name="connsiteX2" fmla="*/ 792088 w 792088"/>
                    <a:gd name="connsiteY2" fmla="*/ 792088 h 7164143"/>
                    <a:gd name="connsiteX3" fmla="*/ 396044 w 792088"/>
                    <a:gd name="connsiteY3" fmla="*/ 792088 h 7164143"/>
                    <a:gd name="connsiteX4" fmla="*/ 396044 w 792088"/>
                    <a:gd name="connsiteY4" fmla="*/ 7164143 h 7164143"/>
                    <a:gd name="connsiteX5" fmla="*/ 2540 w 792088"/>
                    <a:gd name="connsiteY5" fmla="*/ 4608512 h 7164143"/>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164143 h 7375158"/>
                    <a:gd name="connsiteX5" fmla="*/ 2539 w 792088"/>
                    <a:gd name="connsiteY5" fmla="*/ 7375158 h 7375158"/>
                    <a:gd name="connsiteX0" fmla="*/ 2539 w 792088"/>
                    <a:gd name="connsiteY0" fmla="*/ 7375158 h 7375158"/>
                    <a:gd name="connsiteX1" fmla="*/ 0 w 792088"/>
                    <a:gd name="connsiteY1" fmla="*/ 0 h 7375158"/>
                    <a:gd name="connsiteX2" fmla="*/ 792088 w 792088"/>
                    <a:gd name="connsiteY2" fmla="*/ 792088 h 7375158"/>
                    <a:gd name="connsiteX3" fmla="*/ 396044 w 792088"/>
                    <a:gd name="connsiteY3" fmla="*/ 792088 h 7375158"/>
                    <a:gd name="connsiteX4" fmla="*/ 396044 w 792088"/>
                    <a:gd name="connsiteY4" fmla="*/ 7363435 h 7375158"/>
                    <a:gd name="connsiteX5" fmla="*/ 2539 w 792088"/>
                    <a:gd name="connsiteY5" fmla="*/ 7375158 h 7375158"/>
                    <a:gd name="connsiteX0" fmla="*/ 2539 w 792088"/>
                    <a:gd name="connsiteY0" fmla="*/ 7375158 h 8324727"/>
                    <a:gd name="connsiteX1" fmla="*/ 0 w 792088"/>
                    <a:gd name="connsiteY1" fmla="*/ 0 h 8324727"/>
                    <a:gd name="connsiteX2" fmla="*/ 792088 w 792088"/>
                    <a:gd name="connsiteY2" fmla="*/ 792088 h 8324727"/>
                    <a:gd name="connsiteX3" fmla="*/ 396044 w 792088"/>
                    <a:gd name="connsiteY3" fmla="*/ 792088 h 8324727"/>
                    <a:gd name="connsiteX4" fmla="*/ 373842 w 792088"/>
                    <a:gd name="connsiteY4" fmla="*/ 8324727 h 8324727"/>
                    <a:gd name="connsiteX5" fmla="*/ 2539 w 792088"/>
                    <a:gd name="connsiteY5" fmla="*/ 7375158 h 8324727"/>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2472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07145 w 792088"/>
                    <a:gd name="connsiteY4" fmla="*/ 8359896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84943 w 792088"/>
                    <a:gd name="connsiteY4" fmla="*/ 8371619 h 8371620"/>
                    <a:gd name="connsiteX5" fmla="*/ 2538 w 792088"/>
                    <a:gd name="connsiteY5" fmla="*/ 8371620 h 8371620"/>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407145 w 792088"/>
                    <a:gd name="connsiteY4" fmla="*/ 8383343 h 8383343"/>
                    <a:gd name="connsiteX5" fmla="*/ 2538 w 792088"/>
                    <a:gd name="connsiteY5" fmla="*/ 8371620 h 8383343"/>
                    <a:gd name="connsiteX0" fmla="*/ 2538 w 792088"/>
                    <a:gd name="connsiteY0" fmla="*/ 8371620 h 8383343"/>
                    <a:gd name="connsiteX1" fmla="*/ 0 w 792088"/>
                    <a:gd name="connsiteY1" fmla="*/ 0 h 8383343"/>
                    <a:gd name="connsiteX2" fmla="*/ 792088 w 792088"/>
                    <a:gd name="connsiteY2" fmla="*/ 792088 h 8383343"/>
                    <a:gd name="connsiteX3" fmla="*/ 396044 w 792088"/>
                    <a:gd name="connsiteY3" fmla="*/ 792088 h 8383343"/>
                    <a:gd name="connsiteX4" fmla="*/ 396044 w 792088"/>
                    <a:gd name="connsiteY4" fmla="*/ 8383343 h 8383343"/>
                    <a:gd name="connsiteX5" fmla="*/ 2538 w 792088"/>
                    <a:gd name="connsiteY5" fmla="*/ 8371620 h 8383343"/>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73842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418246 w 792088"/>
                    <a:gd name="connsiteY4" fmla="*/ 8359897 h 8371620"/>
                    <a:gd name="connsiteX5" fmla="*/ 2538 w 792088"/>
                    <a:gd name="connsiteY5" fmla="*/ 8371620 h 8371620"/>
                    <a:gd name="connsiteX0" fmla="*/ 2538 w 792088"/>
                    <a:gd name="connsiteY0" fmla="*/ 8371620 h 8371620"/>
                    <a:gd name="connsiteX1" fmla="*/ 0 w 792088"/>
                    <a:gd name="connsiteY1" fmla="*/ 0 h 8371620"/>
                    <a:gd name="connsiteX2" fmla="*/ 792088 w 792088"/>
                    <a:gd name="connsiteY2" fmla="*/ 792088 h 8371620"/>
                    <a:gd name="connsiteX3" fmla="*/ 396044 w 792088"/>
                    <a:gd name="connsiteY3" fmla="*/ 792088 h 8371620"/>
                    <a:gd name="connsiteX4" fmla="*/ 397255 w 792088"/>
                    <a:gd name="connsiteY4" fmla="*/ 8354355 h 8371620"/>
                    <a:gd name="connsiteX5" fmla="*/ 2538 w 792088"/>
                    <a:gd name="connsiteY5" fmla="*/ 8371620 h 8371620"/>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97255 w 792088"/>
                    <a:gd name="connsiteY4" fmla="*/ 8354355 h 8354995"/>
                    <a:gd name="connsiteX5" fmla="*/ 2538 w 792088"/>
                    <a:gd name="connsiteY5" fmla="*/ 8354995 h 8354995"/>
                    <a:gd name="connsiteX0" fmla="*/ 2538 w 792088"/>
                    <a:gd name="connsiteY0" fmla="*/ 8354995 h 8354995"/>
                    <a:gd name="connsiteX1" fmla="*/ 0 w 792088"/>
                    <a:gd name="connsiteY1" fmla="*/ 0 h 8354995"/>
                    <a:gd name="connsiteX2" fmla="*/ 792088 w 792088"/>
                    <a:gd name="connsiteY2" fmla="*/ 792088 h 8354995"/>
                    <a:gd name="connsiteX3" fmla="*/ 396044 w 792088"/>
                    <a:gd name="connsiteY3" fmla="*/ 792088 h 8354995"/>
                    <a:gd name="connsiteX4" fmla="*/ 388235 w 792088"/>
                    <a:gd name="connsiteY4" fmla="*/ 8020980 h 8354995"/>
                    <a:gd name="connsiteX5" fmla="*/ 2538 w 792088"/>
                    <a:gd name="connsiteY5" fmla="*/ 8354995 h 8354995"/>
                    <a:gd name="connsiteX0" fmla="*/ 1155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11557 w 792088"/>
                    <a:gd name="connsiteY5" fmla="*/ 8021620 h 8021620"/>
                    <a:gd name="connsiteX0" fmla="*/ 2538 w 792088"/>
                    <a:gd name="connsiteY0" fmla="*/ 8050195 h 8050195"/>
                    <a:gd name="connsiteX1" fmla="*/ 0 w 792088"/>
                    <a:gd name="connsiteY1" fmla="*/ 0 h 8050195"/>
                    <a:gd name="connsiteX2" fmla="*/ 792088 w 792088"/>
                    <a:gd name="connsiteY2" fmla="*/ 792088 h 8050195"/>
                    <a:gd name="connsiteX3" fmla="*/ 396044 w 792088"/>
                    <a:gd name="connsiteY3" fmla="*/ 792088 h 8050195"/>
                    <a:gd name="connsiteX4" fmla="*/ 388235 w 792088"/>
                    <a:gd name="connsiteY4" fmla="*/ 8020980 h 8050195"/>
                    <a:gd name="connsiteX5" fmla="*/ 2538 w 792088"/>
                    <a:gd name="connsiteY5" fmla="*/ 8050195 h 8050195"/>
                    <a:gd name="connsiteX0" fmla="*/ 2537 w 792088"/>
                    <a:gd name="connsiteY0" fmla="*/ 8021620 h 8021620"/>
                    <a:gd name="connsiteX1" fmla="*/ 0 w 792088"/>
                    <a:gd name="connsiteY1" fmla="*/ 0 h 8021620"/>
                    <a:gd name="connsiteX2" fmla="*/ 792088 w 792088"/>
                    <a:gd name="connsiteY2" fmla="*/ 792088 h 8021620"/>
                    <a:gd name="connsiteX3" fmla="*/ 396044 w 792088"/>
                    <a:gd name="connsiteY3" fmla="*/ 792088 h 8021620"/>
                    <a:gd name="connsiteX4" fmla="*/ 388235 w 792088"/>
                    <a:gd name="connsiteY4" fmla="*/ 8020980 h 8021620"/>
                    <a:gd name="connsiteX5" fmla="*/ 2537 w 792088"/>
                    <a:gd name="connsiteY5" fmla="*/ 8021620 h 802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8021620">
                      <a:moveTo>
                        <a:pt x="2537" y="8021620"/>
                      </a:moveTo>
                      <a:cubicBezTo>
                        <a:pt x="1690" y="6481542"/>
                        <a:pt x="847" y="1540078"/>
                        <a:pt x="0" y="0"/>
                      </a:cubicBezTo>
                      <a:lnTo>
                        <a:pt x="792088" y="792088"/>
                      </a:lnTo>
                      <a:lnTo>
                        <a:pt x="396044" y="792088"/>
                      </a:lnTo>
                      <a:cubicBezTo>
                        <a:pt x="388643" y="3302968"/>
                        <a:pt x="395636" y="5510100"/>
                        <a:pt x="388235" y="8020980"/>
                      </a:cubicBezTo>
                      <a:lnTo>
                        <a:pt x="2537" y="802162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3" name="TextBox 12"/>
                <p:cNvSpPr txBox="1"/>
                <p:nvPr/>
              </p:nvSpPr>
              <p:spPr>
                <a:xfrm>
                  <a:off x="1822763" y="5779858"/>
                  <a:ext cx="7735731" cy="273295"/>
                </a:xfrm>
                <a:prstGeom prst="rect">
                  <a:avLst/>
                </a:prstGeom>
              </p:spPr>
              <p:txBody>
                <a:bodyPr vert="horz" wrap="square" lIns="130589" tIns="65294" rIns="130589" bIns="65294" rtlCol="0" anchor="ctr" anchorCtr="0">
                  <a:noAutofit/>
                </a:bodyPr>
                <a:lstStyle/>
                <a:p>
                  <a:pPr defTabSz="408093">
                    <a:spcBef>
                      <a:spcPct val="20000"/>
                    </a:spcBef>
                  </a:pPr>
                  <a:r>
                    <a:rPr lang="hu-HU" dirty="0">
                      <a:solidFill>
                        <a:prstClr val="white"/>
                      </a:solidFill>
                      <a:latin typeface="Segoe UI Light" pitchFamily="34" charset="0"/>
                      <a:cs typeface="Arial Bold"/>
                    </a:rPr>
                    <a:t>Sebesség – változékonyság - változatosság</a:t>
                  </a:r>
                  <a:endParaRPr lang="en-US" b="1" dirty="0">
                    <a:solidFill>
                      <a:prstClr val="white"/>
                    </a:solidFill>
                    <a:latin typeface="Segoe UI Light" pitchFamily="34" charset="0"/>
                    <a:cs typeface="Arial Bold"/>
                  </a:endParaRPr>
                </a:p>
              </p:txBody>
            </p:sp>
          </p:grpSp>
          <p:grpSp>
            <p:nvGrpSpPr>
              <p:cNvPr id="6" name="组合 5"/>
              <p:cNvGrpSpPr/>
              <p:nvPr/>
            </p:nvGrpSpPr>
            <p:grpSpPr>
              <a:xfrm>
                <a:off x="1394308" y="1395134"/>
                <a:ext cx="801140" cy="4733532"/>
                <a:chOff x="1394308" y="1395134"/>
                <a:chExt cx="801140" cy="4733532"/>
              </a:xfrm>
            </p:grpSpPr>
            <p:sp>
              <p:nvSpPr>
                <p:cNvPr id="3" name="上箭头 2"/>
                <p:cNvSpPr/>
                <p:nvPr/>
              </p:nvSpPr>
              <p:spPr>
                <a:xfrm>
                  <a:off x="1403360" y="1395134"/>
                  <a:ext cx="792088" cy="4733532"/>
                </a:xfrm>
                <a:custGeom>
                  <a:avLst/>
                  <a:gdLst>
                    <a:gd name="connsiteX0" fmla="*/ 0 w 1584176"/>
                    <a:gd name="connsiteY0" fmla="*/ 792088 h 4608512"/>
                    <a:gd name="connsiteX1" fmla="*/ 792088 w 1584176"/>
                    <a:gd name="connsiteY1" fmla="*/ 0 h 4608512"/>
                    <a:gd name="connsiteX2" fmla="*/ 1584176 w 1584176"/>
                    <a:gd name="connsiteY2" fmla="*/ 792088 h 4608512"/>
                    <a:gd name="connsiteX3" fmla="*/ 1188132 w 1584176"/>
                    <a:gd name="connsiteY3" fmla="*/ 792088 h 4608512"/>
                    <a:gd name="connsiteX4" fmla="*/ 1188132 w 1584176"/>
                    <a:gd name="connsiteY4" fmla="*/ 4608512 h 4608512"/>
                    <a:gd name="connsiteX5" fmla="*/ 396044 w 1584176"/>
                    <a:gd name="connsiteY5" fmla="*/ 4608512 h 4608512"/>
                    <a:gd name="connsiteX6" fmla="*/ 396044 w 1584176"/>
                    <a:gd name="connsiteY6" fmla="*/ 792088 h 4608512"/>
                    <a:gd name="connsiteX7" fmla="*/ 0 w 1584176"/>
                    <a:gd name="connsiteY7" fmla="*/ 792088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0 w 1188132"/>
                    <a:gd name="connsiteY6" fmla="*/ 792088 h 4608512"/>
                    <a:gd name="connsiteX7" fmla="*/ 389402 w 1188132"/>
                    <a:gd name="connsiteY7" fmla="*/ 627965 h 4608512"/>
                    <a:gd name="connsiteX0" fmla="*/ 389402 w 1188132"/>
                    <a:gd name="connsiteY0" fmla="*/ 627965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6" fmla="*/ 389402 w 1188132"/>
                    <a:gd name="connsiteY6" fmla="*/ 627965 h 4608512"/>
                    <a:gd name="connsiteX0" fmla="*/ 0 w 1188132"/>
                    <a:gd name="connsiteY0" fmla="*/ 4608512 h 4608512"/>
                    <a:gd name="connsiteX1" fmla="*/ 396044 w 1188132"/>
                    <a:gd name="connsiteY1" fmla="*/ 0 h 4608512"/>
                    <a:gd name="connsiteX2" fmla="*/ 1188132 w 1188132"/>
                    <a:gd name="connsiteY2" fmla="*/ 792088 h 4608512"/>
                    <a:gd name="connsiteX3" fmla="*/ 792088 w 1188132"/>
                    <a:gd name="connsiteY3" fmla="*/ 792088 h 4608512"/>
                    <a:gd name="connsiteX4" fmla="*/ 792088 w 1188132"/>
                    <a:gd name="connsiteY4" fmla="*/ 4608512 h 4608512"/>
                    <a:gd name="connsiteX5" fmla="*/ 0 w 1188132"/>
                    <a:gd name="connsiteY5" fmla="*/ 4608512 h 4608512"/>
                    <a:gd name="connsiteX0" fmla="*/ 2540 w 792088"/>
                    <a:gd name="connsiteY0" fmla="*/ 4620235 h 4620235"/>
                    <a:gd name="connsiteX1" fmla="*/ 0 w 792088"/>
                    <a:gd name="connsiteY1" fmla="*/ 0 h 4620235"/>
                    <a:gd name="connsiteX2" fmla="*/ 792088 w 792088"/>
                    <a:gd name="connsiteY2" fmla="*/ 792088 h 4620235"/>
                    <a:gd name="connsiteX3" fmla="*/ 396044 w 792088"/>
                    <a:gd name="connsiteY3" fmla="*/ 792088 h 4620235"/>
                    <a:gd name="connsiteX4" fmla="*/ 396044 w 792088"/>
                    <a:gd name="connsiteY4" fmla="*/ 4608512 h 4620235"/>
                    <a:gd name="connsiteX5" fmla="*/ 2540 w 792088"/>
                    <a:gd name="connsiteY5" fmla="*/ 4620235 h 4620235"/>
                    <a:gd name="connsiteX0" fmla="*/ 2540 w 792088"/>
                    <a:gd name="connsiteY0" fmla="*/ 4585066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585066 h 4608512"/>
                    <a:gd name="connsiteX0" fmla="*/ 2540 w 792088"/>
                    <a:gd name="connsiteY0" fmla="*/ 4608512 h 4608512"/>
                    <a:gd name="connsiteX1" fmla="*/ 0 w 792088"/>
                    <a:gd name="connsiteY1" fmla="*/ 0 h 4608512"/>
                    <a:gd name="connsiteX2" fmla="*/ 792088 w 792088"/>
                    <a:gd name="connsiteY2" fmla="*/ 792088 h 4608512"/>
                    <a:gd name="connsiteX3" fmla="*/ 396044 w 792088"/>
                    <a:gd name="connsiteY3" fmla="*/ 792088 h 4608512"/>
                    <a:gd name="connsiteX4" fmla="*/ 396044 w 792088"/>
                    <a:gd name="connsiteY4" fmla="*/ 4608512 h 4608512"/>
                    <a:gd name="connsiteX5" fmla="*/ 2540 w 792088"/>
                    <a:gd name="connsiteY5" fmla="*/ 4608512 h 4608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2088" h="4608512">
                      <a:moveTo>
                        <a:pt x="2540" y="4608512"/>
                      </a:moveTo>
                      <a:cubicBezTo>
                        <a:pt x="1693" y="3068434"/>
                        <a:pt x="847" y="1540078"/>
                        <a:pt x="0" y="0"/>
                      </a:cubicBezTo>
                      <a:lnTo>
                        <a:pt x="792088" y="792088"/>
                      </a:lnTo>
                      <a:lnTo>
                        <a:pt x="396044" y="792088"/>
                      </a:lnTo>
                      <a:lnTo>
                        <a:pt x="396044" y="4608512"/>
                      </a:lnTo>
                      <a:lnTo>
                        <a:pt x="2540" y="4608512"/>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7" name="TextBox 6"/>
                <p:cNvSpPr txBox="1"/>
                <p:nvPr/>
              </p:nvSpPr>
              <p:spPr>
                <a:xfrm rot="16200000">
                  <a:off x="816071" y="3491506"/>
                  <a:ext cx="1528707" cy="309338"/>
                </a:xfrm>
                <a:prstGeom prst="rect">
                  <a:avLst/>
                </a:prstGeom>
              </p:spPr>
              <p:txBody>
                <a:bodyPr vert="horz" wrap="square" lIns="130589" tIns="65294" rIns="130589" bIns="65294" rtlCol="0" anchor="ctr" anchorCtr="0">
                  <a:noAutofit/>
                </a:bodyPr>
                <a:lstStyle/>
                <a:p>
                  <a:pPr defTabSz="408093">
                    <a:spcBef>
                      <a:spcPct val="20000"/>
                    </a:spcBef>
                  </a:pPr>
                  <a:r>
                    <a:rPr lang="hu-HU" b="1" dirty="0">
                      <a:solidFill>
                        <a:schemeClr val="bg1"/>
                      </a:solidFill>
                      <a:latin typeface="Segoe UI Light" pitchFamily="34" charset="0"/>
                      <a:cs typeface="Arial Bold"/>
                    </a:rPr>
                    <a:t>Méret</a:t>
                  </a:r>
                  <a:endParaRPr lang="en-US" b="1" dirty="0">
                    <a:solidFill>
                      <a:schemeClr val="bg1"/>
                    </a:solidFill>
                    <a:latin typeface="Segoe UI Light" pitchFamily="34" charset="0"/>
                    <a:cs typeface="Arial Bold"/>
                  </a:endParaRPr>
                </a:p>
              </p:txBody>
            </p:sp>
            <p:sp>
              <p:nvSpPr>
                <p:cNvPr id="5" name="矩形 4"/>
                <p:cNvSpPr/>
                <p:nvPr/>
              </p:nvSpPr>
              <p:spPr>
                <a:xfrm rot="16200000">
                  <a:off x="1486632" y="4084206"/>
                  <a:ext cx="184779" cy="369428"/>
                </a:xfrm>
                <a:prstGeom prst="rect">
                  <a:avLst/>
                </a:prstGeom>
              </p:spPr>
              <p:txBody>
                <a:bodyPr wrap="none">
                  <a:spAutoFit/>
                </a:bodyPr>
                <a:lstStyle/>
                <a:p>
                  <a:endParaRPr lang="zh-CN" altLang="en-US" dirty="0">
                    <a:solidFill>
                      <a:prstClr val="white"/>
                    </a:solidFill>
                    <a:latin typeface="微软雅黑" pitchFamily="34" charset="-122"/>
                    <a:ea typeface="微软雅黑" pitchFamily="34" charset="-122"/>
                  </a:endParaRPr>
                </a:p>
              </p:txBody>
            </p:sp>
          </p:grpSp>
        </p:grpSp>
      </p:grpSp>
      <p:sp>
        <p:nvSpPr>
          <p:cNvPr id="49" name="TextBox 48"/>
          <p:cNvSpPr txBox="1"/>
          <p:nvPr/>
        </p:nvSpPr>
        <p:spPr>
          <a:xfrm>
            <a:off x="3278480" y="6386493"/>
            <a:ext cx="801822" cy="461665"/>
          </a:xfrm>
          <a:prstGeom prst="rect">
            <a:avLst/>
          </a:prstGeom>
          <a:noFill/>
        </p:spPr>
        <p:txBody>
          <a:bodyPr wrap="none" rtlCol="0">
            <a:spAutoFit/>
          </a:bodyPr>
          <a:lstStyle/>
          <a:p>
            <a:pPr algn="r"/>
            <a:r>
              <a:rPr lang="en-US" altLang="zh-CN" sz="1200" dirty="0"/>
              <a:t>1980</a:t>
            </a:r>
          </a:p>
          <a:p>
            <a:pPr algn="r"/>
            <a:r>
              <a:rPr lang="en-US" altLang="zh-CN" sz="1200" dirty="0">
                <a:solidFill>
                  <a:schemeClr val="accent5">
                    <a:lumMod val="50000"/>
                  </a:schemeClr>
                </a:solidFill>
              </a:rPr>
              <a:t>190,000$</a:t>
            </a:r>
            <a:endParaRPr lang="en-US" sz="1200" dirty="0">
              <a:solidFill>
                <a:schemeClr val="accent5">
                  <a:lumMod val="50000"/>
                </a:schemeClr>
              </a:solidFill>
            </a:endParaRPr>
          </a:p>
        </p:txBody>
      </p:sp>
      <p:sp>
        <p:nvSpPr>
          <p:cNvPr id="50" name="TextBox 49"/>
          <p:cNvSpPr txBox="1"/>
          <p:nvPr/>
        </p:nvSpPr>
        <p:spPr>
          <a:xfrm>
            <a:off x="8783764" y="6381442"/>
            <a:ext cx="551753" cy="461665"/>
          </a:xfrm>
          <a:prstGeom prst="rect">
            <a:avLst/>
          </a:prstGeom>
          <a:noFill/>
        </p:spPr>
        <p:txBody>
          <a:bodyPr wrap="none" rtlCol="0">
            <a:spAutoFit/>
          </a:bodyPr>
          <a:lstStyle/>
          <a:p>
            <a:pPr algn="r"/>
            <a:r>
              <a:rPr lang="en-US" altLang="zh-CN" sz="1200" dirty="0"/>
              <a:t>2010</a:t>
            </a:r>
          </a:p>
          <a:p>
            <a:pPr algn="r"/>
            <a:r>
              <a:rPr lang="en-US" altLang="zh-CN" sz="1200" dirty="0">
                <a:solidFill>
                  <a:schemeClr val="accent5">
                    <a:lumMod val="50000"/>
                  </a:schemeClr>
                </a:solidFill>
              </a:rPr>
              <a:t>0.07$</a:t>
            </a:r>
            <a:endParaRPr lang="en-US" sz="1200" dirty="0">
              <a:solidFill>
                <a:schemeClr val="accent5">
                  <a:lumMod val="50000"/>
                </a:schemeClr>
              </a:solidFill>
            </a:endParaRPr>
          </a:p>
        </p:txBody>
      </p:sp>
      <p:sp>
        <p:nvSpPr>
          <p:cNvPr id="51" name="TextBox 50"/>
          <p:cNvSpPr txBox="1"/>
          <p:nvPr/>
        </p:nvSpPr>
        <p:spPr>
          <a:xfrm>
            <a:off x="5100947" y="6375452"/>
            <a:ext cx="635109" cy="461665"/>
          </a:xfrm>
          <a:prstGeom prst="rect">
            <a:avLst/>
          </a:prstGeom>
          <a:noFill/>
        </p:spPr>
        <p:txBody>
          <a:bodyPr wrap="none" rtlCol="0">
            <a:spAutoFit/>
          </a:bodyPr>
          <a:lstStyle/>
          <a:p>
            <a:pPr algn="r"/>
            <a:r>
              <a:rPr lang="en-US" altLang="zh-CN" sz="1200" dirty="0"/>
              <a:t>1990</a:t>
            </a:r>
          </a:p>
          <a:p>
            <a:pPr algn="r"/>
            <a:r>
              <a:rPr lang="en-US" altLang="zh-CN" sz="1200" dirty="0">
                <a:solidFill>
                  <a:schemeClr val="accent5">
                    <a:lumMod val="50000"/>
                  </a:schemeClr>
                </a:solidFill>
              </a:rPr>
              <a:t>9,000$</a:t>
            </a:r>
            <a:endParaRPr lang="en-US" sz="1200" dirty="0">
              <a:solidFill>
                <a:schemeClr val="accent5">
                  <a:lumMod val="50000"/>
                </a:schemeClr>
              </a:solidFill>
            </a:endParaRPr>
          </a:p>
        </p:txBody>
      </p:sp>
      <p:sp>
        <p:nvSpPr>
          <p:cNvPr id="52" name="TextBox 51"/>
          <p:cNvSpPr txBox="1"/>
          <p:nvPr/>
        </p:nvSpPr>
        <p:spPr>
          <a:xfrm>
            <a:off x="7089685" y="6380561"/>
            <a:ext cx="518091" cy="461665"/>
          </a:xfrm>
          <a:prstGeom prst="rect">
            <a:avLst/>
          </a:prstGeom>
          <a:noFill/>
        </p:spPr>
        <p:txBody>
          <a:bodyPr wrap="none" rtlCol="0">
            <a:spAutoFit/>
          </a:bodyPr>
          <a:lstStyle/>
          <a:p>
            <a:pPr algn="r"/>
            <a:r>
              <a:rPr lang="en-US" altLang="zh-CN" sz="1200" dirty="0"/>
              <a:t>2000</a:t>
            </a:r>
          </a:p>
          <a:p>
            <a:pPr algn="r"/>
            <a:r>
              <a:rPr lang="en-US" altLang="zh-CN" sz="1200" dirty="0">
                <a:solidFill>
                  <a:schemeClr val="accent5">
                    <a:lumMod val="50000"/>
                  </a:schemeClr>
                </a:solidFill>
              </a:rPr>
              <a:t>15$</a:t>
            </a:r>
            <a:endParaRPr lang="en-US" sz="1200" dirty="0">
              <a:solidFill>
                <a:schemeClr val="accent5">
                  <a:lumMod val="50000"/>
                </a:schemeClr>
              </a:solidFill>
            </a:endParaRPr>
          </a:p>
        </p:txBody>
      </p:sp>
      <p:sp>
        <p:nvSpPr>
          <p:cNvPr id="53" name="TextBox 52"/>
          <p:cNvSpPr txBox="1"/>
          <p:nvPr/>
        </p:nvSpPr>
        <p:spPr>
          <a:xfrm>
            <a:off x="2328508" y="6452374"/>
            <a:ext cx="1160511" cy="307777"/>
          </a:xfrm>
          <a:prstGeom prst="rect">
            <a:avLst/>
          </a:prstGeom>
          <a:noFill/>
        </p:spPr>
        <p:txBody>
          <a:bodyPr wrap="none" rtlCol="0">
            <a:spAutoFit/>
          </a:bodyPr>
          <a:lstStyle/>
          <a:p>
            <a:r>
              <a:rPr lang="en-US" altLang="zh-CN" sz="1400" b="1" dirty="0"/>
              <a:t>Storage/GB</a:t>
            </a:r>
            <a:endParaRPr lang="en-US" sz="1400" b="1" dirty="0"/>
          </a:p>
        </p:txBody>
      </p:sp>
      <p:sp>
        <p:nvSpPr>
          <p:cNvPr id="63" name="矩形 13"/>
          <p:cNvSpPr/>
          <p:nvPr/>
        </p:nvSpPr>
        <p:spPr>
          <a:xfrm>
            <a:off x="3792342" y="5804939"/>
            <a:ext cx="2083512" cy="574385"/>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2199" kern="0" dirty="0">
                <a:solidFill>
                  <a:prstClr val="white"/>
                </a:solidFill>
                <a:latin typeface="Segoe UI Light" pitchFamily="34" charset="0"/>
                <a:cs typeface="Arial"/>
              </a:rPr>
              <a:t>   ERP / CRM</a:t>
            </a:r>
          </a:p>
        </p:txBody>
      </p:sp>
      <p:sp>
        <p:nvSpPr>
          <p:cNvPr id="71" name="矩形 14"/>
          <p:cNvSpPr/>
          <p:nvPr/>
        </p:nvSpPr>
        <p:spPr>
          <a:xfrm>
            <a:off x="5870508" y="5804938"/>
            <a:ext cx="1600474" cy="5765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en-US" altLang="zh-CN" sz="3199" kern="0" dirty="0">
                <a:solidFill>
                  <a:prstClr val="white"/>
                </a:solidFill>
                <a:latin typeface="Segoe UI Light" pitchFamily="34" charset="0"/>
                <a:cs typeface="Arial"/>
              </a:rPr>
              <a:t>  WEB 2.0</a:t>
            </a:r>
          </a:p>
        </p:txBody>
      </p:sp>
      <p:sp>
        <p:nvSpPr>
          <p:cNvPr id="81" name="矩形 16"/>
          <p:cNvSpPr/>
          <p:nvPr/>
        </p:nvSpPr>
        <p:spPr>
          <a:xfrm>
            <a:off x="7470984" y="5804646"/>
            <a:ext cx="2272473" cy="570803"/>
          </a:xfrm>
          <a:prstGeom prst="rect">
            <a:avLst/>
          </a:prstGeom>
          <a:solidFill>
            <a:srgbClr val="0071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45707" rIns="91412" bIns="45707" numCol="1" rtlCol="0" anchor="t" anchorCtr="0" compatLnSpc="1">
            <a:prstTxWarp prst="textNoShape">
              <a:avLst/>
            </a:prstTxWarp>
          </a:bodyPr>
          <a:lstStyle/>
          <a:p>
            <a:pPr defTabSz="816184">
              <a:defRPr/>
            </a:pPr>
            <a:r>
              <a:rPr lang="zh-CN" altLang="en-US" sz="2000" b="1" kern="0" dirty="0">
                <a:solidFill>
                  <a:prstClr val="white"/>
                </a:solidFill>
                <a:latin typeface="Segoe UI Light" pitchFamily="34" charset="0"/>
                <a:cs typeface="Arial"/>
              </a:rPr>
              <a:t>   </a:t>
            </a:r>
            <a:r>
              <a:rPr lang="en-US" altLang="zh-CN" sz="2000" b="1" kern="0" dirty="0">
                <a:solidFill>
                  <a:prstClr val="white"/>
                </a:solidFill>
                <a:latin typeface="Segoe UI Light" pitchFamily="34" charset="0"/>
                <a:cs typeface="Arial"/>
              </a:rPr>
              <a:t>Internet of things</a:t>
            </a:r>
            <a:endParaRPr lang="en-US" altLang="zh-CN" sz="1600" b="1" kern="0" dirty="0">
              <a:solidFill>
                <a:prstClr val="white"/>
              </a:solidFill>
              <a:latin typeface="Segoe UI Light" pitchFamily="34" charset="0"/>
              <a:cs typeface="Arial"/>
            </a:endParaRPr>
          </a:p>
        </p:txBody>
      </p:sp>
      <p:sp>
        <p:nvSpPr>
          <p:cNvPr id="2" name="Title 1"/>
          <p:cNvSpPr>
            <a:spLocks noGrp="1"/>
          </p:cNvSpPr>
          <p:nvPr>
            <p:ph type="title"/>
          </p:nvPr>
        </p:nvSpPr>
        <p:spPr/>
        <p:txBody>
          <a:bodyPr/>
          <a:lstStyle/>
          <a:p>
            <a:r>
              <a:rPr lang="hu-HU" dirty="0"/>
              <a:t>Honnan jön ez a sok adat?</a:t>
            </a:r>
            <a:endParaRPr lang="en-US" dirty="0"/>
          </a:p>
        </p:txBody>
      </p:sp>
    </p:spTree>
    <p:extLst>
      <p:ext uri="{BB962C8B-B14F-4D97-AF65-F5344CB8AC3E}">
        <p14:creationId xmlns:p14="http://schemas.microsoft.com/office/powerpoint/2010/main" val="1126853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down)">
                                      <p:cBhvr>
                                        <p:cTn id="7" dur="300"/>
                                        <p:tgtEl>
                                          <p:spTgt spid="48"/>
                                        </p:tgtEl>
                                      </p:cBhvr>
                                    </p:animEffect>
                                  </p:childTnLst>
                                </p:cTn>
                              </p:par>
                            </p:childTnLst>
                          </p:cTn>
                        </p:par>
                        <p:par>
                          <p:cTn id="8" fill="hold">
                            <p:stCondLst>
                              <p:cond delay="3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300"/>
                                        <p:tgtEl>
                                          <p:spTgt spid="19"/>
                                        </p:tgtEl>
                                      </p:cBhvr>
                                    </p:animEffect>
                                  </p:childTnLst>
                                </p:cTn>
                              </p:par>
                            </p:childTnLst>
                          </p:cTn>
                        </p:par>
                        <p:par>
                          <p:cTn id="12" fill="hold">
                            <p:stCondLst>
                              <p:cond delay="600"/>
                            </p:stCondLst>
                            <p:childTnLst>
                              <p:par>
                                <p:cTn id="13" presetID="22" presetClass="entr" presetSubtype="4"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300"/>
                                        <p:tgtEl>
                                          <p:spTgt spid="45"/>
                                        </p:tgtEl>
                                      </p:cBhvr>
                                    </p:animEffect>
                                  </p:childTnLst>
                                </p:cTn>
                              </p:par>
                            </p:childTnLst>
                          </p:cTn>
                        </p:par>
                        <p:par>
                          <p:cTn id="16" fill="hold">
                            <p:stCondLst>
                              <p:cond delay="9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p:cNvSpPr>
            <a:spLocks noGrp="1"/>
          </p:cNvSpPr>
          <p:nvPr>
            <p:ph type="title"/>
          </p:nvPr>
        </p:nvSpPr>
        <p:spPr/>
        <p:txBody>
          <a:bodyPr/>
          <a:lstStyle/>
          <a:p>
            <a:r>
              <a:rPr lang="hu-HU" dirty="0" smtClean="0"/>
              <a:t>Azure </a:t>
            </a:r>
            <a:r>
              <a:rPr lang="hu-HU" dirty="0" err="1" smtClean="0"/>
              <a:t>Machine</a:t>
            </a:r>
            <a:r>
              <a:rPr lang="hu-HU" dirty="0" smtClean="0"/>
              <a:t> </a:t>
            </a:r>
            <a:r>
              <a:rPr lang="hu-HU" dirty="0" err="1"/>
              <a:t>L</a:t>
            </a:r>
            <a:r>
              <a:rPr lang="hu-HU" dirty="0" err="1" smtClean="0"/>
              <a:t>earning</a:t>
            </a:r>
            <a:endParaRPr lang="hu-HU" dirty="0"/>
          </a:p>
        </p:txBody>
      </p:sp>
      <p:sp>
        <p:nvSpPr>
          <p:cNvPr id="4" name="Tartalom helye 3"/>
          <p:cNvSpPr>
            <a:spLocks noGrp="1"/>
          </p:cNvSpPr>
          <p:nvPr>
            <p:ph sz="quarter" idx="10"/>
          </p:nvPr>
        </p:nvSpPr>
        <p:spPr>
          <a:xfrm>
            <a:off x="269241" y="1416424"/>
            <a:ext cx="4531359" cy="5271714"/>
          </a:xfrm>
        </p:spPr>
        <p:txBody>
          <a:bodyPr>
            <a:normAutofit fontScale="55000" lnSpcReduction="20000"/>
          </a:bodyPr>
          <a:lstStyle/>
          <a:p>
            <a:pPr>
              <a:lnSpc>
                <a:spcPct val="120000"/>
              </a:lnSpc>
            </a:pPr>
            <a:r>
              <a:rPr lang="hu-HU" dirty="0" err="1" smtClean="0"/>
              <a:t>SaaS</a:t>
            </a:r>
            <a:r>
              <a:rPr lang="hu-HU" dirty="0" smtClean="0"/>
              <a:t> adatfeldolgozó szolgáltatás, melynek fókuszában a gépi tanulási és egyéb osztályozási algoritmusok állnak</a:t>
            </a:r>
          </a:p>
          <a:p>
            <a:pPr>
              <a:lnSpc>
                <a:spcPct val="120000"/>
              </a:lnSpc>
            </a:pPr>
            <a:r>
              <a:rPr lang="hu-HU" dirty="0" smtClean="0"/>
              <a:t>Számos algoritmus előre elkészítve, </a:t>
            </a:r>
            <a:r>
              <a:rPr lang="hu-HU" dirty="0" err="1" smtClean="0"/>
              <a:t>paraméterezhető</a:t>
            </a:r>
            <a:r>
              <a:rPr lang="hu-HU" dirty="0" smtClean="0"/>
              <a:t> </a:t>
            </a:r>
            <a:r>
              <a:rPr lang="hu-HU" dirty="0"/>
              <a:t>komponensként </a:t>
            </a:r>
            <a:r>
              <a:rPr lang="hu-HU" dirty="0" smtClean="0"/>
              <a:t>rendelkezésre áll</a:t>
            </a:r>
            <a:endParaRPr lang="hu-HU" dirty="0"/>
          </a:p>
          <a:p>
            <a:pPr>
              <a:lnSpc>
                <a:spcPct val="120000"/>
              </a:lnSpc>
            </a:pPr>
            <a:r>
              <a:rPr lang="hu-HU" dirty="0" smtClean="0"/>
              <a:t>A tanítás során felhasználhatjuk a felhő erőforrásait</a:t>
            </a:r>
            <a:endParaRPr lang="hu-HU" dirty="0"/>
          </a:p>
          <a:p>
            <a:pPr>
              <a:lnSpc>
                <a:spcPct val="120000"/>
              </a:lnSpc>
            </a:pPr>
            <a:r>
              <a:rPr lang="hu-HU" dirty="0" smtClean="0"/>
              <a:t>Elkészült, betanított modellünket webes szolgáltatásként </a:t>
            </a:r>
            <a:r>
              <a:rPr lang="hu-HU" dirty="0" err="1" smtClean="0"/>
              <a:t>elérehtővé</a:t>
            </a:r>
            <a:r>
              <a:rPr lang="hu-HU" dirty="0" smtClean="0"/>
              <a:t> tehetjük </a:t>
            </a:r>
          </a:p>
          <a:p>
            <a:pPr>
              <a:lnSpc>
                <a:spcPct val="120000"/>
              </a:lnSpc>
            </a:pPr>
            <a:endParaRPr lang="hu-HU" dirty="0"/>
          </a:p>
        </p:txBody>
      </p:sp>
      <p:pic>
        <p:nvPicPr>
          <p:cNvPr id="2" name="Kép 1"/>
          <p:cNvPicPr>
            <a:picLocks noChangeAspect="1"/>
          </p:cNvPicPr>
          <p:nvPr/>
        </p:nvPicPr>
        <p:blipFill>
          <a:blip r:embed="rId3"/>
          <a:stretch>
            <a:fillRect/>
          </a:stretch>
        </p:blipFill>
        <p:spPr>
          <a:xfrm>
            <a:off x="6097160" y="1416424"/>
            <a:ext cx="5436118" cy="5044533"/>
          </a:xfrm>
          <a:prstGeom prst="rect">
            <a:avLst/>
          </a:prstGeom>
        </p:spPr>
      </p:pic>
    </p:spTree>
    <p:extLst>
      <p:ext uri="{BB962C8B-B14F-4D97-AF65-F5344CB8AC3E}">
        <p14:creationId xmlns:p14="http://schemas.microsoft.com/office/powerpoint/2010/main" val="338472766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3751" y="522562"/>
            <a:ext cx="4180368" cy="29329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3612" y="3687695"/>
            <a:ext cx="4320643" cy="2875636"/>
          </a:xfrm>
          <a:prstGeom prst="rect">
            <a:avLst/>
          </a:prstGeom>
        </p:spPr>
      </p:pic>
      <p:sp>
        <p:nvSpPr>
          <p:cNvPr id="11" name="Cím 10"/>
          <p:cNvSpPr>
            <a:spLocks noGrp="1"/>
          </p:cNvSpPr>
          <p:nvPr>
            <p:ph type="title"/>
          </p:nvPr>
        </p:nvSpPr>
        <p:spPr/>
        <p:txBody>
          <a:bodyPr/>
          <a:lstStyle/>
          <a:p>
            <a:r>
              <a:rPr lang="hu-HU" dirty="0" smtClean="0"/>
              <a:t>Azure </a:t>
            </a:r>
            <a:r>
              <a:rPr lang="hu-HU" dirty="0" err="1" smtClean="0"/>
              <a:t>Machine</a:t>
            </a:r>
            <a:r>
              <a:rPr lang="hu-HU" dirty="0" smtClean="0"/>
              <a:t> </a:t>
            </a:r>
            <a:r>
              <a:rPr lang="hu-HU" dirty="0" err="1" smtClean="0"/>
              <a:t>Learning</a:t>
            </a:r>
            <a:endParaRPr lang="hu-HU" dirty="0"/>
          </a:p>
        </p:txBody>
      </p:sp>
      <p:sp>
        <p:nvSpPr>
          <p:cNvPr id="12" name="Tartalom helye 11"/>
          <p:cNvSpPr>
            <a:spLocks noGrp="1"/>
          </p:cNvSpPr>
          <p:nvPr>
            <p:ph sz="quarter" idx="10"/>
          </p:nvPr>
        </p:nvSpPr>
        <p:spPr>
          <a:xfrm>
            <a:off x="269241" y="1515978"/>
            <a:ext cx="7474371" cy="5172159"/>
          </a:xfrm>
        </p:spPr>
        <p:txBody>
          <a:bodyPr>
            <a:normAutofit fontScale="55000" lnSpcReduction="20000"/>
          </a:bodyPr>
          <a:lstStyle/>
          <a:p>
            <a:pPr marL="0" indent="0">
              <a:lnSpc>
                <a:spcPct val="120000"/>
              </a:lnSpc>
              <a:buNone/>
            </a:pPr>
            <a:r>
              <a:rPr lang="hu-HU" b="1" dirty="0"/>
              <a:t>Prediktív analízis Azure-</a:t>
            </a:r>
            <a:r>
              <a:rPr lang="hu-HU" b="1" dirty="0" err="1"/>
              <a:t>ban</a:t>
            </a:r>
            <a:endParaRPr lang="hu-HU" b="1" dirty="0"/>
          </a:p>
          <a:p>
            <a:pPr>
              <a:lnSpc>
                <a:spcPct val="120000"/>
              </a:lnSpc>
            </a:pPr>
            <a:r>
              <a:rPr lang="hu-HU" dirty="0" err="1" smtClean="0"/>
              <a:t>Előregyártott</a:t>
            </a:r>
            <a:r>
              <a:rPr lang="hu-HU" dirty="0" smtClean="0"/>
              <a:t> </a:t>
            </a:r>
            <a:r>
              <a:rPr lang="hu-HU" dirty="0"/>
              <a:t>ML algoritmusok</a:t>
            </a:r>
          </a:p>
          <a:p>
            <a:pPr>
              <a:lnSpc>
                <a:spcPct val="120000"/>
              </a:lnSpc>
            </a:pPr>
            <a:r>
              <a:rPr lang="hu-HU" dirty="0"/>
              <a:t>MS + R + Python + BYOA</a:t>
            </a:r>
          </a:p>
          <a:p>
            <a:pPr>
              <a:lnSpc>
                <a:spcPct val="120000"/>
              </a:lnSpc>
            </a:pPr>
            <a:r>
              <a:rPr lang="hu-HU" dirty="0" smtClean="0"/>
              <a:t>ML </a:t>
            </a:r>
            <a:r>
              <a:rPr lang="hu-HU" dirty="0" err="1"/>
              <a:t>Studio</a:t>
            </a:r>
            <a:r>
              <a:rPr lang="hu-HU" dirty="0"/>
              <a:t>: kényelmesen, jól használható eszköz</a:t>
            </a:r>
          </a:p>
          <a:p>
            <a:pPr>
              <a:lnSpc>
                <a:spcPct val="120000"/>
              </a:lnSpc>
            </a:pPr>
            <a:r>
              <a:rPr lang="hu-HU" dirty="0"/>
              <a:t>Gyorsan kapunk eredményeket, gyorsan tudunk javítani</a:t>
            </a:r>
          </a:p>
          <a:p>
            <a:pPr>
              <a:lnSpc>
                <a:spcPct val="120000"/>
              </a:lnSpc>
            </a:pPr>
            <a:r>
              <a:rPr lang="hu-HU" dirty="0"/>
              <a:t>Vizuális </a:t>
            </a:r>
            <a:r>
              <a:rPr lang="hu-HU" dirty="0" err="1"/>
              <a:t>workflow</a:t>
            </a:r>
            <a:r>
              <a:rPr lang="hu-HU" dirty="0"/>
              <a:t> és kísérlettervezés</a:t>
            </a:r>
          </a:p>
          <a:p>
            <a:pPr>
              <a:lnSpc>
                <a:spcPct val="120000"/>
              </a:lnSpc>
            </a:pPr>
            <a:r>
              <a:rPr lang="hu-HU" dirty="0" err="1" smtClean="0"/>
              <a:t>Váltsuk</a:t>
            </a:r>
            <a:r>
              <a:rPr lang="hu-HU" dirty="0" smtClean="0"/>
              <a:t> </a:t>
            </a:r>
            <a:r>
              <a:rPr lang="hu-HU" dirty="0"/>
              <a:t>minél egyszerűbben és hamarabb szolgáltatássá a </a:t>
            </a:r>
            <a:r>
              <a:rPr lang="hu-HU" dirty="0" err="1"/>
              <a:t>modelltt</a:t>
            </a:r>
            <a:endParaRPr lang="hu-HU" dirty="0"/>
          </a:p>
          <a:p>
            <a:pPr>
              <a:lnSpc>
                <a:spcPct val="120000"/>
              </a:lnSpc>
            </a:pPr>
            <a:r>
              <a:rPr lang="hu-HU" dirty="0"/>
              <a:t>Teljes ML </a:t>
            </a:r>
            <a:r>
              <a:rPr lang="hu-HU" dirty="0" err="1"/>
              <a:t>Appok</a:t>
            </a:r>
            <a:r>
              <a:rPr lang="hu-HU" dirty="0"/>
              <a:t> </a:t>
            </a:r>
            <a:r>
              <a:rPr lang="hu-HU" dirty="0" err="1"/>
              <a:t>késíztése</a:t>
            </a:r>
            <a:r>
              <a:rPr lang="hu-HU" dirty="0"/>
              <a:t> &amp; vagy REST API publikáció</a:t>
            </a:r>
          </a:p>
          <a:p>
            <a:pPr>
              <a:lnSpc>
                <a:spcPct val="120000"/>
              </a:lnSpc>
            </a:pPr>
            <a:r>
              <a:rPr lang="hu-HU" dirty="0" smtClean="0"/>
              <a:t>ML </a:t>
            </a:r>
            <a:r>
              <a:rPr lang="hu-HU" dirty="0" err="1"/>
              <a:t>Gallery</a:t>
            </a:r>
            <a:endParaRPr lang="hu-HU" dirty="0"/>
          </a:p>
          <a:p>
            <a:pPr>
              <a:lnSpc>
                <a:spcPct val="120000"/>
              </a:lnSpc>
            </a:pPr>
            <a:r>
              <a:rPr lang="hu-HU" dirty="0"/>
              <a:t>ML alapú alkalmazások </a:t>
            </a:r>
            <a:r>
              <a:rPr lang="hu-HU" dirty="0" err="1"/>
              <a:t>előrecsomagolva</a:t>
            </a:r>
            <a:endParaRPr lang="hu-HU" dirty="0"/>
          </a:p>
          <a:p>
            <a:pPr>
              <a:lnSpc>
                <a:spcPct val="120000"/>
              </a:lnSpc>
            </a:pPr>
            <a:endParaRPr lang="hu-HU" dirty="0"/>
          </a:p>
          <a:p>
            <a:pPr>
              <a:lnSpc>
                <a:spcPct val="120000"/>
              </a:lnSpc>
            </a:pPr>
            <a:endParaRPr lang="hu-HU" dirty="0"/>
          </a:p>
          <a:p>
            <a:pPr>
              <a:lnSpc>
                <a:spcPct val="120000"/>
              </a:lnSpc>
            </a:pPr>
            <a:endParaRPr lang="hu-HU" dirty="0"/>
          </a:p>
        </p:txBody>
      </p:sp>
    </p:spTree>
    <p:extLst>
      <p:ext uri="{BB962C8B-B14F-4D97-AF65-F5344CB8AC3E}">
        <p14:creationId xmlns:p14="http://schemas.microsoft.com/office/powerpoint/2010/main" val="361651845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dirty="0" smtClean="0"/>
              <a:t>ML </a:t>
            </a:r>
            <a:r>
              <a:rPr lang="hu-HU" dirty="0" err="1" smtClean="0"/>
              <a:t>Studio</a:t>
            </a:r>
            <a:endParaRPr lang="hu-HU"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440" y="1028700"/>
            <a:ext cx="9581949" cy="5389846"/>
          </a:xfrm>
          <a:prstGeom prst="rect">
            <a:avLst/>
          </a:prstGeom>
        </p:spPr>
      </p:pic>
      <p:sp>
        <p:nvSpPr>
          <p:cNvPr id="3" name="Téglalap 2"/>
          <p:cNvSpPr/>
          <p:nvPr/>
        </p:nvSpPr>
        <p:spPr>
          <a:xfrm>
            <a:off x="7074650" y="6101775"/>
            <a:ext cx="4850430" cy="58477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r>
              <a:rPr lang="hu-HU" sz="3200" dirty="0"/>
              <a:t>https://studio.azureml.net</a:t>
            </a:r>
          </a:p>
        </p:txBody>
      </p:sp>
    </p:spTree>
    <p:extLst>
      <p:ext uri="{BB962C8B-B14F-4D97-AF65-F5344CB8AC3E}">
        <p14:creationId xmlns:p14="http://schemas.microsoft.com/office/powerpoint/2010/main" val="3846326059"/>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p:cNvSpPr>
            <a:spLocks noGrp="1"/>
          </p:cNvSpPr>
          <p:nvPr>
            <p:ph type="title"/>
          </p:nvPr>
        </p:nvSpPr>
        <p:spPr/>
        <p:txBody>
          <a:bodyPr/>
          <a:lstStyle/>
          <a:p>
            <a:r>
              <a:rPr lang="hu-HU" dirty="0" smtClean="0"/>
              <a:t>ML </a:t>
            </a:r>
            <a:r>
              <a:rPr lang="hu-HU" dirty="0" err="1" smtClean="0"/>
              <a:t>Studio</a:t>
            </a:r>
            <a:endParaRPr lang="hu-HU" dirty="0"/>
          </a:p>
        </p:txBody>
      </p:sp>
      <p:sp>
        <p:nvSpPr>
          <p:cNvPr id="6" name="Tartalom helye 5"/>
          <p:cNvSpPr>
            <a:spLocks noGrp="1"/>
          </p:cNvSpPr>
          <p:nvPr>
            <p:ph sz="quarter" idx="10"/>
          </p:nvPr>
        </p:nvSpPr>
        <p:spPr/>
        <p:txBody>
          <a:bodyPr/>
          <a:lstStyle/>
          <a:p>
            <a:r>
              <a:rPr lang="hu-HU" dirty="0" smtClean="0"/>
              <a:t>Webes folyamatszerkesztő</a:t>
            </a:r>
          </a:p>
          <a:p>
            <a:r>
              <a:rPr lang="hu-HU" dirty="0" smtClean="0"/>
              <a:t>Szerkesztés, futtatás, adat és eredményvizualizálás</a:t>
            </a:r>
          </a:p>
          <a:p>
            <a:r>
              <a:rPr lang="hu-HU" dirty="0" smtClean="0"/>
              <a:t>Adatforrás(ok)</a:t>
            </a:r>
          </a:p>
          <a:p>
            <a:pPr lvl="1"/>
            <a:r>
              <a:rPr lang="hu-HU" dirty="0" err="1" smtClean="0"/>
              <a:t>Hadoop</a:t>
            </a:r>
            <a:endParaRPr lang="hu-HU" dirty="0" smtClean="0"/>
          </a:p>
          <a:p>
            <a:pPr lvl="1"/>
            <a:r>
              <a:rPr lang="hu-HU" dirty="0" smtClean="0"/>
              <a:t>SQL</a:t>
            </a:r>
          </a:p>
          <a:p>
            <a:pPr lvl="1"/>
            <a:r>
              <a:rPr lang="hu-HU" dirty="0" smtClean="0"/>
              <a:t>Azure </a:t>
            </a:r>
            <a:r>
              <a:rPr lang="hu-HU" dirty="0" err="1" smtClean="0"/>
              <a:t>Table</a:t>
            </a:r>
            <a:endParaRPr lang="hu-HU" dirty="0" smtClean="0"/>
          </a:p>
          <a:p>
            <a:pPr lvl="1"/>
            <a:r>
              <a:rPr lang="hu-HU" dirty="0" smtClean="0"/>
              <a:t>Azure </a:t>
            </a:r>
            <a:r>
              <a:rPr lang="hu-HU" dirty="0" err="1" smtClean="0"/>
              <a:t>Blob</a:t>
            </a:r>
            <a:r>
              <a:rPr lang="hu-HU" dirty="0"/>
              <a:t> </a:t>
            </a:r>
            <a:r>
              <a:rPr lang="hu-HU" dirty="0" smtClean="0"/>
              <a:t>(CSV, ARFF, TSV, Excel)…</a:t>
            </a:r>
          </a:p>
          <a:p>
            <a:endParaRPr lang="hu-HU" dirty="0"/>
          </a:p>
        </p:txBody>
      </p:sp>
      <p:pic>
        <p:nvPicPr>
          <p:cNvPr id="2" name="Kép 1"/>
          <p:cNvPicPr>
            <a:picLocks noChangeAspect="1"/>
          </p:cNvPicPr>
          <p:nvPr/>
        </p:nvPicPr>
        <p:blipFill>
          <a:blip r:embed="rId3"/>
          <a:stretch>
            <a:fillRect/>
          </a:stretch>
        </p:blipFill>
        <p:spPr>
          <a:xfrm>
            <a:off x="6798944" y="3473923"/>
            <a:ext cx="3995120" cy="2858297"/>
          </a:xfrm>
          <a:prstGeom prst="rect">
            <a:avLst/>
          </a:prstGeom>
        </p:spPr>
      </p:pic>
    </p:spTree>
    <p:extLst>
      <p:ext uri="{BB962C8B-B14F-4D97-AF65-F5344CB8AC3E}">
        <p14:creationId xmlns:p14="http://schemas.microsoft.com/office/powerpoint/2010/main" val="305219146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smtClean="0"/>
              <a:t>További modulok</a:t>
            </a:r>
            <a:endParaRPr lang="hu-HU" dirty="0"/>
          </a:p>
        </p:txBody>
      </p:sp>
      <p:pic>
        <p:nvPicPr>
          <p:cNvPr id="6" name="Kép 5"/>
          <p:cNvPicPr>
            <a:picLocks noChangeAspect="1"/>
          </p:cNvPicPr>
          <p:nvPr/>
        </p:nvPicPr>
        <p:blipFill>
          <a:blip r:embed="rId3"/>
          <a:stretch>
            <a:fillRect/>
          </a:stretch>
        </p:blipFill>
        <p:spPr>
          <a:xfrm>
            <a:off x="269240" y="1395363"/>
            <a:ext cx="4181475" cy="4819650"/>
          </a:xfrm>
          <a:prstGeom prst="rect">
            <a:avLst/>
          </a:prstGeom>
        </p:spPr>
      </p:pic>
      <p:pic>
        <p:nvPicPr>
          <p:cNvPr id="8" name="Kép 7"/>
          <p:cNvPicPr>
            <a:picLocks noChangeAspect="1"/>
          </p:cNvPicPr>
          <p:nvPr/>
        </p:nvPicPr>
        <p:blipFill>
          <a:blip r:embed="rId4"/>
          <a:stretch>
            <a:fillRect/>
          </a:stretch>
        </p:blipFill>
        <p:spPr>
          <a:xfrm>
            <a:off x="6270708" y="1481088"/>
            <a:ext cx="4391025" cy="4648200"/>
          </a:xfrm>
          <a:prstGeom prst="rect">
            <a:avLst/>
          </a:prstGeom>
        </p:spPr>
      </p:pic>
    </p:spTree>
    <p:extLst>
      <p:ext uri="{BB962C8B-B14F-4D97-AF65-F5344CB8AC3E}">
        <p14:creationId xmlns:p14="http://schemas.microsoft.com/office/powerpoint/2010/main" val="12545058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60907"/>
            <a:ext cx="11655840" cy="899665"/>
          </a:xfrm>
        </p:spPr>
        <p:txBody>
          <a:bodyPr/>
          <a:lstStyle/>
          <a:p>
            <a:r>
              <a:rPr lang="hu-HU" sz="4400" dirty="0"/>
              <a:t>Új igények: </a:t>
            </a:r>
            <a:br>
              <a:rPr lang="hu-HU" sz="4400" dirty="0"/>
            </a:br>
            <a:r>
              <a:rPr lang="hu-HU" sz="4400" dirty="0"/>
              <a:t>kollektív intelligencia, prediktív analízis</a:t>
            </a:r>
            <a:endParaRPr lang="en-US" sz="4600" dirty="0"/>
          </a:p>
        </p:txBody>
      </p:sp>
      <p:sp>
        <p:nvSpPr>
          <p:cNvPr id="27" name="Tartalom helye 26"/>
          <p:cNvSpPr>
            <a:spLocks noGrp="1"/>
          </p:cNvSpPr>
          <p:nvPr>
            <p:ph sz="quarter" idx="10"/>
          </p:nvPr>
        </p:nvSpPr>
        <p:spPr/>
        <p:txBody>
          <a:bodyPr/>
          <a:lstStyle/>
          <a:p>
            <a:endParaRPr lang="hu-HU"/>
          </a:p>
        </p:txBody>
      </p:sp>
      <p:grpSp>
        <p:nvGrpSpPr>
          <p:cNvPr id="3" name="Group 2"/>
          <p:cNvGrpSpPr/>
          <p:nvPr/>
        </p:nvGrpSpPr>
        <p:grpSpPr>
          <a:xfrm>
            <a:off x="8050381" y="2905655"/>
            <a:ext cx="2642616" cy="2641928"/>
            <a:chOff x="8285536" y="3240529"/>
            <a:chExt cx="3096771" cy="3096771"/>
          </a:xfrm>
        </p:grpSpPr>
        <p:sp>
          <p:nvSpPr>
            <p:cNvPr id="4" name="Rectangle 3"/>
            <p:cNvSpPr/>
            <p:nvPr/>
          </p:nvSpPr>
          <p:spPr bwMode="auto">
            <a:xfrm>
              <a:off x="8285536" y="3240529"/>
              <a:ext cx="3096771" cy="3096771"/>
            </a:xfrm>
            <a:prstGeom prst="rect">
              <a:avLst/>
            </a:prstGeom>
            <a:solidFill>
              <a:srgbClr val="00BCF2"/>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hu-HU" sz="3199" kern="0" dirty="0">
                  <a:gradFill>
                    <a:gsLst>
                      <a:gs pos="0">
                        <a:srgbClr val="FFFFFF"/>
                      </a:gs>
                      <a:gs pos="100000">
                        <a:srgbClr val="FFFFFF"/>
                      </a:gs>
                    </a:gsLst>
                    <a:lin ang="5400000" scaled="0"/>
                  </a:gradFill>
                  <a:latin typeface="Segoe UI Light"/>
                </a:rPr>
                <a:t>Haladó analitika</a:t>
              </a:r>
              <a:endParaRPr lang="en-US" sz="3199" kern="0" dirty="0">
                <a:gradFill>
                  <a:gsLst>
                    <a:gs pos="0">
                      <a:srgbClr val="FFFFFF"/>
                    </a:gs>
                    <a:gs pos="100000">
                      <a:srgbClr val="FFFFFF"/>
                    </a:gs>
                  </a:gsLst>
                  <a:lin ang="5400000" scaled="0"/>
                </a:gradFill>
                <a:latin typeface="Segoe UI Light"/>
              </a:endParaRPr>
            </a:p>
          </p:txBody>
        </p:sp>
        <p:sp>
          <p:nvSpPr>
            <p:cNvPr id="5" name="Freeform 7"/>
            <p:cNvSpPr>
              <a:spLocks noEditPoints="1"/>
            </p:cNvSpPr>
            <p:nvPr/>
          </p:nvSpPr>
          <p:spPr bwMode="black">
            <a:xfrm>
              <a:off x="9282307" y="3820710"/>
              <a:ext cx="1082454" cy="1083702"/>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6" name="Group 5"/>
          <p:cNvGrpSpPr/>
          <p:nvPr/>
        </p:nvGrpSpPr>
        <p:grpSpPr>
          <a:xfrm>
            <a:off x="4753633" y="1449534"/>
            <a:ext cx="2969949" cy="2641928"/>
            <a:chOff x="4994239" y="1783015"/>
            <a:chExt cx="2642616" cy="2642616"/>
          </a:xfrm>
        </p:grpSpPr>
        <p:sp>
          <p:nvSpPr>
            <p:cNvPr id="7" name="Rectangle 6"/>
            <p:cNvSpPr/>
            <p:nvPr/>
          </p:nvSpPr>
          <p:spPr bwMode="auto">
            <a:xfrm>
              <a:off x="4994239" y="1783015"/>
              <a:ext cx="2642616" cy="2642616"/>
            </a:xfrm>
            <a:prstGeom prst="rect">
              <a:avLst/>
            </a:prstGeom>
            <a:solidFill>
              <a:srgbClr val="68217A"/>
            </a:solidFill>
            <a:ln w="1079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defTabSz="913588" fontAlgn="base">
                <a:spcBef>
                  <a:spcPct val="0"/>
                </a:spcBef>
                <a:spcAft>
                  <a:spcPct val="0"/>
                </a:spcAft>
                <a:defRPr/>
              </a:pPr>
              <a:r>
                <a:rPr lang="hu-HU" sz="3199" kern="0" dirty="0">
                  <a:gradFill>
                    <a:gsLst>
                      <a:gs pos="0">
                        <a:srgbClr val="FFFFFF"/>
                      </a:gs>
                      <a:gs pos="100000">
                        <a:srgbClr val="FFFFFF"/>
                      </a:gs>
                    </a:gsLst>
                    <a:lin ang="5400000" scaled="0"/>
                  </a:gradFill>
                  <a:latin typeface="Segoe UI Light"/>
                </a:rPr>
                <a:t>Élő adatfolyam, keresés</a:t>
              </a:r>
              <a:endParaRPr lang="en-US" sz="3199" kern="0" dirty="0">
                <a:gradFill>
                  <a:gsLst>
                    <a:gs pos="0">
                      <a:srgbClr val="FFFFFF"/>
                    </a:gs>
                    <a:gs pos="100000">
                      <a:srgbClr val="FFFFFF"/>
                    </a:gs>
                  </a:gsLst>
                  <a:lin ang="5400000" scaled="0"/>
                </a:gradFill>
                <a:latin typeface="Segoe UI Light"/>
              </a:endParaRPr>
            </a:p>
          </p:txBody>
        </p:sp>
        <p:sp>
          <p:nvSpPr>
            <p:cNvPr id="8" name="Freeform 11"/>
            <p:cNvSpPr>
              <a:spLocks noEditPoints="1"/>
            </p:cNvSpPr>
            <p:nvPr/>
          </p:nvSpPr>
          <p:spPr bwMode="black">
            <a:xfrm>
              <a:off x="5859069" y="3048950"/>
              <a:ext cx="912955" cy="904729"/>
            </a:xfrm>
            <a:custGeom>
              <a:avLst/>
              <a:gdLst>
                <a:gd name="T0" fmla="*/ 65 w 300"/>
                <a:gd name="T1" fmla="*/ 2 h 297"/>
                <a:gd name="T2" fmla="*/ 113 w 300"/>
                <a:gd name="T3" fmla="*/ 0 h 297"/>
                <a:gd name="T4" fmla="*/ 115 w 300"/>
                <a:gd name="T5" fmla="*/ 12 h 297"/>
                <a:gd name="T6" fmla="*/ 235 w 300"/>
                <a:gd name="T7" fmla="*/ 12 h 297"/>
                <a:gd name="T8" fmla="*/ 232 w 300"/>
                <a:gd name="T9" fmla="*/ 0 h 297"/>
                <a:gd name="T10" fmla="*/ 185 w 300"/>
                <a:gd name="T11" fmla="*/ 2 h 297"/>
                <a:gd name="T12" fmla="*/ 235 w 300"/>
                <a:gd name="T13" fmla="*/ 12 h 297"/>
                <a:gd name="T14" fmla="*/ 98 w 300"/>
                <a:gd name="T15" fmla="*/ 273 h 297"/>
                <a:gd name="T16" fmla="*/ 0 w 300"/>
                <a:gd name="T17" fmla="*/ 295 h 297"/>
                <a:gd name="T18" fmla="*/ 95 w 300"/>
                <a:gd name="T19" fmla="*/ 297 h 297"/>
                <a:gd name="T20" fmla="*/ 205 w 300"/>
                <a:gd name="T21" fmla="*/ 297 h 297"/>
                <a:gd name="T22" fmla="*/ 300 w 300"/>
                <a:gd name="T23" fmla="*/ 295 h 297"/>
                <a:gd name="T24" fmla="*/ 202 w 300"/>
                <a:gd name="T25" fmla="*/ 273 h 297"/>
                <a:gd name="T26" fmla="*/ 205 w 300"/>
                <a:gd name="T27" fmla="*/ 297 h 297"/>
                <a:gd name="T28" fmla="*/ 271 w 300"/>
                <a:gd name="T29" fmla="*/ 83 h 297"/>
                <a:gd name="T30" fmla="*/ 299 w 300"/>
                <a:gd name="T31" fmla="*/ 268 h 297"/>
                <a:gd name="T32" fmla="*/ 227 w 300"/>
                <a:gd name="T33" fmla="*/ 169 h 297"/>
                <a:gd name="T34" fmla="*/ 182 w 300"/>
                <a:gd name="T35" fmla="*/ 166 h 297"/>
                <a:gd name="T36" fmla="*/ 155 w 300"/>
                <a:gd name="T37" fmla="*/ 152 h 297"/>
                <a:gd name="T38" fmla="*/ 154 w 300"/>
                <a:gd name="T39" fmla="*/ 159 h 297"/>
                <a:gd name="T40" fmla="*/ 145 w 300"/>
                <a:gd name="T41" fmla="*/ 158 h 297"/>
                <a:gd name="T42" fmla="*/ 119 w 300"/>
                <a:gd name="T43" fmla="*/ 152 h 297"/>
                <a:gd name="T44" fmla="*/ 115 w 300"/>
                <a:gd name="T45" fmla="*/ 169 h 297"/>
                <a:gd name="T46" fmla="*/ 96 w 300"/>
                <a:gd name="T47" fmla="*/ 268 h 297"/>
                <a:gd name="T48" fmla="*/ 25 w 300"/>
                <a:gd name="T49" fmla="*/ 169 h 297"/>
                <a:gd name="T50" fmla="*/ 42 w 300"/>
                <a:gd name="T51" fmla="*/ 76 h 297"/>
                <a:gd name="T52" fmla="*/ 73 w 300"/>
                <a:gd name="T53" fmla="*/ 59 h 297"/>
                <a:gd name="T54" fmla="*/ 61 w 300"/>
                <a:gd name="T55" fmla="*/ 57 h 297"/>
                <a:gd name="T56" fmla="*/ 120 w 300"/>
                <a:gd name="T57" fmla="*/ 15 h 297"/>
                <a:gd name="T58" fmla="*/ 118 w 300"/>
                <a:gd name="T59" fmla="*/ 59 h 297"/>
                <a:gd name="T60" fmla="*/ 108 w 300"/>
                <a:gd name="T61" fmla="*/ 68 h 297"/>
                <a:gd name="T62" fmla="*/ 145 w 300"/>
                <a:gd name="T63" fmla="*/ 62 h 297"/>
                <a:gd name="T64" fmla="*/ 140 w 300"/>
                <a:gd name="T65" fmla="*/ 61 h 297"/>
                <a:gd name="T66" fmla="*/ 142 w 300"/>
                <a:gd name="T67" fmla="*/ 55 h 297"/>
                <a:gd name="T68" fmla="*/ 160 w 300"/>
                <a:gd name="T69" fmla="*/ 56 h 297"/>
                <a:gd name="T70" fmla="*/ 158 w 300"/>
                <a:gd name="T71" fmla="*/ 62 h 297"/>
                <a:gd name="T72" fmla="*/ 155 w 300"/>
                <a:gd name="T73" fmla="*/ 68 h 297"/>
                <a:gd name="T74" fmla="*/ 192 w 300"/>
                <a:gd name="T75" fmla="*/ 59 h 297"/>
                <a:gd name="T76" fmla="*/ 180 w 300"/>
                <a:gd name="T77" fmla="*/ 57 h 297"/>
                <a:gd name="T78" fmla="*/ 239 w 300"/>
                <a:gd name="T79" fmla="*/ 15 h 297"/>
                <a:gd name="T80" fmla="*/ 237 w 300"/>
                <a:gd name="T81" fmla="*/ 59 h 297"/>
                <a:gd name="T82" fmla="*/ 227 w 300"/>
                <a:gd name="T83" fmla="*/ 76 h 297"/>
                <a:gd name="T84" fmla="*/ 122 w 300"/>
                <a:gd name="T85" fmla="*/ 83 h 297"/>
                <a:gd name="T86" fmla="*/ 145 w 300"/>
                <a:gd name="T87" fmla="*/ 72 h 297"/>
                <a:gd name="T88" fmla="*/ 108 w 300"/>
                <a:gd name="T89" fmla="*/ 76 h 297"/>
                <a:gd name="T90" fmla="*/ 123 w 300"/>
                <a:gd name="T91" fmla="*/ 78 h 297"/>
                <a:gd name="T92" fmla="*/ 180 w 300"/>
                <a:gd name="T93" fmla="*/ 76 h 297"/>
                <a:gd name="T94" fmla="*/ 192 w 300"/>
                <a:gd name="T95" fmla="*/ 72 h 297"/>
                <a:gd name="T96" fmla="*/ 155 w 300"/>
                <a:gd name="T97" fmla="*/ 83 h 297"/>
                <a:gd name="T98" fmla="*/ 178 w 300"/>
                <a:gd name="T99" fmla="*/ 78 h 297"/>
                <a:gd name="T100" fmla="*/ 158 w 300"/>
                <a:gd name="T101" fmla="*/ 101 h 297"/>
                <a:gd name="T102" fmla="*/ 142 w 300"/>
                <a:gd name="T103" fmla="*/ 118 h 297"/>
                <a:gd name="T104" fmla="*/ 158 w 300"/>
                <a:gd name="T105" fmla="*/ 101 h 297"/>
                <a:gd name="T106" fmla="*/ 129 w 300"/>
                <a:gd name="T107" fmla="*/ 91 h 297"/>
                <a:gd name="T108" fmla="*/ 133 w 300"/>
                <a:gd name="T109" fmla="*/ 141 h 297"/>
                <a:gd name="T110" fmla="*/ 171 w 300"/>
                <a:gd name="T111" fmla="*/ 91 h 297"/>
                <a:gd name="T112" fmla="*/ 167 w 300"/>
                <a:gd name="T113" fmla="*/ 141 h 297"/>
                <a:gd name="T114" fmla="*/ 171 w 300"/>
                <a:gd name="T115" fmla="*/ 91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0" h="297">
                  <a:moveTo>
                    <a:pt x="65" y="12"/>
                  </a:moveTo>
                  <a:cubicBezTo>
                    <a:pt x="65" y="2"/>
                    <a:pt x="65" y="2"/>
                    <a:pt x="65" y="2"/>
                  </a:cubicBezTo>
                  <a:cubicBezTo>
                    <a:pt x="65" y="1"/>
                    <a:pt x="67" y="0"/>
                    <a:pt x="68" y="0"/>
                  </a:cubicBezTo>
                  <a:cubicBezTo>
                    <a:pt x="113" y="0"/>
                    <a:pt x="113" y="0"/>
                    <a:pt x="113" y="0"/>
                  </a:cubicBezTo>
                  <a:cubicBezTo>
                    <a:pt x="114" y="0"/>
                    <a:pt x="115" y="1"/>
                    <a:pt x="115" y="2"/>
                  </a:cubicBezTo>
                  <a:cubicBezTo>
                    <a:pt x="115" y="12"/>
                    <a:pt x="115" y="12"/>
                    <a:pt x="115" y="12"/>
                  </a:cubicBezTo>
                  <a:lnTo>
                    <a:pt x="65" y="12"/>
                  </a:lnTo>
                  <a:close/>
                  <a:moveTo>
                    <a:pt x="235" y="12"/>
                  </a:moveTo>
                  <a:cubicBezTo>
                    <a:pt x="235" y="2"/>
                    <a:pt x="235" y="2"/>
                    <a:pt x="235" y="2"/>
                  </a:cubicBezTo>
                  <a:cubicBezTo>
                    <a:pt x="235" y="1"/>
                    <a:pt x="233" y="0"/>
                    <a:pt x="232" y="0"/>
                  </a:cubicBezTo>
                  <a:cubicBezTo>
                    <a:pt x="187" y="0"/>
                    <a:pt x="187" y="0"/>
                    <a:pt x="187" y="0"/>
                  </a:cubicBezTo>
                  <a:cubicBezTo>
                    <a:pt x="186" y="0"/>
                    <a:pt x="185" y="1"/>
                    <a:pt x="185" y="2"/>
                  </a:cubicBezTo>
                  <a:cubicBezTo>
                    <a:pt x="185" y="12"/>
                    <a:pt x="185" y="12"/>
                    <a:pt x="185" y="12"/>
                  </a:cubicBezTo>
                  <a:lnTo>
                    <a:pt x="235" y="12"/>
                  </a:lnTo>
                  <a:close/>
                  <a:moveTo>
                    <a:pt x="98" y="295"/>
                  </a:moveTo>
                  <a:cubicBezTo>
                    <a:pt x="98" y="273"/>
                    <a:pt x="98" y="273"/>
                    <a:pt x="98" y="273"/>
                  </a:cubicBezTo>
                  <a:cubicBezTo>
                    <a:pt x="0" y="273"/>
                    <a:pt x="0" y="273"/>
                    <a:pt x="0" y="273"/>
                  </a:cubicBezTo>
                  <a:cubicBezTo>
                    <a:pt x="0" y="295"/>
                    <a:pt x="0" y="295"/>
                    <a:pt x="0" y="295"/>
                  </a:cubicBezTo>
                  <a:cubicBezTo>
                    <a:pt x="0" y="296"/>
                    <a:pt x="1" y="297"/>
                    <a:pt x="2" y="297"/>
                  </a:cubicBezTo>
                  <a:cubicBezTo>
                    <a:pt x="95" y="297"/>
                    <a:pt x="95" y="297"/>
                    <a:pt x="95" y="297"/>
                  </a:cubicBezTo>
                  <a:cubicBezTo>
                    <a:pt x="97" y="297"/>
                    <a:pt x="98" y="296"/>
                    <a:pt x="98" y="295"/>
                  </a:cubicBezTo>
                  <a:close/>
                  <a:moveTo>
                    <a:pt x="205" y="297"/>
                  </a:moveTo>
                  <a:cubicBezTo>
                    <a:pt x="298" y="297"/>
                    <a:pt x="298" y="297"/>
                    <a:pt x="298" y="297"/>
                  </a:cubicBezTo>
                  <a:cubicBezTo>
                    <a:pt x="299" y="297"/>
                    <a:pt x="300" y="296"/>
                    <a:pt x="300" y="295"/>
                  </a:cubicBezTo>
                  <a:cubicBezTo>
                    <a:pt x="300" y="273"/>
                    <a:pt x="300" y="273"/>
                    <a:pt x="300" y="273"/>
                  </a:cubicBezTo>
                  <a:cubicBezTo>
                    <a:pt x="202" y="273"/>
                    <a:pt x="202" y="273"/>
                    <a:pt x="202" y="273"/>
                  </a:cubicBezTo>
                  <a:cubicBezTo>
                    <a:pt x="202" y="295"/>
                    <a:pt x="202" y="295"/>
                    <a:pt x="202" y="295"/>
                  </a:cubicBezTo>
                  <a:cubicBezTo>
                    <a:pt x="202" y="296"/>
                    <a:pt x="203" y="297"/>
                    <a:pt x="205" y="297"/>
                  </a:cubicBezTo>
                  <a:close/>
                  <a:moveTo>
                    <a:pt x="263" y="76"/>
                  </a:moveTo>
                  <a:cubicBezTo>
                    <a:pt x="267" y="76"/>
                    <a:pt x="270" y="79"/>
                    <a:pt x="271" y="83"/>
                  </a:cubicBezTo>
                  <a:cubicBezTo>
                    <a:pt x="275" y="169"/>
                    <a:pt x="275" y="169"/>
                    <a:pt x="275" y="169"/>
                  </a:cubicBezTo>
                  <a:cubicBezTo>
                    <a:pt x="299" y="268"/>
                    <a:pt x="299" y="268"/>
                    <a:pt x="299" y="268"/>
                  </a:cubicBezTo>
                  <a:cubicBezTo>
                    <a:pt x="204" y="268"/>
                    <a:pt x="204" y="268"/>
                    <a:pt x="204" y="268"/>
                  </a:cubicBezTo>
                  <a:cubicBezTo>
                    <a:pt x="227" y="169"/>
                    <a:pt x="227" y="169"/>
                    <a:pt x="227" y="169"/>
                  </a:cubicBezTo>
                  <a:cubicBezTo>
                    <a:pt x="185" y="169"/>
                    <a:pt x="185" y="169"/>
                    <a:pt x="185" y="169"/>
                  </a:cubicBezTo>
                  <a:cubicBezTo>
                    <a:pt x="183" y="169"/>
                    <a:pt x="182" y="168"/>
                    <a:pt x="182" y="166"/>
                  </a:cubicBezTo>
                  <a:cubicBezTo>
                    <a:pt x="181" y="152"/>
                    <a:pt x="181" y="152"/>
                    <a:pt x="181" y="152"/>
                  </a:cubicBezTo>
                  <a:cubicBezTo>
                    <a:pt x="155" y="152"/>
                    <a:pt x="155" y="152"/>
                    <a:pt x="155" y="152"/>
                  </a:cubicBezTo>
                  <a:cubicBezTo>
                    <a:pt x="155" y="158"/>
                    <a:pt x="155" y="158"/>
                    <a:pt x="155" y="158"/>
                  </a:cubicBezTo>
                  <a:cubicBezTo>
                    <a:pt x="155" y="159"/>
                    <a:pt x="154" y="159"/>
                    <a:pt x="154" y="159"/>
                  </a:cubicBezTo>
                  <a:cubicBezTo>
                    <a:pt x="146" y="159"/>
                    <a:pt x="146" y="159"/>
                    <a:pt x="146" y="159"/>
                  </a:cubicBezTo>
                  <a:cubicBezTo>
                    <a:pt x="146" y="159"/>
                    <a:pt x="145" y="159"/>
                    <a:pt x="145" y="158"/>
                  </a:cubicBezTo>
                  <a:cubicBezTo>
                    <a:pt x="145" y="152"/>
                    <a:pt x="145" y="152"/>
                    <a:pt x="145" y="152"/>
                  </a:cubicBezTo>
                  <a:cubicBezTo>
                    <a:pt x="119" y="152"/>
                    <a:pt x="119" y="152"/>
                    <a:pt x="119" y="152"/>
                  </a:cubicBezTo>
                  <a:cubicBezTo>
                    <a:pt x="118" y="166"/>
                    <a:pt x="118" y="166"/>
                    <a:pt x="118" y="166"/>
                  </a:cubicBezTo>
                  <a:cubicBezTo>
                    <a:pt x="118" y="168"/>
                    <a:pt x="117" y="169"/>
                    <a:pt x="115" y="169"/>
                  </a:cubicBezTo>
                  <a:cubicBezTo>
                    <a:pt x="73" y="169"/>
                    <a:pt x="73" y="169"/>
                    <a:pt x="73" y="169"/>
                  </a:cubicBezTo>
                  <a:cubicBezTo>
                    <a:pt x="96" y="268"/>
                    <a:pt x="96" y="268"/>
                    <a:pt x="96" y="268"/>
                  </a:cubicBezTo>
                  <a:cubicBezTo>
                    <a:pt x="1" y="268"/>
                    <a:pt x="1" y="268"/>
                    <a:pt x="1" y="268"/>
                  </a:cubicBezTo>
                  <a:cubicBezTo>
                    <a:pt x="25" y="169"/>
                    <a:pt x="25" y="169"/>
                    <a:pt x="25" y="169"/>
                  </a:cubicBezTo>
                  <a:cubicBezTo>
                    <a:pt x="34" y="83"/>
                    <a:pt x="34" y="83"/>
                    <a:pt x="34" y="83"/>
                  </a:cubicBezTo>
                  <a:cubicBezTo>
                    <a:pt x="34" y="79"/>
                    <a:pt x="38" y="76"/>
                    <a:pt x="42" y="76"/>
                  </a:cubicBezTo>
                  <a:cubicBezTo>
                    <a:pt x="73" y="76"/>
                    <a:pt x="73" y="76"/>
                    <a:pt x="73" y="76"/>
                  </a:cubicBezTo>
                  <a:cubicBezTo>
                    <a:pt x="73" y="59"/>
                    <a:pt x="73" y="59"/>
                    <a:pt x="73" y="59"/>
                  </a:cubicBezTo>
                  <a:cubicBezTo>
                    <a:pt x="63" y="59"/>
                    <a:pt x="63" y="59"/>
                    <a:pt x="63" y="59"/>
                  </a:cubicBezTo>
                  <a:cubicBezTo>
                    <a:pt x="62" y="59"/>
                    <a:pt x="61" y="58"/>
                    <a:pt x="61" y="57"/>
                  </a:cubicBezTo>
                  <a:cubicBezTo>
                    <a:pt x="61" y="15"/>
                    <a:pt x="61" y="15"/>
                    <a:pt x="61" y="15"/>
                  </a:cubicBezTo>
                  <a:cubicBezTo>
                    <a:pt x="120" y="15"/>
                    <a:pt x="120" y="15"/>
                    <a:pt x="120" y="15"/>
                  </a:cubicBezTo>
                  <a:cubicBezTo>
                    <a:pt x="120" y="57"/>
                    <a:pt x="120" y="57"/>
                    <a:pt x="120" y="57"/>
                  </a:cubicBezTo>
                  <a:cubicBezTo>
                    <a:pt x="120" y="58"/>
                    <a:pt x="119" y="59"/>
                    <a:pt x="118" y="59"/>
                  </a:cubicBezTo>
                  <a:cubicBezTo>
                    <a:pt x="108" y="59"/>
                    <a:pt x="108" y="59"/>
                    <a:pt x="108" y="59"/>
                  </a:cubicBezTo>
                  <a:cubicBezTo>
                    <a:pt x="108" y="68"/>
                    <a:pt x="108" y="68"/>
                    <a:pt x="108" y="68"/>
                  </a:cubicBezTo>
                  <a:cubicBezTo>
                    <a:pt x="145" y="68"/>
                    <a:pt x="145" y="68"/>
                    <a:pt x="145" y="68"/>
                  </a:cubicBezTo>
                  <a:cubicBezTo>
                    <a:pt x="145" y="62"/>
                    <a:pt x="145" y="62"/>
                    <a:pt x="145" y="62"/>
                  </a:cubicBezTo>
                  <a:cubicBezTo>
                    <a:pt x="142" y="62"/>
                    <a:pt x="142" y="62"/>
                    <a:pt x="142" y="62"/>
                  </a:cubicBezTo>
                  <a:cubicBezTo>
                    <a:pt x="141" y="62"/>
                    <a:pt x="140" y="61"/>
                    <a:pt x="140" y="61"/>
                  </a:cubicBezTo>
                  <a:cubicBezTo>
                    <a:pt x="140" y="56"/>
                    <a:pt x="140" y="56"/>
                    <a:pt x="140" y="56"/>
                  </a:cubicBezTo>
                  <a:cubicBezTo>
                    <a:pt x="140" y="55"/>
                    <a:pt x="141" y="55"/>
                    <a:pt x="142" y="55"/>
                  </a:cubicBezTo>
                  <a:cubicBezTo>
                    <a:pt x="158" y="55"/>
                    <a:pt x="158" y="55"/>
                    <a:pt x="158" y="55"/>
                  </a:cubicBezTo>
                  <a:cubicBezTo>
                    <a:pt x="159" y="55"/>
                    <a:pt x="160" y="55"/>
                    <a:pt x="160" y="56"/>
                  </a:cubicBezTo>
                  <a:cubicBezTo>
                    <a:pt x="160" y="61"/>
                    <a:pt x="160" y="61"/>
                    <a:pt x="160" y="61"/>
                  </a:cubicBezTo>
                  <a:cubicBezTo>
                    <a:pt x="160" y="61"/>
                    <a:pt x="159" y="62"/>
                    <a:pt x="158" y="62"/>
                  </a:cubicBezTo>
                  <a:cubicBezTo>
                    <a:pt x="155" y="62"/>
                    <a:pt x="155" y="62"/>
                    <a:pt x="155" y="62"/>
                  </a:cubicBezTo>
                  <a:cubicBezTo>
                    <a:pt x="155" y="68"/>
                    <a:pt x="155" y="68"/>
                    <a:pt x="155" y="68"/>
                  </a:cubicBezTo>
                  <a:cubicBezTo>
                    <a:pt x="192" y="68"/>
                    <a:pt x="192" y="68"/>
                    <a:pt x="192" y="68"/>
                  </a:cubicBezTo>
                  <a:cubicBezTo>
                    <a:pt x="192" y="59"/>
                    <a:pt x="192" y="59"/>
                    <a:pt x="192" y="59"/>
                  </a:cubicBezTo>
                  <a:cubicBezTo>
                    <a:pt x="182" y="59"/>
                    <a:pt x="182" y="59"/>
                    <a:pt x="182" y="59"/>
                  </a:cubicBezTo>
                  <a:cubicBezTo>
                    <a:pt x="181" y="59"/>
                    <a:pt x="180" y="58"/>
                    <a:pt x="180" y="57"/>
                  </a:cubicBezTo>
                  <a:cubicBezTo>
                    <a:pt x="180" y="15"/>
                    <a:pt x="180" y="15"/>
                    <a:pt x="180" y="15"/>
                  </a:cubicBezTo>
                  <a:cubicBezTo>
                    <a:pt x="239" y="15"/>
                    <a:pt x="239" y="15"/>
                    <a:pt x="239" y="15"/>
                  </a:cubicBezTo>
                  <a:cubicBezTo>
                    <a:pt x="239" y="57"/>
                    <a:pt x="239" y="57"/>
                    <a:pt x="239" y="57"/>
                  </a:cubicBezTo>
                  <a:cubicBezTo>
                    <a:pt x="239" y="58"/>
                    <a:pt x="238" y="59"/>
                    <a:pt x="237" y="59"/>
                  </a:cubicBezTo>
                  <a:cubicBezTo>
                    <a:pt x="227" y="59"/>
                    <a:pt x="227" y="59"/>
                    <a:pt x="227" y="59"/>
                  </a:cubicBezTo>
                  <a:cubicBezTo>
                    <a:pt x="227" y="76"/>
                    <a:pt x="227" y="76"/>
                    <a:pt x="227" y="76"/>
                  </a:cubicBezTo>
                  <a:lnTo>
                    <a:pt x="263" y="76"/>
                  </a:lnTo>
                  <a:close/>
                  <a:moveTo>
                    <a:pt x="122" y="83"/>
                  </a:moveTo>
                  <a:cubicBezTo>
                    <a:pt x="145" y="83"/>
                    <a:pt x="145" y="83"/>
                    <a:pt x="145" y="83"/>
                  </a:cubicBezTo>
                  <a:cubicBezTo>
                    <a:pt x="145" y="72"/>
                    <a:pt x="145" y="72"/>
                    <a:pt x="145" y="72"/>
                  </a:cubicBezTo>
                  <a:cubicBezTo>
                    <a:pt x="108" y="72"/>
                    <a:pt x="108" y="72"/>
                    <a:pt x="108" y="72"/>
                  </a:cubicBezTo>
                  <a:cubicBezTo>
                    <a:pt x="108" y="76"/>
                    <a:pt x="108" y="76"/>
                    <a:pt x="108" y="76"/>
                  </a:cubicBezTo>
                  <a:cubicBezTo>
                    <a:pt x="120" y="76"/>
                    <a:pt x="120" y="76"/>
                    <a:pt x="120" y="76"/>
                  </a:cubicBezTo>
                  <a:cubicBezTo>
                    <a:pt x="122" y="76"/>
                    <a:pt x="123" y="77"/>
                    <a:pt x="123" y="78"/>
                  </a:cubicBezTo>
                  <a:lnTo>
                    <a:pt x="122" y="83"/>
                  </a:lnTo>
                  <a:close/>
                  <a:moveTo>
                    <a:pt x="180" y="76"/>
                  </a:moveTo>
                  <a:cubicBezTo>
                    <a:pt x="192" y="76"/>
                    <a:pt x="192" y="76"/>
                    <a:pt x="192" y="76"/>
                  </a:cubicBezTo>
                  <a:cubicBezTo>
                    <a:pt x="192" y="72"/>
                    <a:pt x="192" y="72"/>
                    <a:pt x="192" y="72"/>
                  </a:cubicBezTo>
                  <a:cubicBezTo>
                    <a:pt x="155" y="72"/>
                    <a:pt x="155" y="72"/>
                    <a:pt x="155" y="72"/>
                  </a:cubicBezTo>
                  <a:cubicBezTo>
                    <a:pt x="155" y="83"/>
                    <a:pt x="155" y="83"/>
                    <a:pt x="155" y="83"/>
                  </a:cubicBezTo>
                  <a:cubicBezTo>
                    <a:pt x="178" y="83"/>
                    <a:pt x="178" y="83"/>
                    <a:pt x="178" y="83"/>
                  </a:cubicBezTo>
                  <a:cubicBezTo>
                    <a:pt x="178" y="78"/>
                    <a:pt x="178" y="78"/>
                    <a:pt x="178" y="78"/>
                  </a:cubicBezTo>
                  <a:cubicBezTo>
                    <a:pt x="177" y="77"/>
                    <a:pt x="178" y="76"/>
                    <a:pt x="180" y="76"/>
                  </a:cubicBezTo>
                  <a:close/>
                  <a:moveTo>
                    <a:pt x="158" y="101"/>
                  </a:moveTo>
                  <a:cubicBezTo>
                    <a:pt x="142" y="101"/>
                    <a:pt x="142" y="101"/>
                    <a:pt x="142" y="101"/>
                  </a:cubicBezTo>
                  <a:cubicBezTo>
                    <a:pt x="142" y="118"/>
                    <a:pt x="142" y="118"/>
                    <a:pt x="142" y="118"/>
                  </a:cubicBezTo>
                  <a:cubicBezTo>
                    <a:pt x="158" y="118"/>
                    <a:pt x="158" y="118"/>
                    <a:pt x="158" y="118"/>
                  </a:cubicBezTo>
                  <a:lnTo>
                    <a:pt x="158" y="101"/>
                  </a:lnTo>
                  <a:close/>
                  <a:moveTo>
                    <a:pt x="133" y="91"/>
                  </a:moveTo>
                  <a:cubicBezTo>
                    <a:pt x="129" y="91"/>
                    <a:pt x="129" y="91"/>
                    <a:pt x="129" y="91"/>
                  </a:cubicBezTo>
                  <a:cubicBezTo>
                    <a:pt x="129" y="141"/>
                    <a:pt x="129" y="141"/>
                    <a:pt x="129" y="141"/>
                  </a:cubicBezTo>
                  <a:cubicBezTo>
                    <a:pt x="133" y="141"/>
                    <a:pt x="133" y="141"/>
                    <a:pt x="133" y="141"/>
                  </a:cubicBezTo>
                  <a:lnTo>
                    <a:pt x="133" y="91"/>
                  </a:lnTo>
                  <a:close/>
                  <a:moveTo>
                    <a:pt x="171" y="91"/>
                  </a:moveTo>
                  <a:cubicBezTo>
                    <a:pt x="167" y="91"/>
                    <a:pt x="167" y="91"/>
                    <a:pt x="167" y="91"/>
                  </a:cubicBezTo>
                  <a:cubicBezTo>
                    <a:pt x="167" y="141"/>
                    <a:pt x="167" y="141"/>
                    <a:pt x="167" y="141"/>
                  </a:cubicBezTo>
                  <a:cubicBezTo>
                    <a:pt x="171" y="141"/>
                    <a:pt x="171" y="141"/>
                    <a:pt x="171" y="141"/>
                  </a:cubicBezTo>
                  <a:lnTo>
                    <a:pt x="171" y="91"/>
                  </a:lnTo>
                  <a:close/>
                </a:path>
              </a:pathLst>
            </a:custGeom>
            <a:solidFill>
              <a:srgbClr val="FFFFFF"/>
            </a:solidFill>
            <a:ln>
              <a:noFill/>
            </a:ln>
          </p:spPr>
          <p:txBody>
            <a:bodyPr vert="horz" wrap="square" lIns="0" tIns="73142" rIns="146282" bIns="73142" numCol="1" anchor="t" anchorCtr="0" compatLnSpc="1">
              <a:prstTxWarp prst="textNoShape">
                <a:avLst/>
              </a:prstTxWarp>
            </a:bodyPr>
            <a:lstStyle/>
            <a:p>
              <a:pPr algn="ctr" defTabSz="913850">
                <a:defRPr/>
              </a:pPr>
              <a:endParaRPr lang="en-US" sz="1600" kern="0" dirty="0">
                <a:gradFill>
                  <a:gsLst>
                    <a:gs pos="0">
                      <a:srgbClr val="FFFFFF"/>
                    </a:gs>
                    <a:gs pos="100000">
                      <a:srgbClr val="FFFFFF"/>
                    </a:gs>
                  </a:gsLst>
                  <a:lin ang="5400000" scaled="0"/>
                </a:gradFill>
              </a:endParaRPr>
            </a:p>
          </p:txBody>
        </p:sp>
      </p:grpSp>
      <p:grpSp>
        <p:nvGrpSpPr>
          <p:cNvPr id="9" name="Group 8"/>
          <p:cNvGrpSpPr/>
          <p:nvPr/>
        </p:nvGrpSpPr>
        <p:grpSpPr>
          <a:xfrm>
            <a:off x="1471596" y="2905655"/>
            <a:ext cx="2642536" cy="2641848"/>
            <a:chOff x="952023" y="3373995"/>
            <a:chExt cx="2642536" cy="2642536"/>
          </a:xfrm>
        </p:grpSpPr>
        <p:sp>
          <p:nvSpPr>
            <p:cNvPr id="10" name="Rectangle 9"/>
            <p:cNvSpPr/>
            <p:nvPr/>
          </p:nvSpPr>
          <p:spPr bwMode="auto">
            <a:xfrm>
              <a:off x="952023" y="3373995"/>
              <a:ext cx="2642536" cy="2642536"/>
            </a:xfrm>
            <a:prstGeom prst="rect">
              <a:avLst/>
            </a:prstGeom>
            <a:solidFill>
              <a:srgbClr val="00188F"/>
            </a:solidFill>
            <a:ln w="10795" cap="flat" cmpd="sng" algn="ctr">
              <a:noFill/>
              <a:prstDash val="solid"/>
              <a:headEnd type="none" w="med" len="med"/>
              <a:tailEnd type="none" w="med" len="med"/>
            </a:ln>
            <a:effectLst/>
          </p:spPr>
          <p:txBody>
            <a:bodyPr vert="horz" wrap="square" lIns="162511" tIns="81255" rIns="162511" bIns="81255" numCol="1" rtlCol="0" anchor="b" anchorCtr="0" compatLnSpc="1">
              <a:prstTxWarp prst="textNoShape">
                <a:avLst/>
              </a:prstTxWarp>
            </a:bodyPr>
            <a:lstStyle/>
            <a:p>
              <a:pPr defTabSz="913588" fontAlgn="base">
                <a:spcBef>
                  <a:spcPct val="0"/>
                </a:spcBef>
                <a:spcAft>
                  <a:spcPct val="0"/>
                </a:spcAft>
                <a:defRPr/>
              </a:pPr>
              <a:r>
                <a:rPr lang="hu-HU" sz="3199" kern="0" dirty="0">
                  <a:gradFill>
                    <a:gsLst>
                      <a:gs pos="0">
                        <a:srgbClr val="FFFFFF"/>
                      </a:gs>
                      <a:gs pos="100000">
                        <a:srgbClr val="FFFFFF"/>
                      </a:gs>
                    </a:gsLst>
                    <a:lin ang="5400000" scaled="0"/>
                  </a:gradFill>
                  <a:latin typeface="Segoe UI Light"/>
                </a:rPr>
                <a:t>Közösségi analízis</a:t>
              </a:r>
              <a:endParaRPr lang="en-US" sz="3199" kern="0" dirty="0">
                <a:gradFill>
                  <a:gsLst>
                    <a:gs pos="0">
                      <a:srgbClr val="FFFFFF"/>
                    </a:gs>
                    <a:gs pos="100000">
                      <a:srgbClr val="FFFFFF"/>
                    </a:gs>
                  </a:gsLst>
                  <a:lin ang="5400000" scaled="0"/>
                </a:gradFill>
                <a:latin typeface="Segoe UI Light"/>
              </a:endParaRPr>
            </a:p>
          </p:txBody>
        </p:sp>
        <p:grpSp>
          <p:nvGrpSpPr>
            <p:cNvPr id="11" name="Group 740"/>
            <p:cNvGrpSpPr>
              <a:grpSpLocks noChangeAspect="1"/>
            </p:cNvGrpSpPr>
            <p:nvPr/>
          </p:nvGrpSpPr>
          <p:grpSpPr bwMode="auto">
            <a:xfrm>
              <a:off x="1688098" y="3857434"/>
              <a:ext cx="1087271" cy="932650"/>
              <a:chOff x="7349" y="-2816"/>
              <a:chExt cx="661" cy="567"/>
            </a:xfrm>
            <a:solidFill>
              <a:srgbClr val="FFFFFF"/>
            </a:solidFill>
          </p:grpSpPr>
          <p:sp>
            <p:nvSpPr>
              <p:cNvPr id="1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3"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5"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sp>
            <p:nvSpPr>
              <p:cNvPr id="17"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18" tIns="81259" rIns="162518" bIns="81259" numCol="1" anchor="t" anchorCtr="0" compatLnSpc="1">
                <a:prstTxWarp prst="textNoShape">
                  <a:avLst/>
                </a:prstTxWarp>
              </a:bodyPr>
              <a:lstStyle/>
              <a:p>
                <a:pPr defTabSz="913850">
                  <a:defRPr/>
                </a:pPr>
                <a:endParaRPr lang="en-US" sz="1866" kern="0" dirty="0">
                  <a:solidFill>
                    <a:srgbClr val="FFFFFF"/>
                  </a:solidFill>
                </a:endParaRPr>
              </a:p>
            </p:txBody>
          </p:sp>
        </p:grpSp>
      </p:grpSp>
      <p:grpSp>
        <p:nvGrpSpPr>
          <p:cNvPr id="18" name="Group 17"/>
          <p:cNvGrpSpPr/>
          <p:nvPr/>
        </p:nvGrpSpPr>
        <p:grpSpPr>
          <a:xfrm>
            <a:off x="4477946" y="3864710"/>
            <a:ext cx="3234521" cy="1808705"/>
            <a:chOff x="4293152" y="4067076"/>
            <a:chExt cx="3234521" cy="1809176"/>
          </a:xfrm>
          <a:solidFill>
            <a:srgbClr val="FFFFFF">
              <a:lumMod val="50000"/>
            </a:srgbClr>
          </a:solidFill>
        </p:grpSpPr>
        <p:sp>
          <p:nvSpPr>
            <p:cNvPr id="19" name="Rectangle 18"/>
            <p:cNvSpPr/>
            <p:nvPr/>
          </p:nvSpPr>
          <p:spPr bwMode="auto">
            <a:xfrm flipH="1">
              <a:off x="4293152" y="4653183"/>
              <a:ext cx="3234521" cy="122306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hu-HU" sz="1600" kern="0" dirty="0">
                  <a:solidFill>
                    <a:srgbClr val="FFFFFF"/>
                  </a:solidFill>
                  <a:latin typeface="Segoe UI" pitchFamily="34" charset="0"/>
                  <a:ea typeface="Segoe UI" pitchFamily="34" charset="0"/>
                  <a:cs typeface="Segoe UI" pitchFamily="34" charset="0"/>
                </a:rPr>
                <a:t>Hogyan optimalizáljam a szolgáltatásomat minták alapján (időjárás, közlekedés)? Hogyan fejlesszek javaslati rendszereket?</a:t>
              </a:r>
              <a:endParaRPr lang="en-US" sz="1600" kern="0" dirty="0">
                <a:solidFill>
                  <a:srgbClr val="FFFFFF"/>
                </a:solidFill>
                <a:latin typeface="Segoe UI" pitchFamily="34" charset="0"/>
                <a:ea typeface="Segoe UI" pitchFamily="34" charset="0"/>
                <a:cs typeface="Segoe UI" pitchFamily="34" charset="0"/>
              </a:endParaRPr>
            </a:p>
          </p:txBody>
        </p:sp>
        <p:sp>
          <p:nvSpPr>
            <p:cNvPr id="20" name="Isosceles Triangle 19"/>
            <p:cNvSpPr/>
            <p:nvPr/>
          </p:nvSpPr>
          <p:spPr bwMode="auto">
            <a:xfrm rot="9592112" flipH="1" flipV="1">
              <a:off x="6454365" y="4067076"/>
              <a:ext cx="518276" cy="698012"/>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grpSp>
      <p:grpSp>
        <p:nvGrpSpPr>
          <p:cNvPr id="21" name="Group 20"/>
          <p:cNvGrpSpPr/>
          <p:nvPr/>
        </p:nvGrpSpPr>
        <p:grpSpPr>
          <a:xfrm flipH="1">
            <a:off x="691025" y="1891707"/>
            <a:ext cx="2865928" cy="1410850"/>
            <a:chOff x="534730" y="5272047"/>
            <a:chExt cx="2865928" cy="1411217"/>
          </a:xfrm>
          <a:solidFill>
            <a:srgbClr val="FFFFFF">
              <a:lumMod val="50000"/>
            </a:srgbClr>
          </a:solidFill>
        </p:grpSpPr>
        <p:sp>
          <p:nvSpPr>
            <p:cNvPr id="22" name="Rectangle 21"/>
            <p:cNvSpPr/>
            <p:nvPr/>
          </p:nvSpPr>
          <p:spPr bwMode="auto">
            <a:xfrm>
              <a:off x="534730" y="5272047"/>
              <a:ext cx="2865928" cy="896089"/>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defRPr/>
              </a:pPr>
              <a:r>
                <a:rPr lang="hu-HU" sz="1600" kern="0" dirty="0">
                  <a:solidFill>
                    <a:srgbClr val="FFFFFF"/>
                  </a:solidFill>
                  <a:latin typeface="Segoe UI" pitchFamily="34" charset="0"/>
                  <a:ea typeface="Segoe UI" pitchFamily="34" charset="0"/>
                  <a:cs typeface="Segoe UI" pitchFamily="34" charset="0"/>
                </a:rPr>
                <a:t>Milyen a közösségi megítélése a termékemnek?</a:t>
              </a:r>
              <a:endParaRPr lang="en-US" sz="1600" kern="0" dirty="0">
                <a:solidFill>
                  <a:srgbClr val="FFFFFF"/>
                </a:solidFill>
                <a:latin typeface="Segoe UI" pitchFamily="34" charset="0"/>
                <a:ea typeface="Segoe UI" pitchFamily="34" charset="0"/>
                <a:cs typeface="Segoe UI" pitchFamily="34" charset="0"/>
              </a:endParaRPr>
            </a:p>
          </p:txBody>
        </p:sp>
        <p:sp>
          <p:nvSpPr>
            <p:cNvPr id="23" name="Isosceles Triangle 22"/>
            <p:cNvSpPr/>
            <p:nvPr/>
          </p:nvSpPr>
          <p:spPr bwMode="auto">
            <a:xfrm rot="12211566">
              <a:off x="1398893" y="6014524"/>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E7E7E8"/>
                </a:solidFill>
              </a:endParaRPr>
            </a:p>
          </p:txBody>
        </p:sp>
      </p:grpSp>
      <p:grpSp>
        <p:nvGrpSpPr>
          <p:cNvPr id="24" name="Group 23"/>
          <p:cNvGrpSpPr/>
          <p:nvPr/>
        </p:nvGrpSpPr>
        <p:grpSpPr>
          <a:xfrm>
            <a:off x="8508700" y="1891712"/>
            <a:ext cx="2929034" cy="1399951"/>
            <a:chOff x="8171088" y="5045827"/>
            <a:chExt cx="2929034" cy="1400315"/>
          </a:xfrm>
          <a:solidFill>
            <a:srgbClr val="FFFFFF">
              <a:lumMod val="50000"/>
            </a:srgbClr>
          </a:solidFill>
        </p:grpSpPr>
        <p:sp>
          <p:nvSpPr>
            <p:cNvPr id="25" name="Isosceles Triangle 24"/>
            <p:cNvSpPr/>
            <p:nvPr/>
          </p:nvSpPr>
          <p:spPr bwMode="auto">
            <a:xfrm rot="12211566">
              <a:off x="9164613" y="5777402"/>
              <a:ext cx="586853" cy="668740"/>
            </a:xfrm>
            <a:prstGeom prst="triangle">
              <a:avLst/>
            </a:prstGeom>
            <a:grpFill/>
            <a:ln w="9525" cap="flat" cmpd="sng" algn="ctr">
              <a:noFill/>
              <a:prstDash val="solid"/>
              <a:headEnd type="none" w="med" len="med"/>
              <a:tailEnd type="none" w="med" len="med"/>
            </a:ln>
            <a:effectLst/>
          </p:spPr>
          <p:txBody>
            <a:bodyPr vert="horz" wrap="square" lIns="162511" tIns="81255" rIns="162511" bIns="81255" numCol="1" rtlCol="0" anchor="t" anchorCtr="0" compatLnSpc="1">
              <a:prstTxWarp prst="textNoShape">
                <a:avLst/>
              </a:prstTxWarp>
            </a:bodyPr>
            <a:lstStyle/>
            <a:p>
              <a:pPr marL="228474" indent="-228474" defTabSz="913588" fontAlgn="base">
                <a:spcBef>
                  <a:spcPct val="0"/>
                </a:spcBef>
                <a:spcAft>
                  <a:spcPct val="0"/>
                </a:spcAft>
                <a:buFont typeface="Arial" pitchFamily="34" charset="0"/>
                <a:buChar char="•"/>
                <a:tabLst>
                  <a:tab pos="287176" algn="l"/>
                </a:tabLst>
                <a:defRPr/>
              </a:pPr>
              <a:endParaRPr lang="en-US" sz="2266" kern="0" dirty="0">
                <a:solidFill>
                  <a:srgbClr val="FFFFFF"/>
                </a:solidFill>
              </a:endParaRPr>
            </a:p>
          </p:txBody>
        </p:sp>
        <p:sp>
          <p:nvSpPr>
            <p:cNvPr id="26" name="Rectangle 25"/>
            <p:cNvSpPr/>
            <p:nvPr/>
          </p:nvSpPr>
          <p:spPr bwMode="auto">
            <a:xfrm>
              <a:off x="8171088" y="5045827"/>
              <a:ext cx="2929034" cy="922642"/>
            </a:xfrm>
            <a:prstGeom prst="rect">
              <a:avLst/>
            </a:prstGeom>
            <a:grpFill/>
            <a:ln w="9525" cap="flat" cmpd="sng" algn="ctr">
              <a:noFill/>
              <a:prstDash val="solid"/>
              <a:headEnd type="none" w="med" len="med"/>
              <a:tailEnd type="none" w="med" len="med"/>
            </a:ln>
            <a:effectLst/>
          </p:spPr>
          <p:txBody>
            <a:bodyPr vert="horz" wrap="square" lIns="162518" tIns="81255" rIns="162518" bIns="81255" numCol="1" rtlCol="0" anchor="ctr" anchorCtr="0" compatLnSpc="1">
              <a:prstTxWarp prst="textNoShape">
                <a:avLst/>
              </a:prstTxWarp>
            </a:bodyPr>
            <a:lstStyle/>
            <a:p>
              <a:pPr marL="0" lvl="1" defTabSz="913783"/>
              <a:r>
                <a:rPr lang="hu-HU" sz="1600" kern="0" dirty="0">
                  <a:solidFill>
                    <a:srgbClr val="FFFFFF"/>
                  </a:solidFill>
                  <a:latin typeface="Segoe UI" pitchFamily="34" charset="0"/>
                  <a:ea typeface="Segoe UI" pitchFamily="34" charset="0"/>
                  <a:cs typeface="Segoe UI" pitchFamily="34" charset="0"/>
                </a:rPr>
                <a:t>Hogyan tudom jobban megjósolni a jövőbeli trendeket?</a:t>
              </a:r>
              <a:endParaRPr lang="en-US" sz="1600" kern="0" dirty="0">
                <a:solidFill>
                  <a:srgbClr val="FFFFFF"/>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1024979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7173"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2724150" y="146145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hu-HU" sz="2000" b="1" dirty="0">
                <a:ln>
                  <a:solidFill>
                    <a:schemeClr val="bg1">
                      <a:alpha val="0"/>
                    </a:schemeClr>
                  </a:solidFill>
                </a:ln>
                <a:solidFill>
                  <a:srgbClr val="595959"/>
                </a:solidFill>
              </a:rPr>
              <a:t>Adatok</a:t>
            </a:r>
            <a:endParaRPr lang="en-US" sz="2000" b="1" dirty="0">
              <a:ln>
                <a:solidFill>
                  <a:schemeClr val="bg1">
                    <a:alpha val="0"/>
                  </a:schemeClr>
                </a:solidFill>
              </a:ln>
              <a:solidFill>
                <a:srgbClr val="595959"/>
              </a:solidFill>
            </a:endParaRPr>
          </a:p>
        </p:txBody>
      </p:sp>
      <p:sp>
        <p:nvSpPr>
          <p:cNvPr id="5" name="Title 4"/>
          <p:cNvSpPr>
            <a:spLocks noGrp="1"/>
          </p:cNvSpPr>
          <p:nvPr>
            <p:ph type="title"/>
            <p:custDataLst>
              <p:tags r:id="rId4"/>
            </p:custDataLst>
          </p:nvPr>
        </p:nvSpPr>
        <p:spPr/>
        <p:txBody>
          <a:bodyPr/>
          <a:lstStyle/>
          <a:p>
            <a:r>
              <a:rPr lang="hu-HU" dirty="0"/>
              <a:t>Új igények: hagyományos e-</a:t>
            </a:r>
            <a:r>
              <a:rPr lang="hu-HU" dirty="0" err="1"/>
              <a:t>commerce</a:t>
            </a:r>
            <a:r>
              <a:rPr lang="hu-HU" dirty="0"/>
              <a:t> </a:t>
            </a:r>
            <a:endParaRPr lang="en-US" dirty="0"/>
          </a:p>
        </p:txBody>
      </p:sp>
      <p:grpSp>
        <p:nvGrpSpPr>
          <p:cNvPr id="16" name="Group 15"/>
          <p:cNvGrpSpPr/>
          <p:nvPr/>
        </p:nvGrpSpPr>
        <p:grpSpPr>
          <a:xfrm>
            <a:off x="4345102" y="2018390"/>
            <a:ext cx="2011680" cy="411480"/>
            <a:chOff x="3600564" y="1698350"/>
            <a:chExt cx="2011680" cy="411480"/>
          </a:xfrm>
        </p:grpSpPr>
        <p:sp>
          <p:nvSpPr>
            <p:cNvPr id="4" name="Right Arrow 3"/>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6" name="TextBox 5"/>
            <p:cNvSpPr txBox="1"/>
            <p:nvPr/>
          </p:nvSpPr>
          <p:spPr>
            <a:xfrm>
              <a:off x="3600564" y="1698350"/>
              <a:ext cx="1876219" cy="193899"/>
            </a:xfrm>
            <a:prstGeom prst="rect">
              <a:avLst/>
            </a:prstGeom>
            <a:noFill/>
          </p:spPr>
          <p:txBody>
            <a:bodyPr wrap="none" lIns="0" tIns="0" rIns="0" bIns="0" rtlCol="0">
              <a:spAutoFit/>
            </a:bodyPr>
            <a:lstStyle/>
            <a:p>
              <a:pPr>
                <a:lnSpc>
                  <a:spcPct val="90000"/>
                </a:lnSpc>
                <a:spcBef>
                  <a:spcPct val="20000"/>
                </a:spcBef>
                <a:buSzPct val="80000"/>
              </a:pPr>
              <a:r>
                <a:rPr lang="hu-HU" sz="1400" dirty="0">
                  <a:ln>
                    <a:solidFill>
                      <a:schemeClr val="bg1">
                        <a:alpha val="0"/>
                      </a:schemeClr>
                    </a:solidFill>
                  </a:ln>
                  <a:solidFill>
                    <a:schemeClr val="accent1"/>
                  </a:solidFill>
                </a:rPr>
                <a:t>Új felhasználók tárhelye</a:t>
              </a:r>
              <a:endParaRPr lang="en-US" sz="1400" dirty="0">
                <a:ln>
                  <a:solidFill>
                    <a:schemeClr val="bg1">
                      <a:alpha val="0"/>
                    </a:schemeClr>
                  </a:solidFill>
                </a:ln>
                <a:solidFill>
                  <a:schemeClr val="accent1"/>
                </a:solidFill>
              </a:endParaRPr>
            </a:p>
          </p:txBody>
        </p:sp>
      </p:grpSp>
      <p:grpSp>
        <p:nvGrpSpPr>
          <p:cNvPr id="17" name="Group 16"/>
          <p:cNvGrpSpPr/>
          <p:nvPr/>
        </p:nvGrpSpPr>
        <p:grpSpPr>
          <a:xfrm>
            <a:off x="4345102" y="2709668"/>
            <a:ext cx="2011680" cy="411480"/>
            <a:chOff x="3600564" y="2389628"/>
            <a:chExt cx="2011680" cy="411480"/>
          </a:xfrm>
        </p:grpSpPr>
        <p:sp>
          <p:nvSpPr>
            <p:cNvPr id="47" name="Right Arrow 46"/>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TextBox 49"/>
            <p:cNvSpPr txBox="1"/>
            <p:nvPr/>
          </p:nvSpPr>
          <p:spPr>
            <a:xfrm>
              <a:off x="3600564" y="2389628"/>
              <a:ext cx="833498" cy="193899"/>
            </a:xfrm>
            <a:prstGeom prst="rect">
              <a:avLst/>
            </a:prstGeom>
            <a:noFill/>
          </p:spPr>
          <p:txBody>
            <a:bodyPr wrap="none" lIns="0" tIns="0" rIns="0" bIns="0" rtlCol="0">
              <a:spAutoFit/>
            </a:bodyPr>
            <a:lstStyle/>
            <a:p>
              <a:pPr>
                <a:lnSpc>
                  <a:spcPct val="90000"/>
                </a:lnSpc>
                <a:spcBef>
                  <a:spcPct val="20000"/>
                </a:spcBef>
                <a:buSzPct val="80000"/>
              </a:pPr>
              <a:r>
                <a:rPr lang="hu-HU" sz="1400" dirty="0">
                  <a:ln>
                    <a:solidFill>
                      <a:schemeClr val="bg1">
                        <a:alpha val="0"/>
                      </a:schemeClr>
                    </a:solidFill>
                  </a:ln>
                  <a:solidFill>
                    <a:schemeClr val="accent4"/>
                  </a:solidFill>
                </a:rPr>
                <a:t>Új vásárlás</a:t>
              </a:r>
              <a:endParaRPr lang="en-US" sz="1400" dirty="0">
                <a:ln>
                  <a:solidFill>
                    <a:schemeClr val="bg1">
                      <a:alpha val="0"/>
                    </a:schemeClr>
                  </a:solidFill>
                </a:ln>
                <a:solidFill>
                  <a:schemeClr val="accent4"/>
                </a:solidFill>
              </a:endParaRPr>
            </a:p>
          </p:txBody>
        </p:sp>
      </p:grpSp>
      <p:grpSp>
        <p:nvGrpSpPr>
          <p:cNvPr id="18" name="Group 17"/>
          <p:cNvGrpSpPr/>
          <p:nvPr/>
        </p:nvGrpSpPr>
        <p:grpSpPr>
          <a:xfrm>
            <a:off x="4345102" y="3400946"/>
            <a:ext cx="2011680" cy="411480"/>
            <a:chOff x="3600564" y="3080906"/>
            <a:chExt cx="2011680" cy="411480"/>
          </a:xfrm>
        </p:grpSpPr>
        <p:sp>
          <p:nvSpPr>
            <p:cNvPr id="48" name="Right Arrow 47"/>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TextBox 50"/>
            <p:cNvSpPr txBox="1"/>
            <p:nvPr/>
          </p:nvSpPr>
          <p:spPr>
            <a:xfrm>
              <a:off x="3600564" y="3080906"/>
              <a:ext cx="770917" cy="193899"/>
            </a:xfrm>
            <a:prstGeom prst="rect">
              <a:avLst/>
            </a:prstGeom>
            <a:noFill/>
          </p:spPr>
          <p:txBody>
            <a:bodyPr wrap="none" lIns="0" tIns="0" rIns="0" bIns="0" rtlCol="0">
              <a:spAutoFit/>
            </a:bodyPr>
            <a:lstStyle/>
            <a:p>
              <a:pPr>
                <a:lnSpc>
                  <a:spcPct val="90000"/>
                </a:lnSpc>
                <a:spcBef>
                  <a:spcPct val="20000"/>
                </a:spcBef>
                <a:buSzPct val="80000"/>
              </a:pPr>
              <a:r>
                <a:rPr lang="hu-HU" sz="1400" dirty="0">
                  <a:ln>
                    <a:solidFill>
                      <a:schemeClr val="bg1">
                        <a:alpha val="0"/>
                      </a:schemeClr>
                    </a:solidFill>
                  </a:ln>
                  <a:solidFill>
                    <a:schemeClr val="accent2"/>
                  </a:solidFill>
                </a:rPr>
                <a:t>Új termék</a:t>
              </a:r>
              <a:endParaRPr lang="en-US" sz="1400" dirty="0">
                <a:ln>
                  <a:solidFill>
                    <a:schemeClr val="bg1">
                      <a:alpha val="0"/>
                    </a:schemeClr>
                  </a:solidFill>
                </a:ln>
                <a:solidFill>
                  <a:schemeClr val="accent2"/>
                </a:solidFill>
              </a:endParaRPr>
            </a:p>
          </p:txBody>
        </p:sp>
      </p:grpSp>
      <p:sp>
        <p:nvSpPr>
          <p:cNvPr id="52" name="Right Arrow 51"/>
          <p:cNvSpPr/>
          <p:nvPr/>
        </p:nvSpPr>
        <p:spPr bwMode="auto">
          <a:xfrm>
            <a:off x="7338781" y="250118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3" name="Right Arrow 52"/>
          <p:cNvSpPr/>
          <p:nvPr/>
        </p:nvSpPr>
        <p:spPr bwMode="auto">
          <a:xfrm>
            <a:off x="7338781" y="284682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4" name="Right Arrow 53"/>
          <p:cNvSpPr/>
          <p:nvPr/>
        </p:nvSpPr>
        <p:spPr bwMode="auto">
          <a:xfrm>
            <a:off x="7338781" y="319246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9" name="Freeform 6"/>
          <p:cNvSpPr>
            <a:spLocks noEditPoints="1"/>
          </p:cNvSpPr>
          <p:nvPr/>
        </p:nvSpPr>
        <p:spPr bwMode="auto">
          <a:xfrm>
            <a:off x="7808188" y="5442736"/>
            <a:ext cx="716443" cy="972648"/>
          </a:xfrm>
          <a:custGeom>
            <a:avLst/>
            <a:gdLst>
              <a:gd name="T0" fmla="*/ 554 w 587"/>
              <a:gd name="T1" fmla="*/ 168 h 797"/>
              <a:gd name="T2" fmla="*/ 554 w 587"/>
              <a:gd name="T3" fmla="*/ 168 h 797"/>
              <a:gd name="T4" fmla="*/ 33 w 587"/>
              <a:gd name="T5" fmla="*/ 168 h 797"/>
              <a:gd name="T6" fmla="*/ 0 w 587"/>
              <a:gd name="T7" fmla="*/ 123 h 797"/>
              <a:gd name="T8" fmla="*/ 33 w 587"/>
              <a:gd name="T9" fmla="*/ 90 h 797"/>
              <a:gd name="T10" fmla="*/ 33 w 587"/>
              <a:gd name="T11" fmla="*/ 90 h 797"/>
              <a:gd name="T12" fmla="*/ 554 w 587"/>
              <a:gd name="T13" fmla="*/ 90 h 797"/>
              <a:gd name="T14" fmla="*/ 587 w 587"/>
              <a:gd name="T15" fmla="*/ 123 h 797"/>
              <a:gd name="T16" fmla="*/ 554 w 587"/>
              <a:gd name="T17" fmla="*/ 168 h 797"/>
              <a:gd name="T18" fmla="*/ 376 w 587"/>
              <a:gd name="T19" fmla="*/ 34 h 797"/>
              <a:gd name="T20" fmla="*/ 354 w 587"/>
              <a:gd name="T21" fmla="*/ 0 h 797"/>
              <a:gd name="T22" fmla="*/ 232 w 587"/>
              <a:gd name="T23" fmla="*/ 0 h 797"/>
              <a:gd name="T24" fmla="*/ 232 w 587"/>
              <a:gd name="T25" fmla="*/ 0 h 797"/>
              <a:gd name="T26" fmla="*/ 210 w 587"/>
              <a:gd name="T27" fmla="*/ 34 h 797"/>
              <a:gd name="T28" fmla="*/ 232 w 587"/>
              <a:gd name="T29" fmla="*/ 56 h 797"/>
              <a:gd name="T30" fmla="*/ 354 w 587"/>
              <a:gd name="T31" fmla="*/ 56 h 797"/>
              <a:gd name="T32" fmla="*/ 354 w 587"/>
              <a:gd name="T33" fmla="*/ 56 h 797"/>
              <a:gd name="T34" fmla="*/ 376 w 587"/>
              <a:gd name="T35" fmla="*/ 34 h 797"/>
              <a:gd name="T36" fmla="*/ 542 w 587"/>
              <a:gd name="T37" fmla="*/ 269 h 797"/>
              <a:gd name="T38" fmla="*/ 520 w 587"/>
              <a:gd name="T39" fmla="*/ 729 h 797"/>
              <a:gd name="T40" fmla="*/ 465 w 587"/>
              <a:gd name="T41" fmla="*/ 797 h 797"/>
              <a:gd name="T42" fmla="*/ 133 w 587"/>
              <a:gd name="T43" fmla="*/ 797 h 797"/>
              <a:gd name="T44" fmla="*/ 66 w 587"/>
              <a:gd name="T45" fmla="*/ 729 h 797"/>
              <a:gd name="T46" fmla="*/ 44 w 587"/>
              <a:gd name="T47" fmla="*/ 269 h 797"/>
              <a:gd name="T48" fmla="*/ 99 w 587"/>
              <a:gd name="T49" fmla="*/ 213 h 797"/>
              <a:gd name="T50" fmla="*/ 487 w 587"/>
              <a:gd name="T51" fmla="*/ 213 h 797"/>
              <a:gd name="T52" fmla="*/ 542 w 587"/>
              <a:gd name="T53" fmla="*/ 269 h 797"/>
              <a:gd name="T54" fmla="*/ 188 w 587"/>
              <a:gd name="T55" fmla="*/ 696 h 797"/>
              <a:gd name="T56" fmla="*/ 177 w 587"/>
              <a:gd name="T57" fmla="*/ 303 h 797"/>
              <a:gd name="T58" fmla="*/ 144 w 587"/>
              <a:gd name="T59" fmla="*/ 280 h 797"/>
              <a:gd name="T60" fmla="*/ 122 w 587"/>
              <a:gd name="T61" fmla="*/ 303 h 797"/>
              <a:gd name="T62" fmla="*/ 133 w 587"/>
              <a:gd name="T63" fmla="*/ 707 h 797"/>
              <a:gd name="T64" fmla="*/ 155 w 587"/>
              <a:gd name="T65" fmla="*/ 729 h 797"/>
              <a:gd name="T66" fmla="*/ 155 w 587"/>
              <a:gd name="T67" fmla="*/ 729 h 797"/>
              <a:gd name="T68" fmla="*/ 188 w 587"/>
              <a:gd name="T69" fmla="*/ 696 h 797"/>
              <a:gd name="T70" fmla="*/ 321 w 587"/>
              <a:gd name="T71" fmla="*/ 303 h 797"/>
              <a:gd name="T72" fmla="*/ 299 w 587"/>
              <a:gd name="T73" fmla="*/ 280 h 797"/>
              <a:gd name="T74" fmla="*/ 299 w 587"/>
              <a:gd name="T75" fmla="*/ 280 h 797"/>
              <a:gd name="T76" fmla="*/ 266 w 587"/>
              <a:gd name="T77" fmla="*/ 303 h 797"/>
              <a:gd name="T78" fmla="*/ 266 w 587"/>
              <a:gd name="T79" fmla="*/ 696 h 797"/>
              <a:gd name="T80" fmla="*/ 288 w 587"/>
              <a:gd name="T81" fmla="*/ 729 h 797"/>
              <a:gd name="T82" fmla="*/ 288 w 587"/>
              <a:gd name="T83" fmla="*/ 729 h 797"/>
              <a:gd name="T84" fmla="*/ 321 w 587"/>
              <a:gd name="T85" fmla="*/ 696 h 797"/>
              <a:gd name="T86" fmla="*/ 321 w 587"/>
              <a:gd name="T87" fmla="*/ 303 h 797"/>
              <a:gd name="T88" fmla="*/ 321 w 587"/>
              <a:gd name="T89" fmla="*/ 303 h 797"/>
              <a:gd name="T90" fmla="*/ 476 w 587"/>
              <a:gd name="T91" fmla="*/ 303 h 797"/>
              <a:gd name="T92" fmla="*/ 443 w 587"/>
              <a:gd name="T93" fmla="*/ 280 h 797"/>
              <a:gd name="T94" fmla="*/ 421 w 587"/>
              <a:gd name="T95" fmla="*/ 303 h 797"/>
              <a:gd name="T96" fmla="*/ 398 w 587"/>
              <a:gd name="T97" fmla="*/ 696 h 797"/>
              <a:gd name="T98" fmla="*/ 432 w 587"/>
              <a:gd name="T99" fmla="*/ 729 h 797"/>
              <a:gd name="T100" fmla="*/ 432 w 587"/>
              <a:gd name="T101" fmla="*/ 729 h 797"/>
              <a:gd name="T102" fmla="*/ 454 w 587"/>
              <a:gd name="T103" fmla="*/ 707 h 797"/>
              <a:gd name="T104" fmla="*/ 476 w 587"/>
              <a:gd name="T105" fmla="*/ 303 h 797"/>
              <a:gd name="T106" fmla="*/ 476 w 587"/>
              <a:gd name="T107" fmla="*/ 303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7" h="797">
                <a:moveTo>
                  <a:pt x="554" y="168"/>
                </a:moveTo>
                <a:cubicBezTo>
                  <a:pt x="554" y="168"/>
                  <a:pt x="554" y="168"/>
                  <a:pt x="554" y="168"/>
                </a:cubicBezTo>
                <a:cubicBezTo>
                  <a:pt x="33" y="168"/>
                  <a:pt x="33" y="168"/>
                  <a:pt x="33" y="168"/>
                </a:cubicBezTo>
                <a:cubicBezTo>
                  <a:pt x="11" y="168"/>
                  <a:pt x="0" y="146"/>
                  <a:pt x="0" y="123"/>
                </a:cubicBezTo>
                <a:cubicBezTo>
                  <a:pt x="0" y="101"/>
                  <a:pt x="11" y="90"/>
                  <a:pt x="33" y="90"/>
                </a:cubicBezTo>
                <a:cubicBezTo>
                  <a:pt x="33" y="90"/>
                  <a:pt x="33" y="90"/>
                  <a:pt x="33" y="90"/>
                </a:cubicBezTo>
                <a:cubicBezTo>
                  <a:pt x="554" y="90"/>
                  <a:pt x="554" y="90"/>
                  <a:pt x="554" y="90"/>
                </a:cubicBezTo>
                <a:cubicBezTo>
                  <a:pt x="576" y="90"/>
                  <a:pt x="587" y="101"/>
                  <a:pt x="587" y="123"/>
                </a:cubicBezTo>
                <a:cubicBezTo>
                  <a:pt x="587" y="157"/>
                  <a:pt x="576" y="168"/>
                  <a:pt x="554" y="168"/>
                </a:cubicBezTo>
                <a:close/>
                <a:moveTo>
                  <a:pt x="376" y="34"/>
                </a:moveTo>
                <a:cubicBezTo>
                  <a:pt x="376" y="11"/>
                  <a:pt x="365" y="0"/>
                  <a:pt x="354" y="0"/>
                </a:cubicBezTo>
                <a:cubicBezTo>
                  <a:pt x="232" y="0"/>
                  <a:pt x="232" y="0"/>
                  <a:pt x="232" y="0"/>
                </a:cubicBezTo>
                <a:cubicBezTo>
                  <a:pt x="232" y="0"/>
                  <a:pt x="232" y="0"/>
                  <a:pt x="232" y="0"/>
                </a:cubicBezTo>
                <a:cubicBezTo>
                  <a:pt x="221" y="0"/>
                  <a:pt x="210" y="11"/>
                  <a:pt x="210" y="34"/>
                </a:cubicBezTo>
                <a:cubicBezTo>
                  <a:pt x="210" y="45"/>
                  <a:pt x="221" y="56"/>
                  <a:pt x="232" y="56"/>
                </a:cubicBezTo>
                <a:cubicBezTo>
                  <a:pt x="354" y="56"/>
                  <a:pt x="354" y="56"/>
                  <a:pt x="354" y="56"/>
                </a:cubicBezTo>
                <a:cubicBezTo>
                  <a:pt x="354" y="56"/>
                  <a:pt x="354" y="56"/>
                  <a:pt x="354" y="56"/>
                </a:cubicBezTo>
                <a:cubicBezTo>
                  <a:pt x="365" y="56"/>
                  <a:pt x="376" y="45"/>
                  <a:pt x="376" y="34"/>
                </a:cubicBezTo>
                <a:close/>
                <a:moveTo>
                  <a:pt x="542" y="269"/>
                </a:moveTo>
                <a:cubicBezTo>
                  <a:pt x="520" y="729"/>
                  <a:pt x="520" y="729"/>
                  <a:pt x="520" y="729"/>
                </a:cubicBezTo>
                <a:cubicBezTo>
                  <a:pt x="520" y="763"/>
                  <a:pt x="498" y="797"/>
                  <a:pt x="465" y="797"/>
                </a:cubicBezTo>
                <a:cubicBezTo>
                  <a:pt x="133" y="797"/>
                  <a:pt x="133" y="797"/>
                  <a:pt x="133" y="797"/>
                </a:cubicBezTo>
                <a:cubicBezTo>
                  <a:pt x="99" y="797"/>
                  <a:pt x="66" y="763"/>
                  <a:pt x="66" y="729"/>
                </a:cubicBezTo>
                <a:cubicBezTo>
                  <a:pt x="44" y="269"/>
                  <a:pt x="44" y="269"/>
                  <a:pt x="44" y="269"/>
                </a:cubicBezTo>
                <a:cubicBezTo>
                  <a:pt x="44" y="236"/>
                  <a:pt x="66" y="213"/>
                  <a:pt x="99" y="213"/>
                </a:cubicBezTo>
                <a:cubicBezTo>
                  <a:pt x="487" y="213"/>
                  <a:pt x="487" y="213"/>
                  <a:pt x="487" y="213"/>
                </a:cubicBezTo>
                <a:cubicBezTo>
                  <a:pt x="520" y="213"/>
                  <a:pt x="548" y="224"/>
                  <a:pt x="542" y="269"/>
                </a:cubicBezTo>
                <a:close/>
                <a:moveTo>
                  <a:pt x="188" y="696"/>
                </a:moveTo>
                <a:cubicBezTo>
                  <a:pt x="177" y="303"/>
                  <a:pt x="177" y="303"/>
                  <a:pt x="177" y="303"/>
                </a:cubicBezTo>
                <a:cubicBezTo>
                  <a:pt x="177" y="292"/>
                  <a:pt x="164" y="279"/>
                  <a:pt x="144" y="280"/>
                </a:cubicBezTo>
                <a:cubicBezTo>
                  <a:pt x="133" y="281"/>
                  <a:pt x="121" y="290"/>
                  <a:pt x="122" y="303"/>
                </a:cubicBezTo>
                <a:cubicBezTo>
                  <a:pt x="131" y="707"/>
                  <a:pt x="133" y="707"/>
                  <a:pt x="133" y="707"/>
                </a:cubicBezTo>
                <a:cubicBezTo>
                  <a:pt x="133" y="718"/>
                  <a:pt x="144" y="729"/>
                  <a:pt x="155" y="729"/>
                </a:cubicBezTo>
                <a:cubicBezTo>
                  <a:pt x="155" y="729"/>
                  <a:pt x="155" y="729"/>
                  <a:pt x="155" y="729"/>
                </a:cubicBezTo>
                <a:cubicBezTo>
                  <a:pt x="177" y="729"/>
                  <a:pt x="188" y="718"/>
                  <a:pt x="188" y="696"/>
                </a:cubicBezTo>
                <a:close/>
                <a:moveTo>
                  <a:pt x="321" y="303"/>
                </a:moveTo>
                <a:cubicBezTo>
                  <a:pt x="321" y="292"/>
                  <a:pt x="310" y="280"/>
                  <a:pt x="299" y="280"/>
                </a:cubicBezTo>
                <a:cubicBezTo>
                  <a:pt x="299" y="280"/>
                  <a:pt x="299" y="280"/>
                  <a:pt x="299" y="280"/>
                </a:cubicBezTo>
                <a:cubicBezTo>
                  <a:pt x="277" y="280"/>
                  <a:pt x="266" y="292"/>
                  <a:pt x="266" y="303"/>
                </a:cubicBezTo>
                <a:cubicBezTo>
                  <a:pt x="266" y="696"/>
                  <a:pt x="266" y="696"/>
                  <a:pt x="266" y="696"/>
                </a:cubicBezTo>
                <a:cubicBezTo>
                  <a:pt x="266" y="718"/>
                  <a:pt x="277" y="729"/>
                  <a:pt x="288" y="729"/>
                </a:cubicBezTo>
                <a:cubicBezTo>
                  <a:pt x="288" y="729"/>
                  <a:pt x="288" y="729"/>
                  <a:pt x="288" y="729"/>
                </a:cubicBezTo>
                <a:cubicBezTo>
                  <a:pt x="310" y="729"/>
                  <a:pt x="321" y="718"/>
                  <a:pt x="321" y="696"/>
                </a:cubicBezTo>
                <a:cubicBezTo>
                  <a:pt x="321" y="303"/>
                  <a:pt x="321" y="303"/>
                  <a:pt x="321" y="303"/>
                </a:cubicBezTo>
                <a:cubicBezTo>
                  <a:pt x="321" y="303"/>
                  <a:pt x="321" y="303"/>
                  <a:pt x="321" y="303"/>
                </a:cubicBezTo>
                <a:close/>
                <a:moveTo>
                  <a:pt x="476" y="303"/>
                </a:moveTo>
                <a:cubicBezTo>
                  <a:pt x="476" y="292"/>
                  <a:pt x="465" y="280"/>
                  <a:pt x="443" y="280"/>
                </a:cubicBezTo>
                <a:cubicBezTo>
                  <a:pt x="432" y="280"/>
                  <a:pt x="421" y="292"/>
                  <a:pt x="421" y="303"/>
                </a:cubicBezTo>
                <a:cubicBezTo>
                  <a:pt x="398" y="696"/>
                  <a:pt x="398" y="696"/>
                  <a:pt x="398" y="696"/>
                </a:cubicBezTo>
                <a:cubicBezTo>
                  <a:pt x="398" y="718"/>
                  <a:pt x="410" y="729"/>
                  <a:pt x="432" y="729"/>
                </a:cubicBezTo>
                <a:cubicBezTo>
                  <a:pt x="432" y="729"/>
                  <a:pt x="432" y="729"/>
                  <a:pt x="432" y="729"/>
                </a:cubicBezTo>
                <a:cubicBezTo>
                  <a:pt x="443" y="729"/>
                  <a:pt x="454" y="718"/>
                  <a:pt x="454" y="707"/>
                </a:cubicBezTo>
                <a:cubicBezTo>
                  <a:pt x="476" y="303"/>
                  <a:pt x="476" y="303"/>
                  <a:pt x="476" y="303"/>
                </a:cubicBezTo>
                <a:cubicBezTo>
                  <a:pt x="476" y="303"/>
                  <a:pt x="476" y="303"/>
                  <a:pt x="476" y="303"/>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3029159" y="204283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2"/>
          <p:cNvSpPr>
            <a:spLocks noEditPoints="1"/>
          </p:cNvSpPr>
          <p:nvPr/>
        </p:nvSpPr>
        <p:spPr bwMode="auto">
          <a:xfrm>
            <a:off x="5818393" y="4211326"/>
            <a:ext cx="2041117" cy="1005930"/>
          </a:xfrm>
          <a:custGeom>
            <a:avLst/>
            <a:gdLst>
              <a:gd name="T0" fmla="*/ 437 w 1388"/>
              <a:gd name="T1" fmla="*/ 0 h 684"/>
              <a:gd name="T2" fmla="*/ 405 w 1388"/>
              <a:gd name="T3" fmla="*/ 0 h 684"/>
              <a:gd name="T4" fmla="*/ 602 w 1388"/>
              <a:gd name="T5" fmla="*/ 232 h 684"/>
              <a:gd name="T6" fmla="*/ 580 w 1388"/>
              <a:gd name="T7" fmla="*/ 684 h 684"/>
              <a:gd name="T8" fmla="*/ 656 w 1388"/>
              <a:gd name="T9" fmla="*/ 618 h 684"/>
              <a:gd name="T10" fmla="*/ 634 w 1388"/>
              <a:gd name="T11" fmla="*/ 155 h 684"/>
              <a:gd name="T12" fmla="*/ 619 w 1388"/>
              <a:gd name="T13" fmla="*/ 33 h 684"/>
              <a:gd name="T14" fmla="*/ 531 w 1388"/>
              <a:gd name="T15" fmla="*/ 0 h 684"/>
              <a:gd name="T16" fmla="*/ 693 w 1388"/>
              <a:gd name="T17" fmla="*/ 183 h 684"/>
              <a:gd name="T18" fmla="*/ 706 w 1388"/>
              <a:gd name="T19" fmla="*/ 629 h 684"/>
              <a:gd name="T20" fmla="*/ 706 w 1388"/>
              <a:gd name="T21" fmla="*/ 684 h 684"/>
              <a:gd name="T22" fmla="*/ 761 w 1388"/>
              <a:gd name="T23" fmla="*/ 210 h 684"/>
              <a:gd name="T24" fmla="*/ 619 w 1388"/>
              <a:gd name="T25" fmla="*/ 33 h 684"/>
              <a:gd name="T26" fmla="*/ 647 w 1388"/>
              <a:gd name="T27" fmla="*/ 0 h 684"/>
              <a:gd name="T28" fmla="*/ 614 w 1388"/>
              <a:gd name="T29" fmla="*/ 0 h 684"/>
              <a:gd name="T30" fmla="*/ 811 w 1388"/>
              <a:gd name="T31" fmla="*/ 232 h 684"/>
              <a:gd name="T32" fmla="*/ 789 w 1388"/>
              <a:gd name="T33" fmla="*/ 684 h 684"/>
              <a:gd name="T34" fmla="*/ 865 w 1388"/>
              <a:gd name="T35" fmla="*/ 618 h 684"/>
              <a:gd name="T36" fmla="*/ 844 w 1388"/>
              <a:gd name="T37" fmla="*/ 155 h 684"/>
              <a:gd name="T38" fmla="*/ 828 w 1388"/>
              <a:gd name="T39" fmla="*/ 33 h 684"/>
              <a:gd name="T40" fmla="*/ 740 w 1388"/>
              <a:gd name="T41" fmla="*/ 0 h 684"/>
              <a:gd name="T42" fmla="*/ 902 w 1388"/>
              <a:gd name="T43" fmla="*/ 183 h 684"/>
              <a:gd name="T44" fmla="*/ 915 w 1388"/>
              <a:gd name="T45" fmla="*/ 629 h 684"/>
              <a:gd name="T46" fmla="*/ 915 w 1388"/>
              <a:gd name="T47" fmla="*/ 684 h 684"/>
              <a:gd name="T48" fmla="*/ 970 w 1388"/>
              <a:gd name="T49" fmla="*/ 210 h 684"/>
              <a:gd name="T50" fmla="*/ 828 w 1388"/>
              <a:gd name="T51" fmla="*/ 33 h 684"/>
              <a:gd name="T52" fmla="*/ 856 w 1388"/>
              <a:gd name="T53" fmla="*/ 0 h 684"/>
              <a:gd name="T54" fmla="*/ 823 w 1388"/>
              <a:gd name="T55" fmla="*/ 0 h 684"/>
              <a:gd name="T56" fmla="*/ 1020 w 1388"/>
              <a:gd name="T57" fmla="*/ 232 h 684"/>
              <a:gd name="T58" fmla="*/ 998 w 1388"/>
              <a:gd name="T59" fmla="*/ 684 h 684"/>
              <a:gd name="T60" fmla="*/ 1075 w 1388"/>
              <a:gd name="T61" fmla="*/ 618 h 684"/>
              <a:gd name="T62" fmla="*/ 1053 w 1388"/>
              <a:gd name="T63" fmla="*/ 155 h 684"/>
              <a:gd name="T64" fmla="*/ 1037 w 1388"/>
              <a:gd name="T65" fmla="*/ 33 h 684"/>
              <a:gd name="T66" fmla="*/ 949 w 1388"/>
              <a:gd name="T67" fmla="*/ 0 h 684"/>
              <a:gd name="T68" fmla="*/ 1111 w 1388"/>
              <a:gd name="T69" fmla="*/ 183 h 684"/>
              <a:gd name="T70" fmla="*/ 1124 w 1388"/>
              <a:gd name="T71" fmla="*/ 629 h 684"/>
              <a:gd name="T72" fmla="*/ 1124 w 1388"/>
              <a:gd name="T73" fmla="*/ 684 h 684"/>
              <a:gd name="T74" fmla="*/ 1179 w 1388"/>
              <a:gd name="T75" fmla="*/ 210 h 684"/>
              <a:gd name="T76" fmla="*/ 1037 w 1388"/>
              <a:gd name="T77" fmla="*/ 33 h 684"/>
              <a:gd name="T78" fmla="*/ 1065 w 1388"/>
              <a:gd name="T79" fmla="*/ 0 h 684"/>
              <a:gd name="T80" fmla="*/ 1032 w 1388"/>
              <a:gd name="T81" fmla="*/ 0 h 684"/>
              <a:gd name="T82" fmla="*/ 1229 w 1388"/>
              <a:gd name="T83" fmla="*/ 232 h 684"/>
              <a:gd name="T84" fmla="*/ 1207 w 1388"/>
              <a:gd name="T85" fmla="*/ 684 h 684"/>
              <a:gd name="T86" fmla="*/ 1284 w 1388"/>
              <a:gd name="T87" fmla="*/ 618 h 684"/>
              <a:gd name="T88" fmla="*/ 1262 w 1388"/>
              <a:gd name="T89" fmla="*/ 155 h 684"/>
              <a:gd name="T90" fmla="*/ 1366 w 1388"/>
              <a:gd name="T91" fmla="*/ 155 h 684"/>
              <a:gd name="T92" fmla="*/ 1169 w 1388"/>
              <a:gd name="T93" fmla="*/ 0 h 684"/>
              <a:gd name="T94" fmla="*/ 1137 w 1388"/>
              <a:gd name="T95" fmla="*/ 0 h 684"/>
              <a:gd name="T96" fmla="*/ 1334 w 1388"/>
              <a:gd name="T97" fmla="*/ 232 h 684"/>
              <a:gd name="T98" fmla="*/ 1312 w 1388"/>
              <a:gd name="T99" fmla="*/ 684 h 684"/>
              <a:gd name="T100" fmla="*/ 1388 w 1388"/>
              <a:gd name="T101" fmla="*/ 618 h 684"/>
              <a:gd name="T102" fmla="*/ 1366 w 1388"/>
              <a:gd name="T103" fmla="*/ 155 h 684"/>
              <a:gd name="T104" fmla="*/ 350 w 1388"/>
              <a:gd name="T105" fmla="*/ 22 h 684"/>
              <a:gd name="T106" fmla="*/ 66 w 1388"/>
              <a:gd name="T107" fmla="*/ 0 h 684"/>
              <a:gd name="T108" fmla="*/ 0 w 1388"/>
              <a:gd name="T109" fmla="*/ 618 h 684"/>
              <a:gd name="T110" fmla="*/ 481 w 1388"/>
              <a:gd name="T111" fmla="*/ 684 h 684"/>
              <a:gd name="T112" fmla="*/ 547 w 1388"/>
              <a:gd name="T113" fmla="*/ 232 h 684"/>
              <a:gd name="T114" fmla="*/ 481 w 1388"/>
              <a:gd name="T115" fmla="*/ 618 h 684"/>
              <a:gd name="T116" fmla="*/ 66 w 1388"/>
              <a:gd name="T117" fmla="*/ 55 h 684"/>
              <a:gd name="T118" fmla="*/ 252 w 1388"/>
              <a:gd name="T119" fmla="*/ 232 h 684"/>
              <a:gd name="T120" fmla="*/ 481 w 1388"/>
              <a:gd name="T121" fmla="*/ 298 h 684"/>
              <a:gd name="T122" fmla="*/ 306 w 1388"/>
              <a:gd name="T123" fmla="*/ 232 h 684"/>
              <a:gd name="T124" fmla="*/ 481 w 1388"/>
              <a:gd name="T12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8" h="684">
                <a:moveTo>
                  <a:pt x="514" y="33"/>
                </a:moveTo>
                <a:cubicBezTo>
                  <a:pt x="481" y="0"/>
                  <a:pt x="448" y="0"/>
                  <a:pt x="437" y="0"/>
                </a:cubicBezTo>
                <a:cubicBezTo>
                  <a:pt x="437" y="0"/>
                  <a:pt x="437" y="0"/>
                  <a:pt x="427" y="0"/>
                </a:cubicBezTo>
                <a:cubicBezTo>
                  <a:pt x="427" y="0"/>
                  <a:pt x="427" y="0"/>
                  <a:pt x="405" y="0"/>
                </a:cubicBezTo>
                <a:cubicBezTo>
                  <a:pt x="588" y="183"/>
                  <a:pt x="588" y="183"/>
                  <a:pt x="588" y="183"/>
                </a:cubicBezTo>
                <a:cubicBezTo>
                  <a:pt x="588" y="183"/>
                  <a:pt x="601" y="195"/>
                  <a:pt x="602" y="232"/>
                </a:cubicBezTo>
                <a:cubicBezTo>
                  <a:pt x="602" y="232"/>
                  <a:pt x="602" y="232"/>
                  <a:pt x="602" y="629"/>
                </a:cubicBezTo>
                <a:cubicBezTo>
                  <a:pt x="602" y="651"/>
                  <a:pt x="591" y="662"/>
                  <a:pt x="580" y="684"/>
                </a:cubicBezTo>
                <a:cubicBezTo>
                  <a:pt x="580" y="684"/>
                  <a:pt x="580" y="684"/>
                  <a:pt x="602" y="684"/>
                </a:cubicBezTo>
                <a:cubicBezTo>
                  <a:pt x="634" y="684"/>
                  <a:pt x="656" y="651"/>
                  <a:pt x="656" y="618"/>
                </a:cubicBezTo>
                <a:cubicBezTo>
                  <a:pt x="656" y="618"/>
                  <a:pt x="656" y="618"/>
                  <a:pt x="656" y="210"/>
                </a:cubicBezTo>
                <a:cubicBezTo>
                  <a:pt x="656" y="188"/>
                  <a:pt x="645" y="166"/>
                  <a:pt x="634" y="155"/>
                </a:cubicBezTo>
                <a:cubicBezTo>
                  <a:pt x="634" y="155"/>
                  <a:pt x="634" y="155"/>
                  <a:pt x="514" y="33"/>
                </a:cubicBezTo>
                <a:close/>
                <a:moveTo>
                  <a:pt x="619" y="33"/>
                </a:moveTo>
                <a:cubicBezTo>
                  <a:pt x="586" y="0"/>
                  <a:pt x="553" y="0"/>
                  <a:pt x="542" y="0"/>
                </a:cubicBezTo>
                <a:cubicBezTo>
                  <a:pt x="542" y="0"/>
                  <a:pt x="542" y="0"/>
                  <a:pt x="531" y="0"/>
                </a:cubicBezTo>
                <a:cubicBezTo>
                  <a:pt x="531" y="0"/>
                  <a:pt x="531" y="0"/>
                  <a:pt x="509" y="0"/>
                </a:cubicBezTo>
                <a:cubicBezTo>
                  <a:pt x="693" y="183"/>
                  <a:pt x="693" y="183"/>
                  <a:pt x="693" y="183"/>
                </a:cubicBezTo>
                <a:cubicBezTo>
                  <a:pt x="693" y="183"/>
                  <a:pt x="706" y="195"/>
                  <a:pt x="706" y="232"/>
                </a:cubicBezTo>
                <a:cubicBezTo>
                  <a:pt x="706" y="232"/>
                  <a:pt x="706" y="232"/>
                  <a:pt x="706" y="629"/>
                </a:cubicBezTo>
                <a:cubicBezTo>
                  <a:pt x="706" y="651"/>
                  <a:pt x="695" y="662"/>
                  <a:pt x="684" y="684"/>
                </a:cubicBezTo>
                <a:cubicBezTo>
                  <a:pt x="684" y="684"/>
                  <a:pt x="684" y="684"/>
                  <a:pt x="706" y="684"/>
                </a:cubicBezTo>
                <a:cubicBezTo>
                  <a:pt x="739" y="684"/>
                  <a:pt x="761" y="651"/>
                  <a:pt x="761" y="618"/>
                </a:cubicBezTo>
                <a:cubicBezTo>
                  <a:pt x="761" y="618"/>
                  <a:pt x="761" y="618"/>
                  <a:pt x="761" y="210"/>
                </a:cubicBezTo>
                <a:cubicBezTo>
                  <a:pt x="761" y="188"/>
                  <a:pt x="750" y="166"/>
                  <a:pt x="739" y="155"/>
                </a:cubicBezTo>
                <a:cubicBezTo>
                  <a:pt x="739" y="155"/>
                  <a:pt x="739" y="155"/>
                  <a:pt x="619" y="33"/>
                </a:cubicBezTo>
                <a:close/>
                <a:moveTo>
                  <a:pt x="723" y="33"/>
                </a:moveTo>
                <a:cubicBezTo>
                  <a:pt x="690" y="0"/>
                  <a:pt x="658" y="0"/>
                  <a:pt x="647" y="0"/>
                </a:cubicBezTo>
                <a:cubicBezTo>
                  <a:pt x="647" y="0"/>
                  <a:pt x="647" y="0"/>
                  <a:pt x="636" y="0"/>
                </a:cubicBezTo>
                <a:cubicBezTo>
                  <a:pt x="636" y="0"/>
                  <a:pt x="636" y="0"/>
                  <a:pt x="614" y="0"/>
                </a:cubicBezTo>
                <a:cubicBezTo>
                  <a:pt x="797" y="183"/>
                  <a:pt x="797" y="183"/>
                  <a:pt x="797" y="183"/>
                </a:cubicBezTo>
                <a:cubicBezTo>
                  <a:pt x="797" y="183"/>
                  <a:pt x="810" y="195"/>
                  <a:pt x="811" y="232"/>
                </a:cubicBezTo>
                <a:cubicBezTo>
                  <a:pt x="811" y="232"/>
                  <a:pt x="811" y="232"/>
                  <a:pt x="811" y="629"/>
                </a:cubicBezTo>
                <a:cubicBezTo>
                  <a:pt x="811" y="651"/>
                  <a:pt x="800" y="662"/>
                  <a:pt x="789" y="684"/>
                </a:cubicBezTo>
                <a:cubicBezTo>
                  <a:pt x="789" y="684"/>
                  <a:pt x="789" y="684"/>
                  <a:pt x="811" y="684"/>
                </a:cubicBezTo>
                <a:cubicBezTo>
                  <a:pt x="844" y="684"/>
                  <a:pt x="865" y="651"/>
                  <a:pt x="865" y="618"/>
                </a:cubicBezTo>
                <a:cubicBezTo>
                  <a:pt x="865" y="618"/>
                  <a:pt x="865" y="618"/>
                  <a:pt x="865" y="210"/>
                </a:cubicBezTo>
                <a:cubicBezTo>
                  <a:pt x="865" y="188"/>
                  <a:pt x="854" y="166"/>
                  <a:pt x="844" y="155"/>
                </a:cubicBezTo>
                <a:cubicBezTo>
                  <a:pt x="844" y="155"/>
                  <a:pt x="844" y="155"/>
                  <a:pt x="723" y="33"/>
                </a:cubicBezTo>
                <a:close/>
                <a:moveTo>
                  <a:pt x="828" y="33"/>
                </a:moveTo>
                <a:cubicBezTo>
                  <a:pt x="795" y="0"/>
                  <a:pt x="762" y="0"/>
                  <a:pt x="751" y="0"/>
                </a:cubicBezTo>
                <a:cubicBezTo>
                  <a:pt x="751" y="0"/>
                  <a:pt x="751" y="0"/>
                  <a:pt x="740" y="0"/>
                </a:cubicBezTo>
                <a:cubicBezTo>
                  <a:pt x="740" y="0"/>
                  <a:pt x="740" y="0"/>
                  <a:pt x="718" y="0"/>
                </a:cubicBezTo>
                <a:cubicBezTo>
                  <a:pt x="902" y="183"/>
                  <a:pt x="902" y="183"/>
                  <a:pt x="902" y="183"/>
                </a:cubicBezTo>
                <a:cubicBezTo>
                  <a:pt x="902" y="183"/>
                  <a:pt x="915" y="195"/>
                  <a:pt x="915" y="232"/>
                </a:cubicBezTo>
                <a:cubicBezTo>
                  <a:pt x="915" y="232"/>
                  <a:pt x="915" y="232"/>
                  <a:pt x="915" y="629"/>
                </a:cubicBezTo>
                <a:cubicBezTo>
                  <a:pt x="915" y="651"/>
                  <a:pt x="904" y="662"/>
                  <a:pt x="893" y="684"/>
                </a:cubicBezTo>
                <a:cubicBezTo>
                  <a:pt x="893" y="684"/>
                  <a:pt x="893" y="684"/>
                  <a:pt x="915" y="684"/>
                </a:cubicBezTo>
                <a:cubicBezTo>
                  <a:pt x="948" y="684"/>
                  <a:pt x="970" y="651"/>
                  <a:pt x="970" y="618"/>
                </a:cubicBezTo>
                <a:cubicBezTo>
                  <a:pt x="970" y="618"/>
                  <a:pt x="970" y="618"/>
                  <a:pt x="970" y="210"/>
                </a:cubicBezTo>
                <a:cubicBezTo>
                  <a:pt x="970" y="188"/>
                  <a:pt x="959" y="166"/>
                  <a:pt x="948" y="155"/>
                </a:cubicBezTo>
                <a:cubicBezTo>
                  <a:pt x="948" y="155"/>
                  <a:pt x="948" y="155"/>
                  <a:pt x="828" y="33"/>
                </a:cubicBezTo>
                <a:close/>
                <a:moveTo>
                  <a:pt x="932" y="33"/>
                </a:moveTo>
                <a:cubicBezTo>
                  <a:pt x="900" y="0"/>
                  <a:pt x="867" y="0"/>
                  <a:pt x="856" y="0"/>
                </a:cubicBezTo>
                <a:cubicBezTo>
                  <a:pt x="856" y="0"/>
                  <a:pt x="856" y="0"/>
                  <a:pt x="845" y="0"/>
                </a:cubicBezTo>
                <a:cubicBezTo>
                  <a:pt x="845" y="0"/>
                  <a:pt x="845" y="0"/>
                  <a:pt x="823" y="0"/>
                </a:cubicBezTo>
                <a:cubicBezTo>
                  <a:pt x="1006" y="183"/>
                  <a:pt x="1006" y="183"/>
                  <a:pt x="1006" y="183"/>
                </a:cubicBezTo>
                <a:cubicBezTo>
                  <a:pt x="1006" y="183"/>
                  <a:pt x="1019" y="195"/>
                  <a:pt x="1020" y="232"/>
                </a:cubicBezTo>
                <a:cubicBezTo>
                  <a:pt x="1020" y="232"/>
                  <a:pt x="1020" y="232"/>
                  <a:pt x="1020" y="629"/>
                </a:cubicBezTo>
                <a:cubicBezTo>
                  <a:pt x="1020" y="651"/>
                  <a:pt x="1009" y="662"/>
                  <a:pt x="998" y="684"/>
                </a:cubicBezTo>
                <a:cubicBezTo>
                  <a:pt x="998" y="684"/>
                  <a:pt x="998" y="684"/>
                  <a:pt x="1020" y="684"/>
                </a:cubicBezTo>
                <a:cubicBezTo>
                  <a:pt x="1053" y="684"/>
                  <a:pt x="1075" y="651"/>
                  <a:pt x="1075" y="618"/>
                </a:cubicBezTo>
                <a:cubicBezTo>
                  <a:pt x="1075" y="618"/>
                  <a:pt x="1075" y="618"/>
                  <a:pt x="1075" y="210"/>
                </a:cubicBezTo>
                <a:cubicBezTo>
                  <a:pt x="1075" y="188"/>
                  <a:pt x="1064" y="166"/>
                  <a:pt x="1053" y="155"/>
                </a:cubicBezTo>
                <a:cubicBezTo>
                  <a:pt x="1053" y="155"/>
                  <a:pt x="1053" y="155"/>
                  <a:pt x="932" y="33"/>
                </a:cubicBezTo>
                <a:close/>
                <a:moveTo>
                  <a:pt x="1037" y="33"/>
                </a:moveTo>
                <a:cubicBezTo>
                  <a:pt x="1004" y="0"/>
                  <a:pt x="971" y="0"/>
                  <a:pt x="960" y="0"/>
                </a:cubicBezTo>
                <a:cubicBezTo>
                  <a:pt x="960" y="0"/>
                  <a:pt x="960" y="0"/>
                  <a:pt x="949" y="0"/>
                </a:cubicBezTo>
                <a:cubicBezTo>
                  <a:pt x="949" y="0"/>
                  <a:pt x="949" y="0"/>
                  <a:pt x="928" y="0"/>
                </a:cubicBezTo>
                <a:cubicBezTo>
                  <a:pt x="1111" y="183"/>
                  <a:pt x="1111" y="183"/>
                  <a:pt x="1111" y="183"/>
                </a:cubicBezTo>
                <a:cubicBezTo>
                  <a:pt x="1111" y="183"/>
                  <a:pt x="1124" y="195"/>
                  <a:pt x="1124" y="232"/>
                </a:cubicBezTo>
                <a:cubicBezTo>
                  <a:pt x="1124" y="232"/>
                  <a:pt x="1124" y="232"/>
                  <a:pt x="1124" y="629"/>
                </a:cubicBezTo>
                <a:cubicBezTo>
                  <a:pt x="1124" y="651"/>
                  <a:pt x="1113" y="662"/>
                  <a:pt x="1103" y="684"/>
                </a:cubicBezTo>
                <a:cubicBezTo>
                  <a:pt x="1103" y="684"/>
                  <a:pt x="1103" y="684"/>
                  <a:pt x="1124" y="684"/>
                </a:cubicBezTo>
                <a:cubicBezTo>
                  <a:pt x="1157" y="684"/>
                  <a:pt x="1179" y="651"/>
                  <a:pt x="1179" y="618"/>
                </a:cubicBezTo>
                <a:cubicBezTo>
                  <a:pt x="1179" y="618"/>
                  <a:pt x="1179" y="618"/>
                  <a:pt x="1179" y="210"/>
                </a:cubicBezTo>
                <a:cubicBezTo>
                  <a:pt x="1179" y="188"/>
                  <a:pt x="1168" y="166"/>
                  <a:pt x="1157" y="155"/>
                </a:cubicBezTo>
                <a:cubicBezTo>
                  <a:pt x="1157" y="155"/>
                  <a:pt x="1157" y="155"/>
                  <a:pt x="1037" y="33"/>
                </a:cubicBezTo>
                <a:close/>
                <a:moveTo>
                  <a:pt x="1141" y="33"/>
                </a:moveTo>
                <a:cubicBezTo>
                  <a:pt x="1109" y="0"/>
                  <a:pt x="1076" y="0"/>
                  <a:pt x="1065" y="0"/>
                </a:cubicBezTo>
                <a:cubicBezTo>
                  <a:pt x="1065" y="0"/>
                  <a:pt x="1065" y="0"/>
                  <a:pt x="1054" y="0"/>
                </a:cubicBezTo>
                <a:cubicBezTo>
                  <a:pt x="1054" y="0"/>
                  <a:pt x="1054" y="0"/>
                  <a:pt x="1032" y="0"/>
                </a:cubicBezTo>
                <a:cubicBezTo>
                  <a:pt x="1216" y="183"/>
                  <a:pt x="1216" y="183"/>
                  <a:pt x="1216" y="183"/>
                </a:cubicBezTo>
                <a:cubicBezTo>
                  <a:pt x="1216" y="183"/>
                  <a:pt x="1228" y="195"/>
                  <a:pt x="1229" y="232"/>
                </a:cubicBezTo>
                <a:cubicBezTo>
                  <a:pt x="1229" y="232"/>
                  <a:pt x="1229" y="232"/>
                  <a:pt x="1229" y="629"/>
                </a:cubicBezTo>
                <a:cubicBezTo>
                  <a:pt x="1229" y="651"/>
                  <a:pt x="1218" y="662"/>
                  <a:pt x="1207" y="684"/>
                </a:cubicBezTo>
                <a:cubicBezTo>
                  <a:pt x="1207" y="684"/>
                  <a:pt x="1207" y="684"/>
                  <a:pt x="1229" y="684"/>
                </a:cubicBezTo>
                <a:cubicBezTo>
                  <a:pt x="1262" y="684"/>
                  <a:pt x="1284" y="651"/>
                  <a:pt x="1284" y="618"/>
                </a:cubicBezTo>
                <a:cubicBezTo>
                  <a:pt x="1284" y="618"/>
                  <a:pt x="1284" y="618"/>
                  <a:pt x="1284" y="210"/>
                </a:cubicBezTo>
                <a:cubicBezTo>
                  <a:pt x="1284" y="188"/>
                  <a:pt x="1273" y="166"/>
                  <a:pt x="1262" y="155"/>
                </a:cubicBezTo>
                <a:cubicBezTo>
                  <a:pt x="1262" y="155"/>
                  <a:pt x="1262" y="155"/>
                  <a:pt x="1141" y="33"/>
                </a:cubicBezTo>
                <a:close/>
                <a:moveTo>
                  <a:pt x="1366" y="155"/>
                </a:moveTo>
                <a:cubicBezTo>
                  <a:pt x="1366" y="155"/>
                  <a:pt x="1366" y="155"/>
                  <a:pt x="1246" y="33"/>
                </a:cubicBezTo>
                <a:cubicBezTo>
                  <a:pt x="1213" y="0"/>
                  <a:pt x="1180" y="0"/>
                  <a:pt x="1169" y="0"/>
                </a:cubicBezTo>
                <a:cubicBezTo>
                  <a:pt x="1169" y="0"/>
                  <a:pt x="1169" y="0"/>
                  <a:pt x="1159" y="0"/>
                </a:cubicBezTo>
                <a:cubicBezTo>
                  <a:pt x="1159" y="0"/>
                  <a:pt x="1159" y="0"/>
                  <a:pt x="1137" y="0"/>
                </a:cubicBezTo>
                <a:cubicBezTo>
                  <a:pt x="1320" y="183"/>
                  <a:pt x="1320" y="183"/>
                  <a:pt x="1320" y="183"/>
                </a:cubicBezTo>
                <a:cubicBezTo>
                  <a:pt x="1320" y="183"/>
                  <a:pt x="1333" y="195"/>
                  <a:pt x="1334" y="232"/>
                </a:cubicBezTo>
                <a:cubicBezTo>
                  <a:pt x="1334" y="232"/>
                  <a:pt x="1334" y="232"/>
                  <a:pt x="1334" y="629"/>
                </a:cubicBezTo>
                <a:cubicBezTo>
                  <a:pt x="1334" y="651"/>
                  <a:pt x="1323" y="662"/>
                  <a:pt x="1312" y="684"/>
                </a:cubicBezTo>
                <a:cubicBezTo>
                  <a:pt x="1312" y="684"/>
                  <a:pt x="1312" y="684"/>
                  <a:pt x="1334" y="684"/>
                </a:cubicBezTo>
                <a:cubicBezTo>
                  <a:pt x="1366" y="684"/>
                  <a:pt x="1388" y="651"/>
                  <a:pt x="1388" y="618"/>
                </a:cubicBezTo>
                <a:cubicBezTo>
                  <a:pt x="1388" y="618"/>
                  <a:pt x="1388" y="618"/>
                  <a:pt x="1388" y="210"/>
                </a:cubicBezTo>
                <a:cubicBezTo>
                  <a:pt x="1388" y="188"/>
                  <a:pt x="1377" y="166"/>
                  <a:pt x="1366" y="155"/>
                </a:cubicBezTo>
                <a:close/>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73" name="Group 72"/>
          <p:cNvGrpSpPr/>
          <p:nvPr/>
        </p:nvGrpSpPr>
        <p:grpSpPr>
          <a:xfrm>
            <a:off x="5379070" y="5698732"/>
            <a:ext cx="1614728" cy="460659"/>
            <a:chOff x="4697445" y="5274438"/>
            <a:chExt cx="1341965" cy="460659"/>
          </a:xfrm>
        </p:grpSpPr>
        <p:sp>
          <p:nvSpPr>
            <p:cNvPr id="25" name="Freeform 27"/>
            <p:cNvSpPr>
              <a:spLocks noEditPoints="1"/>
            </p:cNvSpPr>
            <p:nvPr/>
          </p:nvSpPr>
          <p:spPr bwMode="auto">
            <a:xfrm>
              <a:off x="5671111" y="5274438"/>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26" name="TextBox 25"/>
            <p:cNvSpPr txBox="1"/>
            <p:nvPr/>
          </p:nvSpPr>
          <p:spPr>
            <a:xfrm>
              <a:off x="4697445" y="5283168"/>
              <a:ext cx="880831" cy="443198"/>
            </a:xfrm>
            <a:prstGeom prst="rect">
              <a:avLst/>
            </a:prstGeom>
            <a:noFill/>
          </p:spPr>
          <p:txBody>
            <a:bodyPr wrap="square" lIns="0" tIns="0" rIns="0" bIns="0" rtlCol="0">
              <a:spAutoFit/>
            </a:bodyPr>
            <a:lstStyle/>
            <a:p>
              <a:pPr algn="r">
                <a:lnSpc>
                  <a:spcPct val="90000"/>
                </a:lnSpc>
                <a:spcBef>
                  <a:spcPct val="20000"/>
                </a:spcBef>
                <a:buSzPct val="80000"/>
              </a:pPr>
              <a:r>
                <a:rPr lang="hu-HU" sz="1600" dirty="0">
                  <a:solidFill>
                    <a:schemeClr val="tx1">
                      <a:lumMod val="90000"/>
                      <a:lumOff val="10000"/>
                      <a:alpha val="99000"/>
                    </a:schemeClr>
                  </a:solidFill>
                </a:rPr>
                <a:t>Fölösleges adat</a:t>
              </a:r>
              <a:endParaRPr lang="en-US" sz="1600" dirty="0">
                <a:solidFill>
                  <a:schemeClr val="tx1">
                    <a:lumMod val="90000"/>
                    <a:lumOff val="10000"/>
                    <a:alpha val="99000"/>
                  </a:schemeClr>
                </a:solidFill>
              </a:endParaRPr>
            </a:p>
          </p:txBody>
        </p:sp>
      </p:grpSp>
      <p:grpSp>
        <p:nvGrpSpPr>
          <p:cNvPr id="72" name="Group 71"/>
          <p:cNvGrpSpPr/>
          <p:nvPr/>
        </p:nvGrpSpPr>
        <p:grpSpPr>
          <a:xfrm>
            <a:off x="3342153" y="4409251"/>
            <a:ext cx="1515131" cy="460659"/>
            <a:chOff x="2632260" y="4050315"/>
            <a:chExt cx="1380268" cy="460659"/>
          </a:xfrm>
        </p:grpSpPr>
        <p:sp>
          <p:nvSpPr>
            <p:cNvPr id="61"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2" name="TextBox 61"/>
            <p:cNvSpPr txBox="1"/>
            <p:nvPr/>
          </p:nvSpPr>
          <p:spPr>
            <a:xfrm>
              <a:off x="2632260" y="4169845"/>
              <a:ext cx="939464" cy="221599"/>
            </a:xfrm>
            <a:prstGeom prst="rect">
              <a:avLst/>
            </a:prstGeom>
            <a:noFill/>
          </p:spPr>
          <p:txBody>
            <a:bodyPr wrap="square" lIns="0" tIns="0" rIns="0" bIns="0" rtlCol="0">
              <a:spAutoFit/>
            </a:bodyPr>
            <a:lstStyle/>
            <a:p>
              <a:pPr algn="r">
                <a:lnSpc>
                  <a:spcPct val="90000"/>
                </a:lnSpc>
                <a:spcBef>
                  <a:spcPct val="20000"/>
                </a:spcBef>
                <a:buSzPct val="80000"/>
              </a:pPr>
              <a:r>
                <a:rPr lang="hu-HU" sz="1600" dirty="0" smtClean="0">
                  <a:solidFill>
                    <a:schemeClr val="tx1">
                      <a:lumMod val="90000"/>
                      <a:lumOff val="10000"/>
                      <a:alpha val="99000"/>
                    </a:schemeClr>
                  </a:solidFill>
                </a:rPr>
                <a:t>Naplók</a:t>
              </a:r>
              <a:endParaRPr lang="en-US" sz="1600" dirty="0">
                <a:solidFill>
                  <a:schemeClr val="tx1">
                    <a:lumMod val="90000"/>
                    <a:lumOff val="10000"/>
                    <a:alpha val="99000"/>
                  </a:schemeClr>
                </a:solidFill>
              </a:endParaRPr>
            </a:p>
          </p:txBody>
        </p:sp>
      </p:grpSp>
      <p:grpSp>
        <p:nvGrpSpPr>
          <p:cNvPr id="71" name="Group 70"/>
          <p:cNvGrpSpPr/>
          <p:nvPr/>
        </p:nvGrpSpPr>
        <p:grpSpPr>
          <a:xfrm>
            <a:off x="8077448" y="4157488"/>
            <a:ext cx="1814380" cy="664797"/>
            <a:chOff x="7395602" y="3803880"/>
            <a:chExt cx="1814380" cy="664797"/>
          </a:xfrm>
        </p:grpSpPr>
        <p:sp>
          <p:nvSpPr>
            <p:cNvPr id="60" name="Freeform 27"/>
            <p:cNvSpPr>
              <a:spLocks noEditPoints="1"/>
            </p:cNvSpPr>
            <p:nvPr/>
          </p:nvSpPr>
          <p:spPr bwMode="auto">
            <a:xfrm>
              <a:off x="7395602" y="3905949"/>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3" name="TextBox 62"/>
            <p:cNvSpPr txBox="1"/>
            <p:nvPr/>
          </p:nvSpPr>
          <p:spPr>
            <a:xfrm>
              <a:off x="7866112" y="3803880"/>
              <a:ext cx="1343870" cy="664797"/>
            </a:xfrm>
            <a:prstGeom prst="rect">
              <a:avLst/>
            </a:prstGeom>
            <a:noFill/>
          </p:spPr>
          <p:txBody>
            <a:bodyPr wrap="square" lIns="0" tIns="0" rIns="0" bIns="0" rtlCol="0">
              <a:spAutoFit/>
            </a:bodyPr>
            <a:lstStyle/>
            <a:p>
              <a:pPr>
                <a:lnSpc>
                  <a:spcPct val="90000"/>
                </a:lnSpc>
                <a:spcBef>
                  <a:spcPct val="20000"/>
                </a:spcBef>
                <a:buSzPct val="80000"/>
              </a:pPr>
              <a:r>
                <a:rPr lang="en-US" sz="1600" dirty="0">
                  <a:solidFill>
                    <a:schemeClr val="tx1">
                      <a:lumMod val="90000"/>
                      <a:lumOff val="10000"/>
                      <a:alpha val="99000"/>
                    </a:schemeClr>
                  </a:solidFill>
                </a:rPr>
                <a:t>ETL </a:t>
              </a:r>
              <a:r>
                <a:rPr lang="hu-HU" sz="1600" dirty="0">
                  <a:solidFill>
                    <a:schemeClr val="tx1">
                      <a:lumMod val="90000"/>
                      <a:lumOff val="10000"/>
                      <a:alpha val="99000"/>
                    </a:schemeClr>
                  </a:solidFill>
                </a:rPr>
                <a:t>Valamennyi hasznos adat</a:t>
              </a:r>
              <a:endParaRPr lang="en-US" sz="1600" dirty="0">
                <a:solidFill>
                  <a:schemeClr val="tx1">
                    <a:lumMod val="90000"/>
                    <a:lumOff val="10000"/>
                    <a:alpha val="99000"/>
                  </a:schemeClr>
                </a:solidFill>
              </a:endParaRPr>
            </a:p>
          </p:txBody>
        </p:sp>
      </p:grpSp>
      <p:grpSp>
        <p:nvGrpSpPr>
          <p:cNvPr id="76" name="Group 75"/>
          <p:cNvGrpSpPr/>
          <p:nvPr/>
        </p:nvGrpSpPr>
        <p:grpSpPr>
          <a:xfrm>
            <a:off x="8965902" y="2042833"/>
            <a:ext cx="1829145" cy="2176426"/>
            <a:chOff x="8221363" y="1722793"/>
            <a:chExt cx="1829145" cy="2176426"/>
          </a:xfrm>
        </p:grpSpPr>
        <p:sp>
          <p:nvSpPr>
            <p:cNvPr id="31"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64" name="TextBox 63"/>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hu-HU" dirty="0">
                  <a:solidFill>
                    <a:schemeClr val="tx1">
                      <a:lumMod val="90000"/>
                      <a:lumOff val="10000"/>
                      <a:alpha val="99000"/>
                    </a:schemeClr>
                  </a:solidFill>
                </a:rPr>
                <a:t>Adatközpont</a:t>
              </a:r>
              <a:endParaRPr lang="en-US" dirty="0">
                <a:solidFill>
                  <a:schemeClr val="tx1">
                    <a:lumMod val="90000"/>
                    <a:lumOff val="10000"/>
                    <a:alpha val="99000"/>
                  </a:schemeClr>
                </a:solidFill>
              </a:endParaRPr>
            </a:p>
          </p:txBody>
        </p:sp>
      </p:grpSp>
      <p:sp>
        <p:nvSpPr>
          <p:cNvPr id="41" name="Freeform 32"/>
          <p:cNvSpPr>
            <a:spLocks noEditPoints="1"/>
          </p:cNvSpPr>
          <p:nvPr/>
        </p:nvSpPr>
        <p:spPr bwMode="auto">
          <a:xfrm>
            <a:off x="6472361" y="198548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9" name="Freeform 32"/>
          <p:cNvSpPr>
            <a:spLocks noEditPoints="1"/>
          </p:cNvSpPr>
          <p:nvPr/>
        </p:nvSpPr>
        <p:spPr bwMode="auto">
          <a:xfrm>
            <a:off x="6472361" y="271486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2"/>
          <p:cNvSpPr>
            <a:spLocks noEditPoints="1"/>
          </p:cNvSpPr>
          <p:nvPr/>
        </p:nvSpPr>
        <p:spPr bwMode="auto">
          <a:xfrm>
            <a:off x="6472361" y="344424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46" name="Straight Arrow Connector 45"/>
          <p:cNvCxnSpPr/>
          <p:nvPr/>
        </p:nvCxnSpPr>
        <p:spPr>
          <a:xfrm>
            <a:off x="4245373" y="405870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6341865" y="536415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7850711" y="3719256"/>
            <a:ext cx="1133990" cy="622814"/>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8" name="Téglalap 7"/>
          <p:cNvSpPr/>
          <p:nvPr/>
        </p:nvSpPr>
        <p:spPr bwMode="auto">
          <a:xfrm>
            <a:off x="8996997" y="3373213"/>
            <a:ext cx="1766954" cy="491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hu-HU" sz="2400" dirty="0" smtClean="0">
                <a:gradFill>
                  <a:gsLst>
                    <a:gs pos="0">
                      <a:srgbClr val="FFFFFF"/>
                    </a:gs>
                    <a:gs pos="100000">
                      <a:srgbClr val="FFFFFF"/>
                    </a:gs>
                  </a:gsLst>
                  <a:lin ang="5400000" scaled="0"/>
                </a:gradFill>
                <a:ea typeface="Segoe UI" pitchFamily="34" charset="0"/>
                <a:cs typeface="Segoe UI" pitchFamily="34" charset="0"/>
              </a:rPr>
              <a:t>Adatvagyon</a:t>
            </a:r>
          </a:p>
        </p:txBody>
      </p:sp>
    </p:spTree>
    <p:extLst>
      <p:ext uri="{BB962C8B-B14F-4D97-AF65-F5344CB8AC3E}">
        <p14:creationId xmlns:p14="http://schemas.microsoft.com/office/powerpoint/2010/main" val="411265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22" presetClass="entr" presetSubtype="8"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8" fill="hold" nodeType="withEffect">
                                  <p:stCondLst>
                                    <p:cond delay="150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69"/>
                                        </p:tgtEl>
                                        <p:attrNameLst>
                                          <p:attrName>style.visibility</p:attrName>
                                        </p:attrNameLst>
                                      </p:cBhvr>
                                      <p:to>
                                        <p:strVal val="visible"/>
                                      </p:to>
                                    </p:set>
                                    <p:animEffect transition="in" filter="fade">
                                      <p:cBhvr>
                                        <p:cTn id="24" dur="500"/>
                                        <p:tgtEl>
                                          <p:spTgt spid="69"/>
                                        </p:tgtEl>
                                      </p:cBhvr>
                                    </p:animEffect>
                                  </p:childTnLst>
                                </p:cTn>
                              </p:par>
                              <p:par>
                                <p:cTn id="25" presetID="22" presetClass="entr" presetSubtype="8" fill="hold" nodeType="withEffect">
                                  <p:stCondLst>
                                    <p:cond delay="250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par>
                                <p:cTn id="28" presetID="10" presetClass="entr" presetSubtype="0" fill="hold" grpId="0" nodeType="withEffect">
                                  <p:stCondLst>
                                    <p:cond delay="3000"/>
                                  </p:stCondLst>
                                  <p:childTnLst>
                                    <p:set>
                                      <p:cBhvr>
                                        <p:cTn id="29" dur="1" fill="hold">
                                          <p:stCondLst>
                                            <p:cond delay="0"/>
                                          </p:stCondLst>
                                        </p:cTn>
                                        <p:tgtEl>
                                          <p:spTgt spid="70"/>
                                        </p:tgtEl>
                                        <p:attrNameLst>
                                          <p:attrName>style.visibility</p:attrName>
                                        </p:attrNameLst>
                                      </p:cBhvr>
                                      <p:to>
                                        <p:strVal val="visible"/>
                                      </p:to>
                                    </p:set>
                                    <p:animEffect transition="in" filter="fade">
                                      <p:cBhvr>
                                        <p:cTn id="30" dur="500"/>
                                        <p:tgtEl>
                                          <p:spTgt spid="7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wipe(left)">
                                      <p:cBhvr>
                                        <p:cTn id="35" dur="500"/>
                                        <p:tgtEl>
                                          <p:spTgt spid="5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wipe(left)">
                                      <p:cBhvr>
                                        <p:cTn id="38" dur="500"/>
                                        <p:tgtEl>
                                          <p:spTgt spid="5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wipe(left)">
                                      <p:cBhvr>
                                        <p:cTn id="41" dur="500"/>
                                        <p:tgtEl>
                                          <p:spTgt spid="54"/>
                                        </p:tgtEl>
                                      </p:cBhvr>
                                    </p:animEffect>
                                  </p:childTnLst>
                                </p:cTn>
                              </p:par>
                              <p:par>
                                <p:cTn id="42" presetID="10" presetClass="entr" presetSubtype="0" fill="hold" nodeType="withEffect">
                                  <p:stCondLst>
                                    <p:cond delay="50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par>
                                <p:cTn id="50" presetID="10" presetClass="entr" presetSubtype="0" fill="hold"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wipe(left)">
                                      <p:cBhvr>
                                        <p:cTn id="60" dur="500"/>
                                        <p:tgtEl>
                                          <p:spTgt spid="75"/>
                                        </p:tgtEl>
                                      </p:cBhvr>
                                    </p:animEffect>
                                  </p:childTnLst>
                                </p:cTn>
                              </p:par>
                              <p:par>
                                <p:cTn id="61" presetID="10"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fade">
                                      <p:cBhvr>
                                        <p:cTn id="63" dur="500"/>
                                        <p:tgtEl>
                                          <p:spTgt spid="7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wipe(left)">
                                      <p:cBhvr>
                                        <p:cTn id="68" dur="500"/>
                                        <p:tgtEl>
                                          <p:spTgt spid="74"/>
                                        </p:tgtEl>
                                      </p:cBhvr>
                                    </p:animEffect>
                                  </p:childTnLst>
                                </p:cTn>
                              </p:par>
                              <p:par>
                                <p:cTn id="69" presetID="10"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animEffect transition="in" filter="fade">
                                      <p:cBhvr>
                                        <p:cTn id="71" dur="500"/>
                                        <p:tgtEl>
                                          <p:spTgt spid="73"/>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fade">
                                      <p:cBhvr>
                                        <p:cTn id="7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2" grpId="0" animBg="1"/>
      <p:bldP spid="53" grpId="0" animBg="1"/>
      <p:bldP spid="54" grpId="0" animBg="1"/>
      <p:bldP spid="9" grpId="0" animBg="1"/>
      <p:bldP spid="12" grpId="0" animBg="1"/>
      <p:bldP spid="21" grpId="0" animBg="1"/>
      <p:bldP spid="41" grpId="0" animBg="1"/>
      <p:bldP spid="69" grpId="0" animBg="1"/>
      <p:bldP spid="70"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0"/>
          <a:ext cx="158750" cy="158750"/>
        </p:xfrm>
        <a:graphic>
          <a:graphicData uri="http://schemas.openxmlformats.org/presentationml/2006/ole">
            <mc:AlternateContent xmlns:mc="http://schemas.openxmlformats.org/markup-compatibility/2006">
              <mc:Choice xmlns:v="urn:schemas-microsoft-com:vml" Requires="v">
                <p:oleObj spid="_x0000_s614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1588" y="0"/>
                        <a:ext cx="158750" cy="158750"/>
                      </a:xfrm>
                      <a:prstGeom prst="rect">
                        <a:avLst/>
                      </a:prstGeom>
                    </p:spPr>
                  </p:pic>
                </p:oleObj>
              </mc:Fallback>
            </mc:AlternateContent>
          </a:graphicData>
        </a:graphic>
      </p:graphicFrame>
      <p:sp>
        <p:nvSpPr>
          <p:cNvPr id="2" name="Rectangle 1"/>
          <p:cNvSpPr/>
          <p:nvPr>
            <p:custDataLst>
              <p:tags r:id="rId3"/>
            </p:custDataLst>
          </p:nvPr>
        </p:nvSpPr>
        <p:spPr bwMode="auto">
          <a:xfrm>
            <a:off x="3124200" y="1392873"/>
            <a:ext cx="8229600" cy="51206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91440" rIns="91436" bIns="45718" numCol="1" rtlCol="0" anchor="t" anchorCtr="0" compatLnSpc="1">
            <a:prstTxWarp prst="textNoShape">
              <a:avLst/>
            </a:prstTxWarp>
          </a:bodyPr>
          <a:lstStyle/>
          <a:p>
            <a:pPr algn="ctr" fontAlgn="base">
              <a:lnSpc>
                <a:spcPct val="90000"/>
              </a:lnSpc>
              <a:spcBef>
                <a:spcPct val="20000"/>
              </a:spcBef>
              <a:spcAft>
                <a:spcPct val="0"/>
              </a:spcAft>
              <a:buSzPct val="80000"/>
            </a:pPr>
            <a:r>
              <a:rPr lang="hu-HU" sz="2000" b="1" dirty="0">
                <a:ln>
                  <a:solidFill>
                    <a:schemeClr val="bg1">
                      <a:alpha val="0"/>
                    </a:schemeClr>
                  </a:solidFill>
                </a:ln>
                <a:solidFill>
                  <a:srgbClr val="595959"/>
                </a:solidFill>
              </a:rPr>
              <a:t>Adatok</a:t>
            </a:r>
            <a:endParaRPr lang="en-US" sz="2000" b="1" dirty="0">
              <a:ln>
                <a:solidFill>
                  <a:schemeClr val="bg1">
                    <a:alpha val="0"/>
                  </a:schemeClr>
                </a:solidFill>
              </a:ln>
              <a:solidFill>
                <a:srgbClr val="595959"/>
              </a:solidFill>
            </a:endParaRPr>
          </a:p>
        </p:txBody>
      </p:sp>
      <p:sp>
        <p:nvSpPr>
          <p:cNvPr id="5" name="Title 4"/>
          <p:cNvSpPr>
            <a:spLocks noGrp="1"/>
          </p:cNvSpPr>
          <p:nvPr>
            <p:ph type="title"/>
            <p:custDataLst>
              <p:tags r:id="rId4"/>
            </p:custDataLst>
          </p:nvPr>
        </p:nvSpPr>
        <p:spPr/>
        <p:txBody>
          <a:bodyPr/>
          <a:lstStyle/>
          <a:p>
            <a:r>
              <a:rPr lang="hu-HU" dirty="0"/>
              <a:t>Új igények: modern </a:t>
            </a:r>
            <a:r>
              <a:rPr lang="hu-HU" dirty="0" err="1"/>
              <a:t>e-commerce</a:t>
            </a:r>
            <a:endParaRPr lang="en-US" dirty="0"/>
          </a:p>
        </p:txBody>
      </p:sp>
      <p:grpSp>
        <p:nvGrpSpPr>
          <p:cNvPr id="41" name="Group 40"/>
          <p:cNvGrpSpPr/>
          <p:nvPr/>
        </p:nvGrpSpPr>
        <p:grpSpPr>
          <a:xfrm>
            <a:off x="6170903" y="4384807"/>
            <a:ext cx="1995083" cy="1995083"/>
            <a:chOff x="2611320" y="4236432"/>
            <a:chExt cx="1995083" cy="1995083"/>
          </a:xfrm>
        </p:grpSpPr>
        <p:sp>
          <p:nvSpPr>
            <p:cNvPr id="66" name="Round Same Side Corner Rectangle 73"/>
            <p:cNvSpPr/>
            <p:nvPr/>
          </p:nvSpPr>
          <p:spPr>
            <a:xfrm>
              <a:off x="2611320" y="4236432"/>
              <a:ext cx="1995083" cy="1995083"/>
            </a:xfrm>
            <a:prstGeom prst="rect">
              <a:avLst/>
            </a:prstGeom>
            <a:solidFill>
              <a:schemeClr val="tx1">
                <a:lumMod val="90000"/>
                <a:lumOff val="10000"/>
              </a:schemeClr>
            </a:solidFill>
            <a:ln w="10795" cap="flat" cmpd="sng" algn="ctr">
              <a:noFill/>
              <a:prstDash val="dash"/>
            </a:ln>
            <a:effectLst/>
          </p:spPr>
          <p:txBody>
            <a:bodyPr lIns="45720" tIns="91440" rIns="45720" bIns="91440" rtlCol="0" anchor="b"/>
            <a:lstStyle/>
            <a:p>
              <a:pPr algn="ctr"/>
              <a:endParaRPr lang="en-US" b="1" kern="0" dirty="0">
                <a:ln>
                  <a:solidFill>
                    <a:schemeClr val="bg1">
                      <a:alpha val="0"/>
                    </a:schemeClr>
                  </a:solidFill>
                </a:ln>
                <a:solidFill>
                  <a:schemeClr val="bg1"/>
                </a:solidFill>
                <a:cs typeface="Arial"/>
              </a:endParaRPr>
            </a:p>
          </p:txBody>
        </p:sp>
        <p:grpSp>
          <p:nvGrpSpPr>
            <p:cNvPr id="39" name="Group 38"/>
            <p:cNvGrpSpPr/>
            <p:nvPr/>
          </p:nvGrpSpPr>
          <p:grpSpPr>
            <a:xfrm>
              <a:off x="2843056" y="4315150"/>
              <a:ext cx="1531610" cy="1837646"/>
              <a:chOff x="2683195" y="4339447"/>
              <a:chExt cx="1531610" cy="1837646"/>
            </a:xfrm>
          </p:grpSpPr>
          <p:grpSp>
            <p:nvGrpSpPr>
              <p:cNvPr id="35" name="Group 34"/>
              <p:cNvGrpSpPr/>
              <p:nvPr/>
            </p:nvGrpSpPr>
            <p:grpSpPr>
              <a:xfrm>
                <a:off x="2683195" y="4339447"/>
                <a:ext cx="1531610" cy="782093"/>
                <a:chOff x="2683195" y="4339447"/>
                <a:chExt cx="1531610" cy="782093"/>
              </a:xfrm>
            </p:grpSpPr>
            <p:sp>
              <p:nvSpPr>
                <p:cNvPr id="83" name="TextBox 82"/>
                <p:cNvSpPr txBox="1"/>
                <p:nvPr/>
              </p:nvSpPr>
              <p:spPr>
                <a:xfrm>
                  <a:off x="2683195" y="4339447"/>
                  <a:ext cx="743810" cy="320088"/>
                </a:xfrm>
                <a:prstGeom prst="rect">
                  <a:avLst/>
                </a:prstGeom>
                <a:noFill/>
              </p:spPr>
              <p:txBody>
                <a:bodyPr wrap="square" lIns="0" tIns="0" rIns="0" bIns="0" rtlCol="0">
                  <a:spAutoFit/>
                </a:bodyPr>
                <a:lstStyle/>
                <a:p>
                  <a:pPr>
                    <a:lnSpc>
                      <a:spcPct val="80000"/>
                    </a:lnSpc>
                    <a:spcBef>
                      <a:spcPct val="20000"/>
                    </a:spcBef>
                    <a:buSzPct val="80000"/>
                  </a:pPr>
                  <a:r>
                    <a:rPr lang="hu-HU" sz="800" dirty="0">
                      <a:solidFill>
                        <a:schemeClr val="bg1">
                          <a:alpha val="99000"/>
                        </a:schemeClr>
                      </a:solidFill>
                    </a:rPr>
                    <a:t>Nyers adat</a:t>
                  </a:r>
                  <a:endParaRPr lang="en-US" sz="800" dirty="0">
                    <a:solidFill>
                      <a:schemeClr val="bg1">
                        <a:alpha val="99000"/>
                      </a:schemeClr>
                    </a:solidFill>
                  </a:endParaRPr>
                </a:p>
                <a:p>
                  <a:pPr>
                    <a:lnSpc>
                      <a:spcPct val="80000"/>
                    </a:lnSpc>
                    <a:spcBef>
                      <a:spcPct val="20000"/>
                    </a:spcBef>
                    <a:buSzPct val="80000"/>
                  </a:pPr>
                  <a:r>
                    <a:rPr lang="hu-HU" sz="800" dirty="0">
                      <a:solidFill>
                        <a:schemeClr val="bg1">
                          <a:alpha val="99000"/>
                        </a:schemeClr>
                      </a:solidFill>
                    </a:rPr>
                    <a:t>Mindent eltárolunk</a:t>
                  </a:r>
                  <a:endParaRPr lang="en-US" sz="800" dirty="0">
                    <a:solidFill>
                      <a:schemeClr val="bg1">
                        <a:alpha val="99000"/>
                      </a:schemeClr>
                    </a:solidFill>
                  </a:endParaRPr>
                </a:p>
              </p:txBody>
            </p:sp>
            <p:grpSp>
              <p:nvGrpSpPr>
                <p:cNvPr id="87" name="Group 86"/>
                <p:cNvGrpSpPr/>
                <p:nvPr/>
              </p:nvGrpSpPr>
              <p:grpSpPr>
                <a:xfrm>
                  <a:off x="3706690" y="4702148"/>
                  <a:ext cx="508115" cy="378127"/>
                  <a:chOff x="1124776" y="5006470"/>
                  <a:chExt cx="1016230" cy="756254"/>
                </a:xfrm>
              </p:grpSpPr>
              <p:sp>
                <p:nvSpPr>
                  <p:cNvPr id="8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26" name="Group 25"/>
                <p:cNvGrpSpPr/>
                <p:nvPr/>
              </p:nvGrpSpPr>
              <p:grpSpPr>
                <a:xfrm>
                  <a:off x="2739936" y="4750645"/>
                  <a:ext cx="898614" cy="370895"/>
                  <a:chOff x="2739936" y="4874048"/>
                  <a:chExt cx="898614" cy="370895"/>
                </a:xfrm>
              </p:grpSpPr>
              <p:sp>
                <p:nvSpPr>
                  <p:cNvPr id="94"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 name="Group 24"/>
                  <p:cNvGrpSpPr/>
                  <p:nvPr/>
                </p:nvGrpSpPr>
                <p:grpSpPr>
                  <a:xfrm>
                    <a:off x="2970962" y="4936298"/>
                    <a:ext cx="667588" cy="169102"/>
                    <a:chOff x="2970962" y="4936298"/>
                    <a:chExt cx="667588" cy="169102"/>
                  </a:xfrm>
                </p:grpSpPr>
                <p:cxnSp>
                  <p:nvCxnSpPr>
                    <p:cNvPr id="96" name="Straight Arrow Connector 95"/>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nvGrpSpPr>
              <p:cNvPr id="29" name="Group 28"/>
              <p:cNvGrpSpPr/>
              <p:nvPr/>
            </p:nvGrpSpPr>
            <p:grpSpPr>
              <a:xfrm>
                <a:off x="2683195" y="5334000"/>
                <a:ext cx="1531610" cy="843093"/>
                <a:chOff x="2683195" y="5334000"/>
                <a:chExt cx="1531610" cy="843093"/>
              </a:xfrm>
            </p:grpSpPr>
            <p:grpSp>
              <p:nvGrpSpPr>
                <p:cNvPr id="14" name="Group 13"/>
                <p:cNvGrpSpPr/>
                <p:nvPr/>
              </p:nvGrpSpPr>
              <p:grpSpPr>
                <a:xfrm>
                  <a:off x="3706690" y="5543631"/>
                  <a:ext cx="508115" cy="633462"/>
                  <a:chOff x="1124776" y="4465656"/>
                  <a:chExt cx="1016230" cy="1266924"/>
                </a:xfrm>
              </p:grpSpPr>
              <p:grpSp>
                <p:nvGrpSpPr>
                  <p:cNvPr id="13" name="Group 12"/>
                  <p:cNvGrpSpPr/>
                  <p:nvPr/>
                </p:nvGrpSpPr>
                <p:grpSpPr>
                  <a:xfrm>
                    <a:off x="1124776" y="4976326"/>
                    <a:ext cx="1016230" cy="756254"/>
                    <a:chOff x="1124776" y="5006470"/>
                    <a:chExt cx="1016230" cy="756254"/>
                  </a:xfrm>
                </p:grpSpPr>
                <p:sp>
                  <p:nvSpPr>
                    <p:cNvPr id="75"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6"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77" name="Group 76"/>
                  <p:cNvGrpSpPr/>
                  <p:nvPr/>
                </p:nvGrpSpPr>
                <p:grpSpPr>
                  <a:xfrm>
                    <a:off x="1124776" y="4720991"/>
                    <a:ext cx="1016230" cy="756254"/>
                    <a:chOff x="1124776" y="5006470"/>
                    <a:chExt cx="1016230" cy="756254"/>
                  </a:xfrm>
                </p:grpSpPr>
                <p:sp>
                  <p:nvSpPr>
                    <p:cNvPr id="78"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79"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nvGrpSpPr>
                  <p:cNvPr id="80" name="Group 79"/>
                  <p:cNvGrpSpPr/>
                  <p:nvPr/>
                </p:nvGrpSpPr>
                <p:grpSpPr>
                  <a:xfrm>
                    <a:off x="1124776" y="4465656"/>
                    <a:ext cx="1016230" cy="756254"/>
                    <a:chOff x="1124776" y="5006470"/>
                    <a:chExt cx="1016230" cy="756254"/>
                  </a:xfrm>
                </p:grpSpPr>
                <p:sp>
                  <p:nvSpPr>
                    <p:cNvPr id="81"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solidFill>
                        <a:schemeClr val="tx1">
                          <a:lumMod val="90000"/>
                          <a:lumOff val="10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2" name="Freeform 207"/>
                    <p:cNvSpPr>
                      <a:spLocks noEditPoints="1"/>
                    </p:cNvSpPr>
                    <p:nvPr/>
                  </p:nvSpPr>
                  <p:spPr bwMode="black">
                    <a:xfrm>
                      <a:off x="1124776" y="5006470"/>
                      <a:ext cx="1016230" cy="756254"/>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bg1"/>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grpSp>
            <p:sp>
              <p:nvSpPr>
                <p:cNvPr id="98" name="TextBox 97"/>
                <p:cNvSpPr txBox="1"/>
                <p:nvPr/>
              </p:nvSpPr>
              <p:spPr>
                <a:xfrm>
                  <a:off x="2683195" y="5334000"/>
                  <a:ext cx="743810" cy="320088"/>
                </a:xfrm>
                <a:prstGeom prst="rect">
                  <a:avLst/>
                </a:prstGeom>
                <a:noFill/>
              </p:spPr>
              <p:txBody>
                <a:bodyPr wrap="square" lIns="0" tIns="0" rIns="0" bIns="0" rtlCol="0">
                  <a:spAutoFit/>
                </a:bodyPr>
                <a:lstStyle/>
                <a:p>
                  <a:pPr>
                    <a:lnSpc>
                      <a:spcPct val="80000"/>
                    </a:lnSpc>
                    <a:spcBef>
                      <a:spcPct val="20000"/>
                    </a:spcBef>
                    <a:buSzPct val="80000"/>
                  </a:pPr>
                  <a:r>
                    <a:rPr lang="hu-HU" sz="800" dirty="0">
                      <a:solidFill>
                        <a:schemeClr val="bg1">
                          <a:alpha val="99000"/>
                        </a:schemeClr>
                      </a:solidFill>
                    </a:rPr>
                    <a:t>Nyers adat</a:t>
                  </a:r>
                </a:p>
                <a:p>
                  <a:pPr>
                    <a:lnSpc>
                      <a:spcPct val="80000"/>
                    </a:lnSpc>
                    <a:spcBef>
                      <a:spcPct val="20000"/>
                    </a:spcBef>
                    <a:buSzPct val="80000"/>
                  </a:pPr>
                  <a:r>
                    <a:rPr lang="hu-HU" sz="800" dirty="0">
                      <a:solidFill>
                        <a:schemeClr val="bg1">
                          <a:alpha val="99000"/>
                        </a:schemeClr>
                      </a:solidFill>
                    </a:rPr>
                    <a:t>Mindent eltárolunk</a:t>
                  </a:r>
                  <a:endParaRPr lang="en-US" sz="800" dirty="0">
                    <a:solidFill>
                      <a:schemeClr val="bg1">
                        <a:alpha val="99000"/>
                      </a:schemeClr>
                    </a:solidFill>
                  </a:endParaRPr>
                </a:p>
              </p:txBody>
            </p:sp>
            <p:grpSp>
              <p:nvGrpSpPr>
                <p:cNvPr id="99" name="Group 98"/>
                <p:cNvGrpSpPr/>
                <p:nvPr/>
              </p:nvGrpSpPr>
              <p:grpSpPr>
                <a:xfrm>
                  <a:off x="2739936" y="5745198"/>
                  <a:ext cx="898614" cy="370895"/>
                  <a:chOff x="2739936" y="4874048"/>
                  <a:chExt cx="898614" cy="370895"/>
                </a:xfrm>
              </p:grpSpPr>
              <p:sp>
                <p:nvSpPr>
                  <p:cNvPr id="100" name="Freeform 27"/>
                  <p:cNvSpPr>
                    <a:spLocks noEditPoints="1"/>
                  </p:cNvSpPr>
                  <p:nvPr/>
                </p:nvSpPr>
                <p:spPr bwMode="auto">
                  <a:xfrm>
                    <a:off x="2963025" y="5014614"/>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27"/>
                  <p:cNvSpPr>
                    <a:spLocks noEditPoints="1"/>
                  </p:cNvSpPr>
                  <p:nvPr/>
                </p:nvSpPr>
                <p:spPr bwMode="auto">
                  <a:xfrm>
                    <a:off x="2739936" y="4874048"/>
                    <a:ext cx="184149" cy="23032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02" name="Group 101"/>
                  <p:cNvGrpSpPr/>
                  <p:nvPr/>
                </p:nvGrpSpPr>
                <p:grpSpPr>
                  <a:xfrm>
                    <a:off x="2970962" y="4936298"/>
                    <a:ext cx="667588" cy="169102"/>
                    <a:chOff x="2970962" y="4936298"/>
                    <a:chExt cx="667588" cy="169102"/>
                  </a:xfrm>
                </p:grpSpPr>
                <p:cxnSp>
                  <p:nvCxnSpPr>
                    <p:cNvPr id="103" name="Straight Arrow Connector 102"/>
                    <p:cNvCxnSpPr/>
                    <p:nvPr/>
                  </p:nvCxnSpPr>
                  <p:spPr>
                    <a:xfrm>
                      <a:off x="2970962" y="4936298"/>
                      <a:ext cx="667588"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3195638" y="5105400"/>
                      <a:ext cx="442912" cy="0"/>
                    </a:xfrm>
                    <a:prstGeom prst="straightConnector1">
                      <a:avLst/>
                    </a:prstGeom>
                    <a:ln w="38100">
                      <a:solidFill>
                        <a:schemeClr val="tx1">
                          <a:lumMod val="50000"/>
                          <a:lumOff val="50000"/>
                        </a:schemeClr>
                      </a:solidFill>
                      <a:miter lim="800000"/>
                      <a:tailEnd type="triangle" w="med" len="lg"/>
                    </a:ln>
                  </p:spPr>
                  <p:style>
                    <a:lnRef idx="1">
                      <a:schemeClr val="accent1"/>
                    </a:lnRef>
                    <a:fillRef idx="0">
                      <a:schemeClr val="accent1"/>
                    </a:fillRef>
                    <a:effectRef idx="0">
                      <a:schemeClr val="accent1"/>
                    </a:effectRef>
                    <a:fontRef idx="minor">
                      <a:schemeClr val="tx1"/>
                    </a:fontRef>
                  </p:style>
                </p:cxnSp>
              </p:grpSp>
            </p:grpSp>
          </p:grpSp>
        </p:grpSp>
      </p:grpSp>
      <p:grpSp>
        <p:nvGrpSpPr>
          <p:cNvPr id="105" name="Group 104"/>
          <p:cNvGrpSpPr/>
          <p:nvPr/>
        </p:nvGrpSpPr>
        <p:grpSpPr>
          <a:xfrm>
            <a:off x="4745152" y="1949810"/>
            <a:ext cx="2011680" cy="411480"/>
            <a:chOff x="3600564" y="1698350"/>
            <a:chExt cx="2011680" cy="411480"/>
          </a:xfrm>
        </p:grpSpPr>
        <p:sp>
          <p:nvSpPr>
            <p:cNvPr id="106" name="Right Arrow 105"/>
            <p:cNvSpPr/>
            <p:nvPr/>
          </p:nvSpPr>
          <p:spPr bwMode="auto">
            <a:xfrm>
              <a:off x="3600564" y="1835510"/>
              <a:ext cx="2011680" cy="27432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07" name="TextBox 106"/>
            <p:cNvSpPr txBox="1"/>
            <p:nvPr/>
          </p:nvSpPr>
          <p:spPr>
            <a:xfrm>
              <a:off x="3600564" y="1698350"/>
              <a:ext cx="1876219" cy="193899"/>
            </a:xfrm>
            <a:prstGeom prst="rect">
              <a:avLst/>
            </a:prstGeom>
            <a:noFill/>
          </p:spPr>
          <p:txBody>
            <a:bodyPr wrap="none" lIns="0" tIns="0" rIns="0" bIns="0" rtlCol="0">
              <a:spAutoFit/>
            </a:bodyPr>
            <a:lstStyle/>
            <a:p>
              <a:pPr>
                <a:lnSpc>
                  <a:spcPct val="90000"/>
                </a:lnSpc>
                <a:spcBef>
                  <a:spcPct val="20000"/>
                </a:spcBef>
                <a:buSzPct val="80000"/>
              </a:pPr>
              <a:r>
                <a:rPr lang="hu-HU" sz="1400" dirty="0">
                  <a:ln>
                    <a:solidFill>
                      <a:schemeClr val="bg1">
                        <a:alpha val="0"/>
                      </a:schemeClr>
                    </a:solidFill>
                  </a:ln>
                  <a:solidFill>
                    <a:schemeClr val="accent1"/>
                  </a:solidFill>
                </a:rPr>
                <a:t>Új felhasználók tárhelye</a:t>
              </a:r>
              <a:endParaRPr lang="en-US" sz="1400" dirty="0">
                <a:ln>
                  <a:solidFill>
                    <a:schemeClr val="bg1">
                      <a:alpha val="0"/>
                    </a:schemeClr>
                  </a:solidFill>
                </a:ln>
                <a:solidFill>
                  <a:schemeClr val="accent1"/>
                </a:solidFill>
              </a:endParaRPr>
            </a:p>
          </p:txBody>
        </p:sp>
      </p:grpSp>
      <p:grpSp>
        <p:nvGrpSpPr>
          <p:cNvPr id="108" name="Group 107"/>
          <p:cNvGrpSpPr/>
          <p:nvPr/>
        </p:nvGrpSpPr>
        <p:grpSpPr>
          <a:xfrm>
            <a:off x="4745152" y="2641088"/>
            <a:ext cx="2011680" cy="430887"/>
            <a:chOff x="3600564" y="2389628"/>
            <a:chExt cx="2011680" cy="430887"/>
          </a:xfrm>
        </p:grpSpPr>
        <p:sp>
          <p:nvSpPr>
            <p:cNvPr id="109" name="Right Arrow 108"/>
            <p:cNvSpPr/>
            <p:nvPr/>
          </p:nvSpPr>
          <p:spPr bwMode="auto">
            <a:xfrm>
              <a:off x="3600564" y="2526788"/>
              <a:ext cx="2011680" cy="274320"/>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0" name="TextBox 109"/>
            <p:cNvSpPr txBox="1"/>
            <p:nvPr/>
          </p:nvSpPr>
          <p:spPr>
            <a:xfrm>
              <a:off x="3600564" y="2389628"/>
              <a:ext cx="833498" cy="430887"/>
            </a:xfrm>
            <a:prstGeom prst="rect">
              <a:avLst/>
            </a:prstGeom>
            <a:noFill/>
          </p:spPr>
          <p:txBody>
            <a:bodyPr wrap="none" lIns="0" tIns="0" rIns="0" bIns="0" rtlCol="0">
              <a:spAutoFit/>
            </a:bodyPr>
            <a:lstStyle/>
            <a:p>
              <a:pPr>
                <a:lnSpc>
                  <a:spcPct val="90000"/>
                </a:lnSpc>
                <a:spcBef>
                  <a:spcPct val="20000"/>
                </a:spcBef>
                <a:buSzPct val="80000"/>
              </a:pPr>
              <a:r>
                <a:rPr lang="hu-HU" sz="1400" dirty="0">
                  <a:ln>
                    <a:solidFill>
                      <a:schemeClr val="bg1">
                        <a:alpha val="0"/>
                      </a:schemeClr>
                    </a:solidFill>
                  </a:ln>
                  <a:solidFill>
                    <a:schemeClr val="accent4"/>
                  </a:solidFill>
                </a:rPr>
                <a:t>Új vásárlás</a:t>
              </a:r>
              <a:endParaRPr lang="en-US" sz="1400" dirty="0">
                <a:ln>
                  <a:solidFill>
                    <a:schemeClr val="bg1">
                      <a:alpha val="0"/>
                    </a:schemeClr>
                  </a:solidFill>
                </a:ln>
                <a:solidFill>
                  <a:schemeClr val="accent4"/>
                </a:solidFill>
              </a:endParaRPr>
            </a:p>
            <a:p>
              <a:pPr>
                <a:lnSpc>
                  <a:spcPct val="90000"/>
                </a:lnSpc>
                <a:spcBef>
                  <a:spcPct val="20000"/>
                </a:spcBef>
                <a:buSzPct val="80000"/>
              </a:pPr>
              <a:endParaRPr lang="en-US" sz="1400" dirty="0">
                <a:ln>
                  <a:solidFill>
                    <a:schemeClr val="bg1">
                      <a:alpha val="0"/>
                    </a:schemeClr>
                  </a:solidFill>
                </a:ln>
                <a:solidFill>
                  <a:schemeClr val="accent4"/>
                </a:solidFill>
              </a:endParaRPr>
            </a:p>
          </p:txBody>
        </p:sp>
      </p:grpSp>
      <p:grpSp>
        <p:nvGrpSpPr>
          <p:cNvPr id="111" name="Group 110"/>
          <p:cNvGrpSpPr/>
          <p:nvPr/>
        </p:nvGrpSpPr>
        <p:grpSpPr>
          <a:xfrm>
            <a:off x="4745152" y="3332366"/>
            <a:ext cx="2011680" cy="411480"/>
            <a:chOff x="3600564" y="3080906"/>
            <a:chExt cx="2011680" cy="411480"/>
          </a:xfrm>
        </p:grpSpPr>
        <p:sp>
          <p:nvSpPr>
            <p:cNvPr id="112" name="Right Arrow 111"/>
            <p:cNvSpPr/>
            <p:nvPr/>
          </p:nvSpPr>
          <p:spPr bwMode="auto">
            <a:xfrm>
              <a:off x="3600564" y="3218066"/>
              <a:ext cx="2011680" cy="274320"/>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3" name="TextBox 112"/>
            <p:cNvSpPr txBox="1"/>
            <p:nvPr/>
          </p:nvSpPr>
          <p:spPr>
            <a:xfrm>
              <a:off x="3600564" y="3080906"/>
              <a:ext cx="770917" cy="193899"/>
            </a:xfrm>
            <a:prstGeom prst="rect">
              <a:avLst/>
            </a:prstGeom>
            <a:noFill/>
          </p:spPr>
          <p:txBody>
            <a:bodyPr wrap="none" lIns="0" tIns="0" rIns="0" bIns="0" rtlCol="0">
              <a:spAutoFit/>
            </a:bodyPr>
            <a:lstStyle/>
            <a:p>
              <a:pPr>
                <a:lnSpc>
                  <a:spcPct val="90000"/>
                </a:lnSpc>
                <a:spcBef>
                  <a:spcPct val="20000"/>
                </a:spcBef>
                <a:buSzPct val="80000"/>
              </a:pPr>
              <a:r>
                <a:rPr lang="hu-HU" sz="1400" dirty="0">
                  <a:ln>
                    <a:solidFill>
                      <a:schemeClr val="bg1">
                        <a:alpha val="0"/>
                      </a:schemeClr>
                    </a:solidFill>
                  </a:ln>
                  <a:solidFill>
                    <a:schemeClr val="accent2"/>
                  </a:solidFill>
                </a:rPr>
                <a:t>Új termék</a:t>
              </a:r>
              <a:endParaRPr lang="en-US" sz="1400" dirty="0">
                <a:ln>
                  <a:solidFill>
                    <a:schemeClr val="bg1">
                      <a:alpha val="0"/>
                    </a:schemeClr>
                  </a:solidFill>
                </a:ln>
                <a:solidFill>
                  <a:schemeClr val="accent2"/>
                </a:solidFill>
              </a:endParaRPr>
            </a:p>
          </p:txBody>
        </p:sp>
      </p:grpSp>
      <p:sp>
        <p:nvSpPr>
          <p:cNvPr id="114" name="Right Arrow 113"/>
          <p:cNvSpPr/>
          <p:nvPr/>
        </p:nvSpPr>
        <p:spPr bwMode="auto">
          <a:xfrm>
            <a:off x="7738831" y="2432609"/>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5" name="Right Arrow 114"/>
          <p:cNvSpPr/>
          <p:nvPr/>
        </p:nvSpPr>
        <p:spPr bwMode="auto">
          <a:xfrm>
            <a:off x="7738831" y="2778248"/>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6" name="Right Arrow 115"/>
          <p:cNvSpPr/>
          <p:nvPr/>
        </p:nvSpPr>
        <p:spPr bwMode="auto">
          <a:xfrm>
            <a:off x="7738831" y="3123887"/>
            <a:ext cx="164592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7" name="Freeform 116"/>
          <p:cNvSpPr>
            <a:spLocks noEditPoints="1"/>
          </p:cNvSpPr>
          <p:nvPr/>
        </p:nvSpPr>
        <p:spPr bwMode="auto">
          <a:xfrm>
            <a:off x="3429209" y="1974254"/>
            <a:ext cx="1235819" cy="1950295"/>
          </a:xfrm>
          <a:custGeom>
            <a:avLst/>
            <a:gdLst>
              <a:gd name="T0" fmla="*/ 278 w 441"/>
              <a:gd name="T1" fmla="*/ 280 h 697"/>
              <a:gd name="T2" fmla="*/ 158 w 441"/>
              <a:gd name="T3" fmla="*/ 334 h 697"/>
              <a:gd name="T4" fmla="*/ 229 w 441"/>
              <a:gd name="T5" fmla="*/ 334 h 697"/>
              <a:gd name="T6" fmla="*/ 170 w 441"/>
              <a:gd name="T7" fmla="*/ 393 h 697"/>
              <a:gd name="T8" fmla="*/ 158 w 441"/>
              <a:gd name="T9" fmla="*/ 425 h 697"/>
              <a:gd name="T10" fmla="*/ 229 w 441"/>
              <a:gd name="T11" fmla="*/ 425 h 697"/>
              <a:gd name="T12" fmla="*/ 170 w 441"/>
              <a:gd name="T13" fmla="*/ 484 h 697"/>
              <a:gd name="T14" fmla="*/ 158 w 441"/>
              <a:gd name="T15" fmla="*/ 516 h 697"/>
              <a:gd name="T16" fmla="*/ 229 w 441"/>
              <a:gd name="T17" fmla="*/ 516 h 697"/>
              <a:gd name="T18" fmla="*/ 170 w 441"/>
              <a:gd name="T19" fmla="*/ 575 h 697"/>
              <a:gd name="T20" fmla="*/ 158 w 441"/>
              <a:gd name="T21" fmla="*/ 607 h 697"/>
              <a:gd name="T22" fmla="*/ 229 w 441"/>
              <a:gd name="T23" fmla="*/ 607 h 697"/>
              <a:gd name="T24" fmla="*/ 170 w 441"/>
              <a:gd name="T25" fmla="*/ 666 h 697"/>
              <a:gd name="T26" fmla="*/ 57 w 441"/>
              <a:gd name="T27" fmla="*/ 334 h 697"/>
              <a:gd name="T28" fmla="*/ 128 w 441"/>
              <a:gd name="T29" fmla="*/ 334 h 697"/>
              <a:gd name="T30" fmla="*/ 69 w 441"/>
              <a:gd name="T31" fmla="*/ 393 h 697"/>
              <a:gd name="T32" fmla="*/ 57 w 441"/>
              <a:gd name="T33" fmla="*/ 425 h 697"/>
              <a:gd name="T34" fmla="*/ 128 w 441"/>
              <a:gd name="T35" fmla="*/ 425 h 697"/>
              <a:gd name="T36" fmla="*/ 69 w 441"/>
              <a:gd name="T37" fmla="*/ 484 h 697"/>
              <a:gd name="T38" fmla="*/ 57 w 441"/>
              <a:gd name="T39" fmla="*/ 516 h 697"/>
              <a:gd name="T40" fmla="*/ 128 w 441"/>
              <a:gd name="T41" fmla="*/ 516 h 697"/>
              <a:gd name="T42" fmla="*/ 69 w 441"/>
              <a:gd name="T43" fmla="*/ 575 h 697"/>
              <a:gd name="T44" fmla="*/ 57 w 441"/>
              <a:gd name="T45" fmla="*/ 607 h 697"/>
              <a:gd name="T46" fmla="*/ 128 w 441"/>
              <a:gd name="T47" fmla="*/ 607 h 697"/>
              <a:gd name="T48" fmla="*/ 69 w 441"/>
              <a:gd name="T49" fmla="*/ 666 h 697"/>
              <a:gd name="T50" fmla="*/ 163 w 441"/>
              <a:gd name="T51" fmla="*/ 0 h 697"/>
              <a:gd name="T52" fmla="*/ 298 w 441"/>
              <a:gd name="T53" fmla="*/ 697 h 697"/>
              <a:gd name="T54" fmla="*/ 163 w 441"/>
              <a:gd name="T55" fmla="*/ 0 h 697"/>
              <a:gd name="T56" fmla="*/ 228 w 441"/>
              <a:gd name="T57" fmla="*/ 209 h 697"/>
              <a:gd name="T58" fmla="*/ 228 w 441"/>
              <a:gd name="T59" fmla="*/ 138 h 697"/>
              <a:gd name="T60" fmla="*/ 287 w 441"/>
              <a:gd name="T61" fmla="*/ 197 h 697"/>
              <a:gd name="T62" fmla="*/ 228 w 441"/>
              <a:gd name="T63" fmla="*/ 118 h 697"/>
              <a:gd name="T64" fmla="*/ 228 w 441"/>
              <a:gd name="T65" fmla="*/ 47 h 697"/>
              <a:gd name="T66" fmla="*/ 287 w 441"/>
              <a:gd name="T67" fmla="*/ 106 h 697"/>
              <a:gd name="T68" fmla="*/ 329 w 441"/>
              <a:gd name="T69" fmla="*/ 573 h 697"/>
              <a:gd name="T70" fmla="*/ 329 w 441"/>
              <a:gd name="T71" fmla="*/ 502 h 697"/>
              <a:gd name="T72" fmla="*/ 388 w 441"/>
              <a:gd name="T73" fmla="*/ 561 h 697"/>
              <a:gd name="T74" fmla="*/ 329 w 441"/>
              <a:gd name="T75" fmla="*/ 482 h 697"/>
              <a:gd name="T76" fmla="*/ 329 w 441"/>
              <a:gd name="T77" fmla="*/ 411 h 697"/>
              <a:gd name="T78" fmla="*/ 388 w 441"/>
              <a:gd name="T79" fmla="*/ 470 h 697"/>
              <a:gd name="T80" fmla="*/ 329 w 441"/>
              <a:gd name="T81" fmla="*/ 391 h 697"/>
              <a:gd name="T82" fmla="*/ 329 w 441"/>
              <a:gd name="T83" fmla="*/ 320 h 697"/>
              <a:gd name="T84" fmla="*/ 388 w 441"/>
              <a:gd name="T85" fmla="*/ 379 h 697"/>
              <a:gd name="T86" fmla="*/ 329 w 441"/>
              <a:gd name="T87" fmla="*/ 300 h 697"/>
              <a:gd name="T88" fmla="*/ 329 w 441"/>
              <a:gd name="T89" fmla="*/ 229 h 697"/>
              <a:gd name="T90" fmla="*/ 388 w 441"/>
              <a:gd name="T91" fmla="*/ 288 h 697"/>
              <a:gd name="T92" fmla="*/ 329 w 441"/>
              <a:gd name="T93" fmla="*/ 209 h 697"/>
              <a:gd name="T94" fmla="*/ 329 w 441"/>
              <a:gd name="T95" fmla="*/ 138 h 697"/>
              <a:gd name="T96" fmla="*/ 388 w 441"/>
              <a:gd name="T97" fmla="*/ 197 h 697"/>
              <a:gd name="T98" fmla="*/ 329 w 441"/>
              <a:gd name="T99" fmla="*/ 118 h 697"/>
              <a:gd name="T100" fmla="*/ 329 w 441"/>
              <a:gd name="T101" fmla="*/ 47 h 697"/>
              <a:gd name="T102" fmla="*/ 388 w 441"/>
              <a:gd name="T103" fmla="*/ 106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1" h="697">
                <a:moveTo>
                  <a:pt x="0" y="697"/>
                </a:moveTo>
                <a:cubicBezTo>
                  <a:pt x="278" y="697"/>
                  <a:pt x="278" y="697"/>
                  <a:pt x="278" y="697"/>
                </a:cubicBezTo>
                <a:cubicBezTo>
                  <a:pt x="278" y="280"/>
                  <a:pt x="278" y="280"/>
                  <a:pt x="278" y="280"/>
                </a:cubicBezTo>
                <a:cubicBezTo>
                  <a:pt x="0" y="280"/>
                  <a:pt x="0" y="280"/>
                  <a:pt x="0" y="280"/>
                </a:cubicBezTo>
                <a:lnTo>
                  <a:pt x="0" y="697"/>
                </a:lnTo>
                <a:close/>
                <a:moveTo>
                  <a:pt x="158" y="334"/>
                </a:moveTo>
                <a:cubicBezTo>
                  <a:pt x="158" y="327"/>
                  <a:pt x="163" y="322"/>
                  <a:pt x="170" y="322"/>
                </a:cubicBezTo>
                <a:cubicBezTo>
                  <a:pt x="217" y="322"/>
                  <a:pt x="217" y="322"/>
                  <a:pt x="217" y="322"/>
                </a:cubicBezTo>
                <a:cubicBezTo>
                  <a:pt x="224" y="322"/>
                  <a:pt x="229" y="327"/>
                  <a:pt x="229" y="334"/>
                </a:cubicBezTo>
                <a:cubicBezTo>
                  <a:pt x="229" y="381"/>
                  <a:pt x="229" y="381"/>
                  <a:pt x="229" y="381"/>
                </a:cubicBezTo>
                <a:cubicBezTo>
                  <a:pt x="229" y="388"/>
                  <a:pt x="224" y="393"/>
                  <a:pt x="217" y="393"/>
                </a:cubicBezTo>
                <a:cubicBezTo>
                  <a:pt x="170" y="393"/>
                  <a:pt x="170" y="393"/>
                  <a:pt x="170" y="393"/>
                </a:cubicBezTo>
                <a:cubicBezTo>
                  <a:pt x="163" y="393"/>
                  <a:pt x="158" y="388"/>
                  <a:pt x="158" y="381"/>
                </a:cubicBezTo>
                <a:lnTo>
                  <a:pt x="158" y="334"/>
                </a:lnTo>
                <a:close/>
                <a:moveTo>
                  <a:pt x="158" y="425"/>
                </a:moveTo>
                <a:cubicBezTo>
                  <a:pt x="158" y="418"/>
                  <a:pt x="163" y="413"/>
                  <a:pt x="170" y="413"/>
                </a:cubicBezTo>
                <a:cubicBezTo>
                  <a:pt x="217" y="413"/>
                  <a:pt x="217" y="413"/>
                  <a:pt x="217" y="413"/>
                </a:cubicBezTo>
                <a:cubicBezTo>
                  <a:pt x="224" y="413"/>
                  <a:pt x="229" y="418"/>
                  <a:pt x="229" y="425"/>
                </a:cubicBezTo>
                <a:cubicBezTo>
                  <a:pt x="229" y="472"/>
                  <a:pt x="229" y="472"/>
                  <a:pt x="229" y="472"/>
                </a:cubicBezTo>
                <a:cubicBezTo>
                  <a:pt x="229" y="479"/>
                  <a:pt x="224" y="484"/>
                  <a:pt x="217" y="484"/>
                </a:cubicBezTo>
                <a:cubicBezTo>
                  <a:pt x="170" y="484"/>
                  <a:pt x="170" y="484"/>
                  <a:pt x="170" y="484"/>
                </a:cubicBezTo>
                <a:cubicBezTo>
                  <a:pt x="163" y="484"/>
                  <a:pt x="158" y="479"/>
                  <a:pt x="158" y="472"/>
                </a:cubicBezTo>
                <a:lnTo>
                  <a:pt x="158" y="425"/>
                </a:lnTo>
                <a:close/>
                <a:moveTo>
                  <a:pt x="158" y="516"/>
                </a:moveTo>
                <a:cubicBezTo>
                  <a:pt x="158" y="509"/>
                  <a:pt x="163" y="504"/>
                  <a:pt x="170" y="504"/>
                </a:cubicBezTo>
                <a:cubicBezTo>
                  <a:pt x="217" y="504"/>
                  <a:pt x="217" y="504"/>
                  <a:pt x="217" y="504"/>
                </a:cubicBezTo>
                <a:cubicBezTo>
                  <a:pt x="224" y="504"/>
                  <a:pt x="229" y="509"/>
                  <a:pt x="229" y="516"/>
                </a:cubicBezTo>
                <a:cubicBezTo>
                  <a:pt x="229" y="563"/>
                  <a:pt x="229" y="563"/>
                  <a:pt x="229" y="563"/>
                </a:cubicBezTo>
                <a:cubicBezTo>
                  <a:pt x="229" y="570"/>
                  <a:pt x="224" y="575"/>
                  <a:pt x="217" y="575"/>
                </a:cubicBezTo>
                <a:cubicBezTo>
                  <a:pt x="170" y="575"/>
                  <a:pt x="170" y="575"/>
                  <a:pt x="170" y="575"/>
                </a:cubicBezTo>
                <a:cubicBezTo>
                  <a:pt x="163" y="575"/>
                  <a:pt x="158" y="570"/>
                  <a:pt x="158" y="563"/>
                </a:cubicBezTo>
                <a:lnTo>
                  <a:pt x="158" y="516"/>
                </a:lnTo>
                <a:close/>
                <a:moveTo>
                  <a:pt x="158" y="607"/>
                </a:moveTo>
                <a:cubicBezTo>
                  <a:pt x="158" y="600"/>
                  <a:pt x="163" y="595"/>
                  <a:pt x="170" y="595"/>
                </a:cubicBezTo>
                <a:cubicBezTo>
                  <a:pt x="217" y="595"/>
                  <a:pt x="217" y="595"/>
                  <a:pt x="217" y="595"/>
                </a:cubicBezTo>
                <a:cubicBezTo>
                  <a:pt x="224" y="595"/>
                  <a:pt x="229" y="600"/>
                  <a:pt x="229" y="607"/>
                </a:cubicBezTo>
                <a:cubicBezTo>
                  <a:pt x="229" y="654"/>
                  <a:pt x="229" y="654"/>
                  <a:pt x="229" y="654"/>
                </a:cubicBezTo>
                <a:cubicBezTo>
                  <a:pt x="229" y="661"/>
                  <a:pt x="224" y="666"/>
                  <a:pt x="217" y="666"/>
                </a:cubicBezTo>
                <a:cubicBezTo>
                  <a:pt x="170" y="666"/>
                  <a:pt x="170" y="666"/>
                  <a:pt x="170" y="666"/>
                </a:cubicBezTo>
                <a:cubicBezTo>
                  <a:pt x="163" y="666"/>
                  <a:pt x="158" y="661"/>
                  <a:pt x="158" y="654"/>
                </a:cubicBezTo>
                <a:lnTo>
                  <a:pt x="158" y="607"/>
                </a:lnTo>
                <a:close/>
                <a:moveTo>
                  <a:pt x="57" y="334"/>
                </a:moveTo>
                <a:cubicBezTo>
                  <a:pt x="57" y="327"/>
                  <a:pt x="62" y="322"/>
                  <a:pt x="69" y="322"/>
                </a:cubicBezTo>
                <a:cubicBezTo>
                  <a:pt x="116" y="322"/>
                  <a:pt x="116" y="322"/>
                  <a:pt x="116" y="322"/>
                </a:cubicBezTo>
                <a:cubicBezTo>
                  <a:pt x="123" y="322"/>
                  <a:pt x="128" y="327"/>
                  <a:pt x="128" y="334"/>
                </a:cubicBezTo>
                <a:cubicBezTo>
                  <a:pt x="128" y="381"/>
                  <a:pt x="128" y="381"/>
                  <a:pt x="128" y="381"/>
                </a:cubicBezTo>
                <a:cubicBezTo>
                  <a:pt x="128" y="388"/>
                  <a:pt x="123" y="393"/>
                  <a:pt x="116" y="393"/>
                </a:cubicBezTo>
                <a:cubicBezTo>
                  <a:pt x="69" y="393"/>
                  <a:pt x="69" y="393"/>
                  <a:pt x="69" y="393"/>
                </a:cubicBezTo>
                <a:cubicBezTo>
                  <a:pt x="62" y="393"/>
                  <a:pt x="57" y="388"/>
                  <a:pt x="57" y="381"/>
                </a:cubicBezTo>
                <a:lnTo>
                  <a:pt x="57" y="334"/>
                </a:lnTo>
                <a:close/>
                <a:moveTo>
                  <a:pt x="57" y="425"/>
                </a:moveTo>
                <a:cubicBezTo>
                  <a:pt x="57" y="418"/>
                  <a:pt x="62" y="413"/>
                  <a:pt x="69" y="413"/>
                </a:cubicBezTo>
                <a:cubicBezTo>
                  <a:pt x="116" y="413"/>
                  <a:pt x="116" y="413"/>
                  <a:pt x="116" y="413"/>
                </a:cubicBezTo>
                <a:cubicBezTo>
                  <a:pt x="123" y="413"/>
                  <a:pt x="128" y="418"/>
                  <a:pt x="128" y="425"/>
                </a:cubicBezTo>
                <a:cubicBezTo>
                  <a:pt x="128" y="472"/>
                  <a:pt x="128" y="472"/>
                  <a:pt x="128" y="472"/>
                </a:cubicBezTo>
                <a:cubicBezTo>
                  <a:pt x="128" y="479"/>
                  <a:pt x="123" y="484"/>
                  <a:pt x="116" y="484"/>
                </a:cubicBezTo>
                <a:cubicBezTo>
                  <a:pt x="69" y="484"/>
                  <a:pt x="69" y="484"/>
                  <a:pt x="69" y="484"/>
                </a:cubicBezTo>
                <a:cubicBezTo>
                  <a:pt x="62" y="484"/>
                  <a:pt x="57" y="479"/>
                  <a:pt x="57" y="472"/>
                </a:cubicBezTo>
                <a:lnTo>
                  <a:pt x="57" y="425"/>
                </a:lnTo>
                <a:close/>
                <a:moveTo>
                  <a:pt x="57" y="516"/>
                </a:moveTo>
                <a:cubicBezTo>
                  <a:pt x="57" y="509"/>
                  <a:pt x="62" y="504"/>
                  <a:pt x="69" y="504"/>
                </a:cubicBezTo>
                <a:cubicBezTo>
                  <a:pt x="116" y="504"/>
                  <a:pt x="116" y="504"/>
                  <a:pt x="116" y="504"/>
                </a:cubicBezTo>
                <a:cubicBezTo>
                  <a:pt x="123" y="504"/>
                  <a:pt x="128" y="509"/>
                  <a:pt x="128" y="516"/>
                </a:cubicBezTo>
                <a:cubicBezTo>
                  <a:pt x="128" y="563"/>
                  <a:pt x="128" y="563"/>
                  <a:pt x="128" y="563"/>
                </a:cubicBezTo>
                <a:cubicBezTo>
                  <a:pt x="128" y="570"/>
                  <a:pt x="123" y="575"/>
                  <a:pt x="116" y="575"/>
                </a:cubicBezTo>
                <a:cubicBezTo>
                  <a:pt x="69" y="575"/>
                  <a:pt x="69" y="575"/>
                  <a:pt x="69" y="575"/>
                </a:cubicBezTo>
                <a:cubicBezTo>
                  <a:pt x="62" y="575"/>
                  <a:pt x="57" y="570"/>
                  <a:pt x="57" y="563"/>
                </a:cubicBezTo>
                <a:lnTo>
                  <a:pt x="57" y="516"/>
                </a:lnTo>
                <a:close/>
                <a:moveTo>
                  <a:pt x="57" y="607"/>
                </a:moveTo>
                <a:cubicBezTo>
                  <a:pt x="57" y="600"/>
                  <a:pt x="62" y="595"/>
                  <a:pt x="69" y="595"/>
                </a:cubicBezTo>
                <a:cubicBezTo>
                  <a:pt x="116" y="595"/>
                  <a:pt x="116" y="595"/>
                  <a:pt x="116" y="595"/>
                </a:cubicBezTo>
                <a:cubicBezTo>
                  <a:pt x="123" y="595"/>
                  <a:pt x="128" y="600"/>
                  <a:pt x="128" y="607"/>
                </a:cubicBezTo>
                <a:cubicBezTo>
                  <a:pt x="128" y="654"/>
                  <a:pt x="128" y="654"/>
                  <a:pt x="128" y="654"/>
                </a:cubicBezTo>
                <a:cubicBezTo>
                  <a:pt x="128" y="661"/>
                  <a:pt x="123" y="666"/>
                  <a:pt x="116" y="666"/>
                </a:cubicBezTo>
                <a:cubicBezTo>
                  <a:pt x="69" y="666"/>
                  <a:pt x="69" y="666"/>
                  <a:pt x="69" y="666"/>
                </a:cubicBezTo>
                <a:cubicBezTo>
                  <a:pt x="62" y="666"/>
                  <a:pt x="57" y="661"/>
                  <a:pt x="57" y="654"/>
                </a:cubicBezTo>
                <a:lnTo>
                  <a:pt x="57" y="607"/>
                </a:lnTo>
                <a:close/>
                <a:moveTo>
                  <a:pt x="163" y="0"/>
                </a:moveTo>
                <a:cubicBezTo>
                  <a:pt x="163" y="260"/>
                  <a:pt x="163" y="260"/>
                  <a:pt x="163" y="260"/>
                </a:cubicBezTo>
                <a:cubicBezTo>
                  <a:pt x="298" y="260"/>
                  <a:pt x="298" y="260"/>
                  <a:pt x="298" y="260"/>
                </a:cubicBezTo>
                <a:cubicBezTo>
                  <a:pt x="298" y="697"/>
                  <a:pt x="298" y="697"/>
                  <a:pt x="298" y="697"/>
                </a:cubicBezTo>
                <a:cubicBezTo>
                  <a:pt x="441" y="697"/>
                  <a:pt x="441" y="697"/>
                  <a:pt x="441" y="697"/>
                </a:cubicBezTo>
                <a:cubicBezTo>
                  <a:pt x="441" y="0"/>
                  <a:pt x="441" y="0"/>
                  <a:pt x="441" y="0"/>
                </a:cubicBezTo>
                <a:lnTo>
                  <a:pt x="163" y="0"/>
                </a:lnTo>
                <a:close/>
                <a:moveTo>
                  <a:pt x="287" y="197"/>
                </a:moveTo>
                <a:cubicBezTo>
                  <a:pt x="287" y="204"/>
                  <a:pt x="282" y="209"/>
                  <a:pt x="275" y="209"/>
                </a:cubicBezTo>
                <a:cubicBezTo>
                  <a:pt x="228" y="209"/>
                  <a:pt x="228" y="209"/>
                  <a:pt x="228" y="209"/>
                </a:cubicBezTo>
                <a:cubicBezTo>
                  <a:pt x="221" y="209"/>
                  <a:pt x="216" y="204"/>
                  <a:pt x="216" y="197"/>
                </a:cubicBezTo>
                <a:cubicBezTo>
                  <a:pt x="216" y="150"/>
                  <a:pt x="216" y="150"/>
                  <a:pt x="216" y="150"/>
                </a:cubicBezTo>
                <a:cubicBezTo>
                  <a:pt x="216" y="143"/>
                  <a:pt x="221" y="138"/>
                  <a:pt x="228" y="138"/>
                </a:cubicBezTo>
                <a:cubicBezTo>
                  <a:pt x="275" y="138"/>
                  <a:pt x="275" y="138"/>
                  <a:pt x="275" y="138"/>
                </a:cubicBezTo>
                <a:cubicBezTo>
                  <a:pt x="282" y="138"/>
                  <a:pt x="287" y="143"/>
                  <a:pt x="287" y="150"/>
                </a:cubicBezTo>
                <a:lnTo>
                  <a:pt x="287" y="197"/>
                </a:lnTo>
                <a:close/>
                <a:moveTo>
                  <a:pt x="287" y="106"/>
                </a:moveTo>
                <a:cubicBezTo>
                  <a:pt x="287" y="113"/>
                  <a:pt x="282" y="118"/>
                  <a:pt x="275" y="118"/>
                </a:cubicBezTo>
                <a:cubicBezTo>
                  <a:pt x="228" y="118"/>
                  <a:pt x="228" y="118"/>
                  <a:pt x="228" y="118"/>
                </a:cubicBezTo>
                <a:cubicBezTo>
                  <a:pt x="221" y="118"/>
                  <a:pt x="216" y="113"/>
                  <a:pt x="216" y="106"/>
                </a:cubicBezTo>
                <a:cubicBezTo>
                  <a:pt x="216" y="59"/>
                  <a:pt x="216" y="59"/>
                  <a:pt x="216" y="59"/>
                </a:cubicBezTo>
                <a:cubicBezTo>
                  <a:pt x="216" y="52"/>
                  <a:pt x="221" y="47"/>
                  <a:pt x="228" y="47"/>
                </a:cubicBezTo>
                <a:cubicBezTo>
                  <a:pt x="275" y="47"/>
                  <a:pt x="275" y="47"/>
                  <a:pt x="275" y="47"/>
                </a:cubicBezTo>
                <a:cubicBezTo>
                  <a:pt x="282" y="47"/>
                  <a:pt x="287" y="52"/>
                  <a:pt x="287" y="59"/>
                </a:cubicBezTo>
                <a:lnTo>
                  <a:pt x="287" y="106"/>
                </a:lnTo>
                <a:close/>
                <a:moveTo>
                  <a:pt x="388" y="561"/>
                </a:moveTo>
                <a:cubicBezTo>
                  <a:pt x="388" y="568"/>
                  <a:pt x="383" y="573"/>
                  <a:pt x="376" y="573"/>
                </a:cubicBezTo>
                <a:cubicBezTo>
                  <a:pt x="329" y="573"/>
                  <a:pt x="329" y="573"/>
                  <a:pt x="329" y="573"/>
                </a:cubicBezTo>
                <a:cubicBezTo>
                  <a:pt x="322" y="573"/>
                  <a:pt x="317" y="568"/>
                  <a:pt x="317" y="561"/>
                </a:cubicBezTo>
                <a:cubicBezTo>
                  <a:pt x="317" y="514"/>
                  <a:pt x="317" y="514"/>
                  <a:pt x="317" y="514"/>
                </a:cubicBezTo>
                <a:cubicBezTo>
                  <a:pt x="317" y="507"/>
                  <a:pt x="322" y="502"/>
                  <a:pt x="329" y="502"/>
                </a:cubicBezTo>
                <a:cubicBezTo>
                  <a:pt x="376" y="502"/>
                  <a:pt x="376" y="502"/>
                  <a:pt x="376" y="502"/>
                </a:cubicBezTo>
                <a:cubicBezTo>
                  <a:pt x="383" y="502"/>
                  <a:pt x="388" y="507"/>
                  <a:pt x="388" y="514"/>
                </a:cubicBezTo>
                <a:lnTo>
                  <a:pt x="388" y="561"/>
                </a:lnTo>
                <a:close/>
                <a:moveTo>
                  <a:pt x="388" y="470"/>
                </a:moveTo>
                <a:cubicBezTo>
                  <a:pt x="388" y="477"/>
                  <a:pt x="383" y="482"/>
                  <a:pt x="376" y="482"/>
                </a:cubicBezTo>
                <a:cubicBezTo>
                  <a:pt x="329" y="482"/>
                  <a:pt x="329" y="482"/>
                  <a:pt x="329" y="482"/>
                </a:cubicBezTo>
                <a:cubicBezTo>
                  <a:pt x="322" y="482"/>
                  <a:pt x="317" y="477"/>
                  <a:pt x="317" y="470"/>
                </a:cubicBezTo>
                <a:cubicBezTo>
                  <a:pt x="317" y="423"/>
                  <a:pt x="317" y="423"/>
                  <a:pt x="317" y="423"/>
                </a:cubicBezTo>
                <a:cubicBezTo>
                  <a:pt x="317" y="416"/>
                  <a:pt x="322" y="411"/>
                  <a:pt x="329" y="411"/>
                </a:cubicBezTo>
                <a:cubicBezTo>
                  <a:pt x="376" y="411"/>
                  <a:pt x="376" y="411"/>
                  <a:pt x="376" y="411"/>
                </a:cubicBezTo>
                <a:cubicBezTo>
                  <a:pt x="383" y="411"/>
                  <a:pt x="388" y="416"/>
                  <a:pt x="388" y="423"/>
                </a:cubicBezTo>
                <a:lnTo>
                  <a:pt x="388" y="470"/>
                </a:lnTo>
                <a:close/>
                <a:moveTo>
                  <a:pt x="388" y="379"/>
                </a:moveTo>
                <a:cubicBezTo>
                  <a:pt x="388" y="386"/>
                  <a:pt x="383" y="391"/>
                  <a:pt x="376" y="391"/>
                </a:cubicBezTo>
                <a:cubicBezTo>
                  <a:pt x="329" y="391"/>
                  <a:pt x="329" y="391"/>
                  <a:pt x="329" y="391"/>
                </a:cubicBezTo>
                <a:cubicBezTo>
                  <a:pt x="322" y="391"/>
                  <a:pt x="317" y="386"/>
                  <a:pt x="317" y="379"/>
                </a:cubicBezTo>
                <a:cubicBezTo>
                  <a:pt x="317" y="332"/>
                  <a:pt x="317" y="332"/>
                  <a:pt x="317" y="332"/>
                </a:cubicBezTo>
                <a:cubicBezTo>
                  <a:pt x="317" y="325"/>
                  <a:pt x="322" y="320"/>
                  <a:pt x="329" y="320"/>
                </a:cubicBezTo>
                <a:cubicBezTo>
                  <a:pt x="376" y="320"/>
                  <a:pt x="376" y="320"/>
                  <a:pt x="376" y="320"/>
                </a:cubicBezTo>
                <a:cubicBezTo>
                  <a:pt x="383" y="320"/>
                  <a:pt x="388" y="325"/>
                  <a:pt x="388" y="332"/>
                </a:cubicBezTo>
                <a:lnTo>
                  <a:pt x="388" y="379"/>
                </a:lnTo>
                <a:close/>
                <a:moveTo>
                  <a:pt x="388" y="288"/>
                </a:moveTo>
                <a:cubicBezTo>
                  <a:pt x="388" y="295"/>
                  <a:pt x="383" y="300"/>
                  <a:pt x="376" y="300"/>
                </a:cubicBezTo>
                <a:cubicBezTo>
                  <a:pt x="329" y="300"/>
                  <a:pt x="329" y="300"/>
                  <a:pt x="329" y="300"/>
                </a:cubicBezTo>
                <a:cubicBezTo>
                  <a:pt x="322" y="300"/>
                  <a:pt x="317" y="295"/>
                  <a:pt x="317" y="288"/>
                </a:cubicBezTo>
                <a:cubicBezTo>
                  <a:pt x="317" y="241"/>
                  <a:pt x="317" y="241"/>
                  <a:pt x="317" y="241"/>
                </a:cubicBezTo>
                <a:cubicBezTo>
                  <a:pt x="317" y="234"/>
                  <a:pt x="322" y="229"/>
                  <a:pt x="329" y="229"/>
                </a:cubicBezTo>
                <a:cubicBezTo>
                  <a:pt x="376" y="229"/>
                  <a:pt x="376" y="229"/>
                  <a:pt x="376" y="229"/>
                </a:cubicBezTo>
                <a:cubicBezTo>
                  <a:pt x="383" y="229"/>
                  <a:pt x="388" y="234"/>
                  <a:pt x="388" y="241"/>
                </a:cubicBezTo>
                <a:lnTo>
                  <a:pt x="388" y="288"/>
                </a:lnTo>
                <a:close/>
                <a:moveTo>
                  <a:pt x="388" y="197"/>
                </a:moveTo>
                <a:cubicBezTo>
                  <a:pt x="388" y="204"/>
                  <a:pt x="383" y="209"/>
                  <a:pt x="376" y="209"/>
                </a:cubicBezTo>
                <a:cubicBezTo>
                  <a:pt x="329" y="209"/>
                  <a:pt x="329" y="209"/>
                  <a:pt x="329" y="209"/>
                </a:cubicBezTo>
                <a:cubicBezTo>
                  <a:pt x="322" y="209"/>
                  <a:pt x="317" y="204"/>
                  <a:pt x="317" y="197"/>
                </a:cubicBezTo>
                <a:cubicBezTo>
                  <a:pt x="317" y="150"/>
                  <a:pt x="317" y="150"/>
                  <a:pt x="317" y="150"/>
                </a:cubicBezTo>
                <a:cubicBezTo>
                  <a:pt x="317" y="143"/>
                  <a:pt x="322" y="138"/>
                  <a:pt x="329" y="138"/>
                </a:cubicBezTo>
                <a:cubicBezTo>
                  <a:pt x="376" y="138"/>
                  <a:pt x="376" y="138"/>
                  <a:pt x="376" y="138"/>
                </a:cubicBezTo>
                <a:cubicBezTo>
                  <a:pt x="383" y="138"/>
                  <a:pt x="388" y="143"/>
                  <a:pt x="388" y="150"/>
                </a:cubicBezTo>
                <a:lnTo>
                  <a:pt x="388" y="197"/>
                </a:lnTo>
                <a:close/>
                <a:moveTo>
                  <a:pt x="388" y="106"/>
                </a:moveTo>
                <a:cubicBezTo>
                  <a:pt x="388" y="113"/>
                  <a:pt x="383" y="118"/>
                  <a:pt x="376" y="118"/>
                </a:cubicBezTo>
                <a:cubicBezTo>
                  <a:pt x="329" y="118"/>
                  <a:pt x="329" y="118"/>
                  <a:pt x="329" y="118"/>
                </a:cubicBezTo>
                <a:cubicBezTo>
                  <a:pt x="322" y="118"/>
                  <a:pt x="317" y="113"/>
                  <a:pt x="317" y="106"/>
                </a:cubicBezTo>
                <a:cubicBezTo>
                  <a:pt x="317" y="59"/>
                  <a:pt x="317" y="59"/>
                  <a:pt x="317" y="59"/>
                </a:cubicBezTo>
                <a:cubicBezTo>
                  <a:pt x="317" y="52"/>
                  <a:pt x="322" y="47"/>
                  <a:pt x="329" y="47"/>
                </a:cubicBezTo>
                <a:cubicBezTo>
                  <a:pt x="376" y="47"/>
                  <a:pt x="376" y="47"/>
                  <a:pt x="376" y="47"/>
                </a:cubicBezTo>
                <a:cubicBezTo>
                  <a:pt x="383" y="47"/>
                  <a:pt x="388" y="52"/>
                  <a:pt x="388" y="59"/>
                </a:cubicBezTo>
                <a:lnTo>
                  <a:pt x="388" y="106"/>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18" name="Group 117"/>
          <p:cNvGrpSpPr/>
          <p:nvPr/>
        </p:nvGrpSpPr>
        <p:grpSpPr>
          <a:xfrm>
            <a:off x="9365952" y="1974253"/>
            <a:ext cx="1829145" cy="2176426"/>
            <a:chOff x="8221363" y="1722793"/>
            <a:chExt cx="1829145" cy="2176426"/>
          </a:xfrm>
        </p:grpSpPr>
        <p:sp>
          <p:nvSpPr>
            <p:cNvPr id="119" name="Freeform 80"/>
            <p:cNvSpPr>
              <a:spLocks noEditPoints="1"/>
            </p:cNvSpPr>
            <p:nvPr/>
          </p:nvSpPr>
          <p:spPr bwMode="black">
            <a:xfrm>
              <a:off x="8350105" y="1722793"/>
              <a:ext cx="1571661" cy="190675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tx1">
                <a:lumMod val="75000"/>
                <a:lumOff val="2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120" name="TextBox 119"/>
            <p:cNvSpPr txBox="1"/>
            <p:nvPr/>
          </p:nvSpPr>
          <p:spPr>
            <a:xfrm>
              <a:off x="8221363" y="3649920"/>
              <a:ext cx="1829145" cy="249299"/>
            </a:xfrm>
            <a:prstGeom prst="rect">
              <a:avLst/>
            </a:prstGeom>
            <a:noFill/>
          </p:spPr>
          <p:txBody>
            <a:bodyPr wrap="square" lIns="0" tIns="0" rIns="0" bIns="0" rtlCol="0">
              <a:spAutoFit/>
            </a:bodyPr>
            <a:lstStyle/>
            <a:p>
              <a:pPr algn="ctr">
                <a:lnSpc>
                  <a:spcPct val="90000"/>
                </a:lnSpc>
                <a:spcBef>
                  <a:spcPct val="20000"/>
                </a:spcBef>
                <a:buSzPct val="80000"/>
              </a:pPr>
              <a:r>
                <a:rPr lang="hu-HU" dirty="0">
                  <a:solidFill>
                    <a:schemeClr val="tx1">
                      <a:lumMod val="90000"/>
                      <a:lumOff val="10000"/>
                      <a:alpha val="99000"/>
                    </a:schemeClr>
                  </a:solidFill>
                </a:rPr>
                <a:t>Adattárház</a:t>
              </a:r>
              <a:endParaRPr lang="en-US" dirty="0">
                <a:solidFill>
                  <a:schemeClr val="tx1">
                    <a:lumMod val="90000"/>
                    <a:lumOff val="10000"/>
                    <a:alpha val="99000"/>
                  </a:schemeClr>
                </a:solidFill>
              </a:endParaRPr>
            </a:p>
          </p:txBody>
        </p:sp>
      </p:grpSp>
      <p:sp>
        <p:nvSpPr>
          <p:cNvPr id="121" name="Freeform 32"/>
          <p:cNvSpPr>
            <a:spLocks noEditPoints="1"/>
          </p:cNvSpPr>
          <p:nvPr/>
        </p:nvSpPr>
        <p:spPr bwMode="auto">
          <a:xfrm>
            <a:off x="6872411" y="191690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22" name="Freeform 32"/>
          <p:cNvSpPr>
            <a:spLocks noEditPoints="1"/>
          </p:cNvSpPr>
          <p:nvPr/>
        </p:nvSpPr>
        <p:spPr bwMode="auto">
          <a:xfrm>
            <a:off x="6872411" y="264628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rgbClr val="8CC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32"/>
          <p:cNvSpPr>
            <a:spLocks noEditPoints="1"/>
          </p:cNvSpPr>
          <p:nvPr/>
        </p:nvSpPr>
        <p:spPr bwMode="auto">
          <a:xfrm>
            <a:off x="6872411" y="3375661"/>
            <a:ext cx="623174" cy="614459"/>
          </a:xfrm>
          <a:custGeom>
            <a:avLst/>
            <a:gdLst>
              <a:gd name="T0" fmla="*/ 91 w 182"/>
              <a:gd name="T1" fmla="*/ 0 h 179"/>
              <a:gd name="T2" fmla="*/ 0 w 182"/>
              <a:gd name="T3" fmla="*/ 21 h 179"/>
              <a:gd name="T4" fmla="*/ 0 w 182"/>
              <a:gd name="T5" fmla="*/ 158 h 179"/>
              <a:gd name="T6" fmla="*/ 91 w 182"/>
              <a:gd name="T7" fmla="*/ 179 h 179"/>
              <a:gd name="T8" fmla="*/ 182 w 182"/>
              <a:gd name="T9" fmla="*/ 158 h 179"/>
              <a:gd name="T10" fmla="*/ 182 w 182"/>
              <a:gd name="T11" fmla="*/ 21 h 179"/>
              <a:gd name="T12" fmla="*/ 91 w 182"/>
              <a:gd name="T13" fmla="*/ 0 h 179"/>
              <a:gd name="T14" fmla="*/ 91 w 182"/>
              <a:gd name="T15" fmla="*/ 34 h 179"/>
              <a:gd name="T16" fmla="*/ 14 w 182"/>
              <a:gd name="T17" fmla="*/ 20 h 179"/>
              <a:gd name="T18" fmla="*/ 91 w 182"/>
              <a:gd name="T19" fmla="*/ 6 h 179"/>
              <a:gd name="T20" fmla="*/ 168 w 182"/>
              <a:gd name="T21" fmla="*/ 20 h 179"/>
              <a:gd name="T22" fmla="*/ 91 w 182"/>
              <a:gd name="T23"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 h="179">
                <a:moveTo>
                  <a:pt x="91" y="0"/>
                </a:moveTo>
                <a:cubicBezTo>
                  <a:pt x="57" y="0"/>
                  <a:pt x="0" y="4"/>
                  <a:pt x="0" y="21"/>
                </a:cubicBezTo>
                <a:cubicBezTo>
                  <a:pt x="0" y="121"/>
                  <a:pt x="0" y="158"/>
                  <a:pt x="0" y="158"/>
                </a:cubicBezTo>
                <a:cubicBezTo>
                  <a:pt x="0" y="174"/>
                  <a:pt x="57" y="179"/>
                  <a:pt x="91" y="179"/>
                </a:cubicBezTo>
                <a:cubicBezTo>
                  <a:pt x="125" y="179"/>
                  <a:pt x="182" y="174"/>
                  <a:pt x="182" y="158"/>
                </a:cubicBezTo>
                <a:cubicBezTo>
                  <a:pt x="182" y="57"/>
                  <a:pt x="182" y="21"/>
                  <a:pt x="182" y="21"/>
                </a:cubicBezTo>
                <a:cubicBezTo>
                  <a:pt x="182" y="4"/>
                  <a:pt x="125" y="0"/>
                  <a:pt x="91" y="0"/>
                </a:cubicBezTo>
                <a:close/>
                <a:moveTo>
                  <a:pt x="91" y="34"/>
                </a:moveTo>
                <a:cubicBezTo>
                  <a:pt x="49" y="34"/>
                  <a:pt x="14" y="28"/>
                  <a:pt x="14" y="20"/>
                </a:cubicBezTo>
                <a:cubicBezTo>
                  <a:pt x="14" y="12"/>
                  <a:pt x="49" y="6"/>
                  <a:pt x="91" y="6"/>
                </a:cubicBezTo>
                <a:cubicBezTo>
                  <a:pt x="134" y="6"/>
                  <a:pt x="168" y="12"/>
                  <a:pt x="168" y="20"/>
                </a:cubicBezTo>
                <a:cubicBezTo>
                  <a:pt x="168" y="28"/>
                  <a:pt x="134" y="34"/>
                  <a:pt x="91" y="3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124" name="Group 123"/>
          <p:cNvGrpSpPr/>
          <p:nvPr/>
        </p:nvGrpSpPr>
        <p:grpSpPr>
          <a:xfrm>
            <a:off x="3979021" y="4514074"/>
            <a:ext cx="1184613" cy="460659"/>
            <a:chOff x="2827915" y="4050315"/>
            <a:chExt cx="1184613" cy="460659"/>
          </a:xfrm>
        </p:grpSpPr>
        <p:sp>
          <p:nvSpPr>
            <p:cNvPr id="125"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TextBox 125"/>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hu-HU" sz="1600" dirty="0">
                  <a:solidFill>
                    <a:schemeClr val="tx1">
                      <a:lumMod val="90000"/>
                      <a:lumOff val="10000"/>
                      <a:alpha val="99000"/>
                    </a:schemeClr>
                  </a:solidFill>
                </a:rPr>
                <a:t>Naplók</a:t>
              </a:r>
              <a:endParaRPr lang="en-US" sz="1600" dirty="0">
                <a:solidFill>
                  <a:schemeClr val="tx1">
                    <a:lumMod val="90000"/>
                    <a:lumOff val="10000"/>
                    <a:alpha val="99000"/>
                  </a:schemeClr>
                </a:solidFill>
              </a:endParaRPr>
            </a:p>
          </p:txBody>
        </p:sp>
      </p:grpSp>
      <p:cxnSp>
        <p:nvCxnSpPr>
          <p:cNvPr id="127" name="Straight Arrow Connector 126"/>
          <p:cNvCxnSpPr/>
          <p:nvPr/>
        </p:nvCxnSpPr>
        <p:spPr>
          <a:xfrm>
            <a:off x="4645423" y="3990120"/>
            <a:ext cx="1466323" cy="795241"/>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grpSp>
        <p:nvGrpSpPr>
          <p:cNvPr id="128" name="Group 127"/>
          <p:cNvGrpSpPr/>
          <p:nvPr/>
        </p:nvGrpSpPr>
        <p:grpSpPr>
          <a:xfrm>
            <a:off x="4791729" y="3896207"/>
            <a:ext cx="1184613" cy="460659"/>
            <a:chOff x="2827915" y="4050315"/>
            <a:chExt cx="1184613" cy="460659"/>
          </a:xfrm>
        </p:grpSpPr>
        <p:sp>
          <p:nvSpPr>
            <p:cNvPr id="129" name="Freeform 27"/>
            <p:cNvSpPr>
              <a:spLocks noEditPoints="1"/>
            </p:cNvSpPr>
            <p:nvPr/>
          </p:nvSpPr>
          <p:spPr bwMode="auto">
            <a:xfrm>
              <a:off x="3644229" y="4050315"/>
              <a:ext cx="368299" cy="460659"/>
            </a:xfrm>
            <a:custGeom>
              <a:avLst/>
              <a:gdLst>
                <a:gd name="T0" fmla="*/ 525 w 547"/>
                <a:gd name="T1" fmla="*/ 188 h 684"/>
                <a:gd name="T2" fmla="*/ 350 w 547"/>
                <a:gd name="T3" fmla="*/ 22 h 684"/>
                <a:gd name="T4" fmla="*/ 306 w 547"/>
                <a:gd name="T5" fmla="*/ 0 h 684"/>
                <a:gd name="T6" fmla="*/ 66 w 547"/>
                <a:gd name="T7" fmla="*/ 0 h 684"/>
                <a:gd name="T8" fmla="*/ 0 w 547"/>
                <a:gd name="T9" fmla="*/ 55 h 684"/>
                <a:gd name="T10" fmla="*/ 0 w 547"/>
                <a:gd name="T11" fmla="*/ 618 h 684"/>
                <a:gd name="T12" fmla="*/ 66 w 547"/>
                <a:gd name="T13" fmla="*/ 684 h 684"/>
                <a:gd name="T14" fmla="*/ 481 w 547"/>
                <a:gd name="T15" fmla="*/ 684 h 684"/>
                <a:gd name="T16" fmla="*/ 547 w 547"/>
                <a:gd name="T17" fmla="*/ 618 h 684"/>
                <a:gd name="T18" fmla="*/ 547 w 547"/>
                <a:gd name="T19" fmla="*/ 232 h 684"/>
                <a:gd name="T20" fmla="*/ 525 w 547"/>
                <a:gd name="T21" fmla="*/ 188 h 684"/>
                <a:gd name="T22" fmla="*/ 481 w 547"/>
                <a:gd name="T23" fmla="*/ 618 h 684"/>
                <a:gd name="T24" fmla="*/ 66 w 547"/>
                <a:gd name="T25" fmla="*/ 618 h 684"/>
                <a:gd name="T26" fmla="*/ 66 w 547"/>
                <a:gd name="T27" fmla="*/ 55 h 684"/>
                <a:gd name="T28" fmla="*/ 252 w 547"/>
                <a:gd name="T29" fmla="*/ 55 h 684"/>
                <a:gd name="T30" fmla="*/ 252 w 547"/>
                <a:gd name="T31" fmla="*/ 232 h 684"/>
                <a:gd name="T32" fmla="*/ 306 w 547"/>
                <a:gd name="T33" fmla="*/ 298 h 684"/>
                <a:gd name="T34" fmla="*/ 481 w 547"/>
                <a:gd name="T35" fmla="*/ 298 h 684"/>
                <a:gd name="T36" fmla="*/ 481 w 547"/>
                <a:gd name="T37" fmla="*/ 618 h 684"/>
                <a:gd name="T38" fmla="*/ 306 w 547"/>
                <a:gd name="T39" fmla="*/ 232 h 684"/>
                <a:gd name="T40" fmla="*/ 306 w 547"/>
                <a:gd name="T41" fmla="*/ 55 h 684"/>
                <a:gd name="T42" fmla="*/ 481 w 547"/>
                <a:gd name="T43" fmla="*/ 232 h 684"/>
                <a:gd name="T44" fmla="*/ 306 w 547"/>
                <a:gd name="T45" fmla="*/ 232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7" h="684">
                  <a:moveTo>
                    <a:pt x="525" y="188"/>
                  </a:moveTo>
                  <a:cubicBezTo>
                    <a:pt x="350" y="22"/>
                    <a:pt x="350" y="22"/>
                    <a:pt x="350" y="22"/>
                  </a:cubicBezTo>
                  <a:cubicBezTo>
                    <a:pt x="330" y="2"/>
                    <a:pt x="328" y="0"/>
                    <a:pt x="306" y="0"/>
                  </a:cubicBezTo>
                  <a:cubicBezTo>
                    <a:pt x="66" y="0"/>
                    <a:pt x="66" y="0"/>
                    <a:pt x="66" y="0"/>
                  </a:cubicBezTo>
                  <a:cubicBezTo>
                    <a:pt x="33" y="0"/>
                    <a:pt x="0" y="22"/>
                    <a:pt x="0" y="55"/>
                  </a:cubicBezTo>
                  <a:cubicBezTo>
                    <a:pt x="0" y="618"/>
                    <a:pt x="0" y="618"/>
                    <a:pt x="0" y="618"/>
                  </a:cubicBezTo>
                  <a:cubicBezTo>
                    <a:pt x="0" y="651"/>
                    <a:pt x="33" y="684"/>
                    <a:pt x="66" y="684"/>
                  </a:cubicBezTo>
                  <a:cubicBezTo>
                    <a:pt x="481" y="684"/>
                    <a:pt x="481" y="684"/>
                    <a:pt x="481" y="684"/>
                  </a:cubicBezTo>
                  <a:cubicBezTo>
                    <a:pt x="514" y="684"/>
                    <a:pt x="547" y="651"/>
                    <a:pt x="547" y="618"/>
                  </a:cubicBezTo>
                  <a:cubicBezTo>
                    <a:pt x="547" y="232"/>
                    <a:pt x="547" y="232"/>
                    <a:pt x="547" y="232"/>
                  </a:cubicBezTo>
                  <a:cubicBezTo>
                    <a:pt x="547" y="207"/>
                    <a:pt x="525" y="188"/>
                    <a:pt x="525" y="188"/>
                  </a:cubicBezTo>
                  <a:close/>
                  <a:moveTo>
                    <a:pt x="481" y="618"/>
                  </a:moveTo>
                  <a:cubicBezTo>
                    <a:pt x="66" y="618"/>
                    <a:pt x="66" y="618"/>
                    <a:pt x="66" y="618"/>
                  </a:cubicBezTo>
                  <a:cubicBezTo>
                    <a:pt x="66" y="55"/>
                    <a:pt x="66" y="55"/>
                    <a:pt x="66" y="55"/>
                  </a:cubicBezTo>
                  <a:cubicBezTo>
                    <a:pt x="252" y="55"/>
                    <a:pt x="252" y="55"/>
                    <a:pt x="252" y="55"/>
                  </a:cubicBezTo>
                  <a:cubicBezTo>
                    <a:pt x="252" y="232"/>
                    <a:pt x="252" y="232"/>
                    <a:pt x="252" y="232"/>
                  </a:cubicBezTo>
                  <a:cubicBezTo>
                    <a:pt x="252" y="265"/>
                    <a:pt x="273" y="298"/>
                    <a:pt x="306" y="298"/>
                  </a:cubicBezTo>
                  <a:cubicBezTo>
                    <a:pt x="481" y="298"/>
                    <a:pt x="481" y="298"/>
                    <a:pt x="481" y="298"/>
                  </a:cubicBezTo>
                  <a:lnTo>
                    <a:pt x="481" y="618"/>
                  </a:lnTo>
                  <a:close/>
                  <a:moveTo>
                    <a:pt x="306" y="232"/>
                  </a:moveTo>
                  <a:cubicBezTo>
                    <a:pt x="306" y="55"/>
                    <a:pt x="306" y="55"/>
                    <a:pt x="306" y="55"/>
                  </a:cubicBezTo>
                  <a:cubicBezTo>
                    <a:pt x="481" y="232"/>
                    <a:pt x="481" y="232"/>
                    <a:pt x="481" y="232"/>
                  </a:cubicBezTo>
                  <a:cubicBezTo>
                    <a:pt x="306" y="232"/>
                    <a:pt x="306" y="232"/>
                    <a:pt x="306" y="232"/>
                  </a:cubicBez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TextBox 129"/>
            <p:cNvSpPr txBox="1"/>
            <p:nvPr/>
          </p:nvSpPr>
          <p:spPr>
            <a:xfrm>
              <a:off x="2827915" y="4169845"/>
              <a:ext cx="743810" cy="221599"/>
            </a:xfrm>
            <a:prstGeom prst="rect">
              <a:avLst/>
            </a:prstGeom>
            <a:noFill/>
          </p:spPr>
          <p:txBody>
            <a:bodyPr wrap="square" lIns="0" tIns="0" rIns="0" bIns="0" rtlCol="0">
              <a:spAutoFit/>
            </a:bodyPr>
            <a:lstStyle/>
            <a:p>
              <a:pPr algn="r">
                <a:lnSpc>
                  <a:spcPct val="90000"/>
                </a:lnSpc>
                <a:spcBef>
                  <a:spcPct val="20000"/>
                </a:spcBef>
                <a:buSzPct val="80000"/>
              </a:pPr>
              <a:r>
                <a:rPr lang="hu-HU" sz="1600" dirty="0">
                  <a:solidFill>
                    <a:schemeClr val="tx1">
                      <a:lumMod val="90000"/>
                      <a:lumOff val="10000"/>
                      <a:alpha val="99000"/>
                    </a:schemeClr>
                  </a:solidFill>
                </a:rPr>
                <a:t>Naplók</a:t>
              </a:r>
              <a:endParaRPr lang="en-US" sz="1600" dirty="0">
                <a:solidFill>
                  <a:schemeClr val="tx1">
                    <a:lumMod val="90000"/>
                    <a:lumOff val="10000"/>
                    <a:alpha val="99000"/>
                  </a:schemeClr>
                </a:solidFill>
              </a:endParaRPr>
            </a:p>
          </p:txBody>
        </p:sp>
      </p:grpSp>
      <p:cxnSp>
        <p:nvCxnSpPr>
          <p:cNvPr id="131" name="Straight Arrow Connector 130"/>
          <p:cNvCxnSpPr/>
          <p:nvPr/>
        </p:nvCxnSpPr>
        <p:spPr>
          <a:xfrm>
            <a:off x="4224223" y="3990119"/>
            <a:ext cx="1887522" cy="1018982"/>
          </a:xfrm>
          <a:prstGeom prst="straightConnector1">
            <a:avLst/>
          </a:prstGeom>
          <a:ln w="38100">
            <a:solidFill>
              <a:schemeClr val="tx1">
                <a:lumMod val="50000"/>
                <a:lumOff val="50000"/>
              </a:schemeClr>
            </a:solidFill>
            <a:miter lim="800000"/>
            <a:tailEnd type="triangle" w="lg" len="lg"/>
          </a:ln>
        </p:spPr>
        <p:style>
          <a:lnRef idx="1">
            <a:schemeClr val="accent1"/>
          </a:lnRef>
          <a:fillRef idx="0">
            <a:schemeClr val="accent1"/>
          </a:fillRef>
          <a:effectRef idx="0">
            <a:schemeClr val="accent1"/>
          </a:effectRef>
          <a:fontRef idx="minor">
            <a:schemeClr val="tx1"/>
          </a:fontRef>
        </p:style>
      </p:cxnSp>
      <p:sp>
        <p:nvSpPr>
          <p:cNvPr id="132" name="Round Same Side Corner Rectangle 73"/>
          <p:cNvSpPr/>
          <p:nvPr/>
        </p:nvSpPr>
        <p:spPr>
          <a:xfrm>
            <a:off x="8573152" y="4709291"/>
            <a:ext cx="2621945"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endParaRPr lang="en-US" sz="1200" kern="0" dirty="0">
              <a:ln>
                <a:solidFill>
                  <a:schemeClr val="bg1">
                    <a:alpha val="0"/>
                  </a:schemeClr>
                </a:solidFill>
              </a:ln>
              <a:solidFill>
                <a:schemeClr val="bg1"/>
              </a:solidFill>
              <a:cs typeface="Arial"/>
            </a:endParaRPr>
          </a:p>
        </p:txBody>
      </p:sp>
      <p:sp>
        <p:nvSpPr>
          <p:cNvPr id="133" name="Round Same Side Corner Rectangle 73"/>
          <p:cNvSpPr/>
          <p:nvPr/>
        </p:nvSpPr>
        <p:spPr>
          <a:xfrm>
            <a:off x="8573151" y="4709291"/>
            <a:ext cx="1020112" cy="1670599"/>
          </a:xfrm>
          <a:prstGeom prst="rect">
            <a:avLst/>
          </a:prstGeom>
          <a:solidFill>
            <a:schemeClr val="bg1">
              <a:lumMod val="85000"/>
            </a:schemeClr>
          </a:solidFill>
          <a:ln w="10795" cap="flat" cmpd="sng" algn="ctr">
            <a:noFill/>
            <a:prstDash val="dash"/>
          </a:ln>
          <a:effectLst/>
        </p:spPr>
        <p:txBody>
          <a:bodyPr lIns="91440" tIns="91440" rIns="91440" bIns="91440" rtlCol="0" anchor="ctr" anchorCtr="0"/>
          <a:lstStyle/>
          <a:p>
            <a:r>
              <a:rPr lang="hu-HU" sz="1200" kern="0" dirty="0">
                <a:ln>
                  <a:solidFill>
                    <a:schemeClr val="bg1">
                      <a:alpha val="0"/>
                    </a:schemeClr>
                  </a:solidFill>
                </a:ln>
                <a:solidFill>
                  <a:schemeClr val="tx1">
                    <a:lumMod val="90000"/>
                    <a:lumOff val="10000"/>
                    <a:alpha val="99000"/>
                  </a:schemeClr>
                </a:solidFill>
                <a:cs typeface="Arial"/>
              </a:rPr>
              <a:t>Mennyivel növekszik az érdeklődés adott termékek iránt, ha futnak reklámjaink a TV-ben?</a:t>
            </a:r>
            <a:endParaRPr lang="en-US" sz="1200" kern="0" dirty="0">
              <a:ln>
                <a:solidFill>
                  <a:schemeClr val="bg1">
                    <a:alpha val="0"/>
                  </a:schemeClr>
                </a:solidFill>
              </a:ln>
              <a:solidFill>
                <a:schemeClr val="tx1">
                  <a:lumMod val="90000"/>
                  <a:lumOff val="10000"/>
                  <a:alpha val="99000"/>
                </a:schemeClr>
              </a:solidFill>
              <a:cs typeface="Arial"/>
            </a:endParaRPr>
          </a:p>
        </p:txBody>
      </p: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94694" y="4744404"/>
            <a:ext cx="1580579" cy="1556767"/>
          </a:xfrm>
          <a:prstGeom prst="rect">
            <a:avLst/>
          </a:prstGeom>
        </p:spPr>
      </p:pic>
      <p:sp>
        <p:nvSpPr>
          <p:cNvPr id="137" name="Right Arrow 136"/>
          <p:cNvSpPr/>
          <p:nvPr/>
        </p:nvSpPr>
        <p:spPr bwMode="auto">
          <a:xfrm rot="16200000">
            <a:off x="9809633" y="4292824"/>
            <a:ext cx="558610" cy="274320"/>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38" name="Freeform 207"/>
          <p:cNvSpPr>
            <a:spLocks noEditPoints="1"/>
          </p:cNvSpPr>
          <p:nvPr/>
        </p:nvSpPr>
        <p:spPr bwMode="black">
          <a:xfrm>
            <a:off x="10226099" y="4274461"/>
            <a:ext cx="508115" cy="37812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lumMod val="75000"/>
              <a:lumOff val="25000"/>
            </a:schemeClr>
          </a:solidFill>
          <a:ln w="3175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95098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22" presetClass="entr" presetSubtype="8" fill="hold" nodeType="withEffect">
                                  <p:stCondLst>
                                    <p:cond delay="0"/>
                                  </p:stCondLs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2"/>
                                        </p:tgtEl>
                                        <p:attrNameLst>
                                          <p:attrName>style.visibility</p:attrName>
                                        </p:attrNameLst>
                                      </p:cBhvr>
                                      <p:to>
                                        <p:strVal val="visible"/>
                                      </p:to>
                                    </p:set>
                                    <p:animEffect transition="in" filter="fade">
                                      <p:cBhvr>
                                        <p:cTn id="34" dur="500"/>
                                        <p:tgtEl>
                                          <p:spTgt spid="1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wipe(down)">
                                      <p:cBhvr>
                                        <p:cTn id="39" dur="500"/>
                                        <p:tgtEl>
                                          <p:spTgt spid="13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fade">
                                      <p:cBhvr>
                                        <p:cTn id="42"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3" grpId="0" animBg="1"/>
      <p:bldP spid="137" grpId="0" animBg="1"/>
      <p:bldP spid="1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cYWY7VfVm0G2xUjB1rTIC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Zpsb1akxkGEnhV4SD_F5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w.avOMwFQkWDwtu2_85iq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z5ufEYgCwUavnu8UHchpt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U2hQalmDe0yAutBNASqa8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bHMxjfPwdUussPGIfDqe6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Q9zcjc1yMkaVgrEH1eaZ6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WxIpEoCWEEWdbyWh4tPL0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PI1byjBkR0C6IZy2YASOj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0JeHoroEdkWDhmzHUKCxy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B.9jMNiwNEaB.UYgDeK_y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9Izppt1v4kiZ.lOfzfZ9P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7q1l5BbPxEKx9chejH.Ye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sUVeEzlHfUqcYnv.pS.KL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B0A4.d4ZVkq0ymVv4qSp4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GTfD7BH2tk2958aunAjmu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SDZi3nemNUmdO2DM5ZLtO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LEEFeAKBFkak57XeDaqbd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81M3fwBGeUuIffVacxwER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nOhiHvo3062v6YoMnjRy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XYNipQr6i0yFC29IXBOQO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e4csatpU02b50BR8la6p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UqgHeLwI4k67hNHB1eupC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6Tv7py11WUaFWF9wF_TuF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veisxzfJYUCUQBitYy3hB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OSfR6RYn8UiF4Fn3PwqJK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C6VZ6svsXk2y28RopqPmB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spjXi6R4skSwNSKiueV6b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jgZ.62VvpUmVMsRHEIZg8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_9ISUvNEokWloNzSLMXyh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k6XV3Lq7_E2ZBOlrDMxx5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qqgKffwgKEe.IOU0a9gCc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GJ7MjNkFEmDf8VxD02DT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KTrvBJHcm0qaqvOjGdyzk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CjiEb15nz0CaGFTr5w_OJ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EA10KVeLXkqPCqJCiSUEV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xuGYgz1P10GGnt5K3.TuS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PmEF12m_1EG3AOfPKYbcp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V.oeb7uUEkuEP3OYBrlwU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Nysgs_Cy8UilOdEE8PKn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2nPs9NSIyEqMy9zM4boxc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gn6FVAZRl0yE2S.mT8yNB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kwgL2Ys7pkGU52RJ.ihoU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_4HKAgTxsUu_NTHAYcUtb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i917CMXxpkOo_fBab1hv5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cUhmxgKLFE2f.EkIC21u3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OWoHaJ8ef02hXPsmbRpcng"/>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Xws_spjS60e8MkzLxSgrV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_tVNrQWGuk6s5uDKanMea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5pW8q9nvbUqge8KSJaqYl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2bGF8YQ4X0edf.cv5I.Na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WiY3ZsIntkSOucrTvopWh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ags/tag73.xml><?xml version="1.0" encoding="utf-8"?>
<p:tagLst xmlns:a="http://schemas.openxmlformats.org/drawingml/2006/main" xmlns:r="http://schemas.openxmlformats.org/officeDocument/2006/relationships" xmlns:p="http://schemas.openxmlformats.org/presentationml/2006/main">
  <p:tag name="MT_TILE" val="YES"/>
</p:tagLst>
</file>

<file path=ppt/tags/tag74.xml><?xml version="1.0" encoding="utf-8"?>
<p:tagLst xmlns:a="http://schemas.openxmlformats.org/drawingml/2006/main" xmlns:r="http://schemas.openxmlformats.org/officeDocument/2006/relationships" xmlns:p="http://schemas.openxmlformats.org/presentationml/2006/main">
  <p:tag name="MT_TILE" val="YES"/>
</p:tagLst>
</file>

<file path=ppt/tags/tag75.xml><?xml version="1.0" encoding="utf-8"?>
<p:tagLst xmlns:a="http://schemas.openxmlformats.org/drawingml/2006/main" xmlns:r="http://schemas.openxmlformats.org/officeDocument/2006/relationships" xmlns:p="http://schemas.openxmlformats.org/presentationml/2006/main">
  <p:tag name="MT_TILE" val="YES"/>
</p:tagLst>
</file>

<file path=ppt/tags/tag76.xml><?xml version="1.0" encoding="utf-8"?>
<p:tagLst xmlns:a="http://schemas.openxmlformats.org/drawingml/2006/main" xmlns:r="http://schemas.openxmlformats.org/officeDocument/2006/relationships" xmlns:p="http://schemas.openxmlformats.org/presentationml/2006/main">
  <p:tag name="MT_TILE" val="YES"/>
</p:tagLst>
</file>

<file path=ppt/tags/tag77.xml><?xml version="1.0" encoding="utf-8"?>
<p:tagLst xmlns:a="http://schemas.openxmlformats.org/drawingml/2006/main" xmlns:r="http://schemas.openxmlformats.org/officeDocument/2006/relationships" xmlns:p="http://schemas.openxmlformats.org/presentationml/2006/main">
  <p:tag name="MT_TILE" val="YES"/>
</p:tagLst>
</file>

<file path=ppt/tags/tag78.xml><?xml version="1.0" encoding="utf-8"?>
<p:tagLst xmlns:a="http://schemas.openxmlformats.org/drawingml/2006/main" xmlns:r="http://schemas.openxmlformats.org/officeDocument/2006/relationships" xmlns:p="http://schemas.openxmlformats.org/presentationml/2006/main">
  <p:tag name="MT_TILE" val="YES"/>
</p:tagLst>
</file>

<file path=ppt/tags/tag79.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VElwVwBRU.uSaZUPOUOWw"/>
</p:tagLst>
</file>

<file path=ppt/tags/tag80.xml><?xml version="1.0" encoding="utf-8"?>
<p:tagLst xmlns:a="http://schemas.openxmlformats.org/drawingml/2006/main" xmlns:r="http://schemas.openxmlformats.org/officeDocument/2006/relationships" xmlns:p="http://schemas.openxmlformats.org/presentationml/2006/main">
  <p:tag name="MT_TILE" val="YES"/>
</p:tagLst>
</file>

<file path=ppt/tags/tag81.xml><?xml version="1.0" encoding="utf-8"?>
<p:tagLst xmlns:a="http://schemas.openxmlformats.org/drawingml/2006/main" xmlns:r="http://schemas.openxmlformats.org/officeDocument/2006/relationships" xmlns:p="http://schemas.openxmlformats.org/presentationml/2006/main">
  <p:tag name="MT_TILE" val="YES"/>
</p:tagLst>
</file>

<file path=ppt/tags/tag82.xml><?xml version="1.0" encoding="utf-8"?>
<p:tagLst xmlns:a="http://schemas.openxmlformats.org/drawingml/2006/main" xmlns:r="http://schemas.openxmlformats.org/officeDocument/2006/relationships" xmlns:p="http://schemas.openxmlformats.org/presentationml/2006/main">
  <p:tag name="MT_TILE" val="YES"/>
</p:tagLst>
</file>

<file path=ppt/tags/tag83.xml><?xml version="1.0" encoding="utf-8"?>
<p:tagLst xmlns:a="http://schemas.openxmlformats.org/drawingml/2006/main" xmlns:r="http://schemas.openxmlformats.org/officeDocument/2006/relationships" xmlns:p="http://schemas.openxmlformats.org/presentationml/2006/main">
  <p:tag name="MT_TILE" val="YES"/>
</p:tagLst>
</file>

<file path=ppt/tags/tag84.xml><?xml version="1.0" encoding="utf-8"?>
<p:tagLst xmlns:a="http://schemas.openxmlformats.org/drawingml/2006/main" xmlns:r="http://schemas.openxmlformats.org/officeDocument/2006/relationships" xmlns:p="http://schemas.openxmlformats.org/presentationml/2006/main">
  <p:tag name="MT_TILE" val="YES"/>
</p:tagLst>
</file>

<file path=ppt/tags/tag85.xml><?xml version="1.0" encoding="utf-8"?>
<p:tagLst xmlns:a="http://schemas.openxmlformats.org/drawingml/2006/main" xmlns:r="http://schemas.openxmlformats.org/officeDocument/2006/relationships" xmlns:p="http://schemas.openxmlformats.org/presentationml/2006/main">
  <p:tag name="MT_TILE" val="YES"/>
</p:tagLst>
</file>

<file path=ppt/tags/tag86.xml><?xml version="1.0" encoding="utf-8"?>
<p:tagLst xmlns:a="http://schemas.openxmlformats.org/drawingml/2006/main" xmlns:r="http://schemas.openxmlformats.org/officeDocument/2006/relationships" xmlns:p="http://schemas.openxmlformats.org/presentationml/2006/main">
  <p:tag name="MT_TILE" val="YES"/>
</p:tagLst>
</file>

<file path=ppt/tags/tag87.xml><?xml version="1.0" encoding="utf-8"?>
<p:tagLst xmlns:a="http://schemas.openxmlformats.org/drawingml/2006/main" xmlns:r="http://schemas.openxmlformats.org/officeDocument/2006/relationships" xmlns:p="http://schemas.openxmlformats.org/presentationml/2006/main">
  <p:tag name="MT_TILE" val="YES"/>
</p:tagLst>
</file>

<file path=ppt/tags/tag88.xml><?xml version="1.0" encoding="utf-8"?>
<p:tagLst xmlns:a="http://schemas.openxmlformats.org/drawingml/2006/main" xmlns:r="http://schemas.openxmlformats.org/officeDocument/2006/relationships" xmlns:p="http://schemas.openxmlformats.org/presentationml/2006/main">
  <p:tag name="MT_TILE" val="YES"/>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kgr.GlgqV0eCqtNZcebnkw"/>
</p:tagLst>
</file>

<file path=ppt/theme/theme1.xml><?xml version="1.0" encoding="utf-8"?>
<a:theme xmlns:a="http://schemas.openxmlformats.org/drawingml/2006/main" name="WHITE TEMPLATE">
  <a:themeElements>
    <a:clrScheme name="Microsoft tananyag">
      <a:dk1>
        <a:srgbClr val="0078E1"/>
      </a:dk1>
      <a:lt1>
        <a:srgbClr val="FFFFFF"/>
      </a:lt1>
      <a:dk2>
        <a:srgbClr val="0078E1"/>
      </a:dk2>
      <a:lt2>
        <a:srgbClr val="FFFFFF"/>
      </a:lt2>
      <a:accent1>
        <a:srgbClr val="4F4651"/>
      </a:accent1>
      <a:accent2>
        <a:srgbClr val="629DD1"/>
      </a:accent2>
      <a:accent3>
        <a:srgbClr val="003C6C"/>
      </a:accent3>
      <a:accent4>
        <a:srgbClr val="7F8FA9"/>
      </a:accent4>
      <a:accent5>
        <a:srgbClr val="107C10"/>
      </a:accent5>
      <a:accent6>
        <a:srgbClr val="9D90A0"/>
      </a:accent6>
      <a:hlink>
        <a:srgbClr val="9454C3"/>
      </a:hlink>
      <a:folHlink>
        <a:srgbClr val="3EBB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3.potx" id="{4977ACAC-262E-428F-B2B5-F9AD02AFA5D4}" vid="{424674A7-235D-4F60-B609-DCDE12235BCE}"/>
    </a:ext>
  </a:extLst>
</a:theme>
</file>

<file path=ppt/theme/theme2.xml><?xml version="1.0" encoding="utf-8"?>
<a:theme xmlns:a="http://schemas.openxmlformats.org/drawingml/2006/main" name="Cím diák">
  <a:themeElements>
    <a:clrScheme name="Microsoft tananyag">
      <a:dk1>
        <a:srgbClr val="0078E1"/>
      </a:dk1>
      <a:lt1>
        <a:srgbClr val="FFFFFF"/>
      </a:lt1>
      <a:dk2>
        <a:srgbClr val="0078E1"/>
      </a:dk2>
      <a:lt2>
        <a:srgbClr val="FFFFFF"/>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um" ma:contentTypeID="0x01010053581EA1847CCB40AAA5607113422F65" ma:contentTypeVersion="6" ma:contentTypeDescription="Új dokumentum létrehozása." ma:contentTypeScope="" ma:versionID="e707ad0bf912b0977086219d55fea53d">
  <xsd:schema xmlns:xsd="http://www.w3.org/2001/XMLSchema" xmlns:xs="http://www.w3.org/2001/XMLSchema" xmlns:p="http://schemas.microsoft.com/office/2006/metadata/properties" xmlns:ns2="24f5f1ea-89e2-489c-943a-db0b82179cc7" xmlns:ns3="d8d0fcf7-9369-4a12-b420-8b0bd58d8ea4" targetNamespace="http://schemas.microsoft.com/office/2006/metadata/properties" ma:root="true" ma:fieldsID="187cacf66d0734edcf7574fc61cf576c" ns2:_="" ns3:_="">
    <xsd:import namespace="24f5f1ea-89e2-489c-943a-db0b82179cc7"/>
    <xsd:import namespace="d8d0fcf7-9369-4a12-b420-8b0bd58d8ea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f5f1ea-89e2-489c-943a-db0b82179cc7" elementFormDefault="qualified">
    <xsd:import namespace="http://schemas.microsoft.com/office/2006/documentManagement/types"/>
    <xsd:import namespace="http://schemas.microsoft.com/office/infopath/2007/PartnerControls"/>
    <xsd:element name="SharedWithUsers" ma:index="8" nillable="true" ma:displayName="Résztvevők"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Megosztva részletekkel" ma:description="" ma:internalName="SharedWithDetails" ma:readOnly="true">
      <xsd:simpleType>
        <xsd:restriction base="dms:Note">
          <xsd:maxLength value="255"/>
        </xsd:restriction>
      </xsd:simpleType>
    </xsd:element>
    <xsd:element name="LastSharedByUser" ma:index="10" nillable="true" ma:displayName="Utoljára megosztva felhasználók szerint" ma:description="" ma:internalName="LastSharedByUser" ma:readOnly="true">
      <xsd:simpleType>
        <xsd:restriction base="dms:Note">
          <xsd:maxLength value="255"/>
        </xsd:restriction>
      </xsd:simpleType>
    </xsd:element>
    <xsd:element name="LastSharedByTime" ma:index="11" nillable="true" ma:displayName="Utoljára megosztva időpontok szerint"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8d0fcf7-9369-4a12-b420-8b0bd58d8ea4"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artalomtípus"/>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7A870F-6503-4245-BAFB-99317218B176}">
  <ds:schemaRefs>
    <ds:schemaRef ds:uri="http://schemas.microsoft.com/sharepoint/v3/contenttype/forms"/>
  </ds:schemaRefs>
</ds:datastoreItem>
</file>

<file path=customXml/itemProps2.xml><?xml version="1.0" encoding="utf-8"?>
<ds:datastoreItem xmlns:ds="http://schemas.openxmlformats.org/officeDocument/2006/customXml" ds:itemID="{9650FFFF-4C43-4091-92A4-42212B5B7212}">
  <ds:schemaRefs>
    <ds:schemaRef ds:uri="http://www.w3.org/XML/1998/namespace"/>
    <ds:schemaRef ds:uri="http://schemas.microsoft.com/office/2006/metadata/properties"/>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8e1ec9f0-dab9-457a-8152-2c84045392d8"/>
  </ds:schemaRefs>
</ds:datastoreItem>
</file>

<file path=customXml/itemProps3.xml><?xml version="1.0" encoding="utf-8"?>
<ds:datastoreItem xmlns:ds="http://schemas.openxmlformats.org/officeDocument/2006/customXml" ds:itemID="{90AE5D7C-D36A-41AE-9B26-8F7E435EA51F}"/>
</file>

<file path=docProps/app.xml><?xml version="1.0" encoding="utf-8"?>
<Properties xmlns="http://schemas.openxmlformats.org/officeDocument/2006/extended-properties" xmlns:vt="http://schemas.openxmlformats.org/officeDocument/2006/docPropsVTypes">
  <TotalTime>4428</TotalTime>
  <Words>5680</Words>
  <Application>Microsoft Office PowerPoint</Application>
  <PresentationFormat>Szélesvásznú</PresentationFormat>
  <Paragraphs>1007</Paragraphs>
  <Slides>64</Slides>
  <Notes>52</Notes>
  <HiddenSlides>3</HiddenSlides>
  <MMClips>0</MMClips>
  <ScaleCrop>false</ScaleCrop>
  <HeadingPairs>
    <vt:vector size="8" baseType="variant">
      <vt:variant>
        <vt:lpstr>Használt betűtípusok</vt:lpstr>
      </vt:variant>
      <vt:variant>
        <vt:i4>18</vt:i4>
      </vt:variant>
      <vt:variant>
        <vt:lpstr>Téma</vt:lpstr>
      </vt:variant>
      <vt:variant>
        <vt:i4>2</vt:i4>
      </vt:variant>
      <vt:variant>
        <vt:lpstr>Beágyazott OLE kiszolgálók</vt:lpstr>
      </vt:variant>
      <vt:variant>
        <vt:i4>1</vt:i4>
      </vt:variant>
      <vt:variant>
        <vt:lpstr>Diacímek</vt:lpstr>
      </vt:variant>
      <vt:variant>
        <vt:i4>64</vt:i4>
      </vt:variant>
    </vt:vector>
  </HeadingPairs>
  <TitlesOfParts>
    <vt:vector size="85" baseType="lpstr">
      <vt:lpstr>等线</vt:lpstr>
      <vt:lpstr>微软雅黑</vt:lpstr>
      <vt:lpstr>MS PGothic</vt:lpstr>
      <vt:lpstr>Arial</vt:lpstr>
      <vt:lpstr>Arial Bold</vt:lpstr>
      <vt:lpstr>Avenir LT Pro 45 Book</vt:lpstr>
      <vt:lpstr>Calibri</vt:lpstr>
      <vt:lpstr>Calibri Light</vt:lpstr>
      <vt:lpstr>Cambria Math</vt:lpstr>
      <vt:lpstr>Consolas</vt:lpstr>
      <vt:lpstr>Segoe</vt:lpstr>
      <vt:lpstr>Segoe Light</vt:lpstr>
      <vt:lpstr>Segoe UI</vt:lpstr>
      <vt:lpstr>Segoe UI Black</vt:lpstr>
      <vt:lpstr>Segoe UI Light</vt:lpstr>
      <vt:lpstr>Segoe UI Semibold</vt:lpstr>
      <vt:lpstr>Segoe UI Semilight</vt:lpstr>
      <vt:lpstr>Wingdings</vt:lpstr>
      <vt:lpstr>WHITE TEMPLATE</vt:lpstr>
      <vt:lpstr>Cím diák</vt:lpstr>
      <vt:lpstr>think-cell Slide</vt:lpstr>
      <vt:lpstr>Machine Learning,  Big Data</vt:lpstr>
      <vt:lpstr>PowerPoint-bemutató</vt:lpstr>
      <vt:lpstr>PowerPoint-bemutató</vt:lpstr>
      <vt:lpstr>Netflix díj (2006-2009)</vt:lpstr>
      <vt:lpstr>Az elmúlt évek trendjei</vt:lpstr>
      <vt:lpstr>Honnan jön ez a sok adat?</vt:lpstr>
      <vt:lpstr>Új igények:  kollektív intelligencia, prediktív analízis</vt:lpstr>
      <vt:lpstr>Új igények: hagyományos e-commerce </vt:lpstr>
      <vt:lpstr>Új igények: modern e-commerce</vt:lpstr>
      <vt:lpstr>Big data</vt:lpstr>
      <vt:lpstr>PowerPoint-bemutató</vt:lpstr>
      <vt:lpstr>Apache Hadoop</vt:lpstr>
      <vt:lpstr>Hadoop Evolúció</vt:lpstr>
      <vt:lpstr>Hadoop Distributed File System (HDFS)</vt:lpstr>
      <vt:lpstr>Hogyan működik?</vt:lpstr>
      <vt:lpstr>MapReduce folyamat</vt:lpstr>
      <vt:lpstr>Példa: szavazás</vt:lpstr>
      <vt:lpstr>Azure + Hadoop = HDInsight</vt:lpstr>
      <vt:lpstr>Microsoft Big Data</vt:lpstr>
      <vt:lpstr>Hadoop elosztott architektúra</vt:lpstr>
      <vt:lpstr>HDInsight programozása</vt:lpstr>
      <vt:lpstr>HDInsight ökoszisztéma</vt:lpstr>
      <vt:lpstr>Hive</vt:lpstr>
      <vt:lpstr>Pig</vt:lpstr>
      <vt:lpstr>Pig</vt:lpstr>
      <vt:lpstr>Sqoop</vt:lpstr>
      <vt:lpstr>Oozie workflow motor</vt:lpstr>
      <vt:lpstr>PowerPoint-bemutató</vt:lpstr>
      <vt:lpstr>Adatok, döntések, végrehajtás</vt:lpstr>
      <vt:lpstr>PowerPoint-bemutató</vt:lpstr>
      <vt:lpstr>Cortana Analytics Suite </vt:lpstr>
      <vt:lpstr>Azure Data Factory</vt:lpstr>
      <vt:lpstr>Azure Data Catalog</vt:lpstr>
      <vt:lpstr>Azure Data Lake Store</vt:lpstr>
      <vt:lpstr>PowerPoint-bemutató</vt:lpstr>
      <vt:lpstr>Azure SQL Data Warehouse Service</vt:lpstr>
      <vt:lpstr>Példa-architektúra</vt:lpstr>
      <vt:lpstr>Mire jó ez?</vt:lpstr>
      <vt:lpstr>PowerPoint-bemutató</vt:lpstr>
      <vt:lpstr>Power BI</vt:lpstr>
      <vt:lpstr>Alapfogalmak</vt:lpstr>
      <vt:lpstr>Adatforrások</vt:lpstr>
      <vt:lpstr>Github szolgáltatás</vt:lpstr>
      <vt:lpstr>PowerBI Desktop</vt:lpstr>
      <vt:lpstr>Vizualizációk</vt:lpstr>
      <vt:lpstr>Szabadszöveges lekérdezés</vt:lpstr>
      <vt:lpstr>PowerPoint-bemutató</vt:lpstr>
      <vt:lpstr>“The goal of machine learning is to build computer systems that can adapt and learn from their experience.”  </vt:lpstr>
      <vt:lpstr>Gépi tanulás helye</vt:lpstr>
      <vt:lpstr>Machine Learning</vt:lpstr>
      <vt:lpstr>Machine Learning – Feladatok </vt:lpstr>
      <vt:lpstr>Machine Learning – Feladatok </vt:lpstr>
      <vt:lpstr>Machine Learning – Alkalmazási lehetőségek</vt:lpstr>
      <vt:lpstr>Machine Learning – Modell fejlesztése?</vt:lpstr>
      <vt:lpstr>Support Vector Machine – SVM</vt:lpstr>
      <vt:lpstr>Neurális hálók</vt:lpstr>
      <vt:lpstr>Alexnet</vt:lpstr>
      <vt:lpstr>Machine Learning – Feature engineering</vt:lpstr>
      <vt:lpstr>Machine Learning – Problémák </vt:lpstr>
      <vt:lpstr>Azure Machine Learning</vt:lpstr>
      <vt:lpstr>Azure Machine Learning</vt:lpstr>
      <vt:lpstr>ML Studio</vt:lpstr>
      <vt:lpstr>ML Studio</vt:lpstr>
      <vt:lpstr>További modulok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Bence Kővári</dc:creator>
  <cp:lastModifiedBy>Bence Kővári</cp:lastModifiedBy>
  <cp:revision>224</cp:revision>
  <dcterms:created xsi:type="dcterms:W3CDTF">2016-02-25T09:31:21Z</dcterms:created>
  <dcterms:modified xsi:type="dcterms:W3CDTF">2016-08-16T22:43:09Z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0x01010053581EA1847CCB40AAA5607113422F65</vt:lpwstr>
  </property>
</Properties>
</file>